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6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20"/>
  </p:handoutMasterIdLst>
  <p:sldIdLst>
    <p:sldId id="11088482" r:id="rId3"/>
    <p:sldId id="11088483" r:id="rId5"/>
    <p:sldId id="11088580" r:id="rId6"/>
    <p:sldId id="11088581" r:id="rId7"/>
    <p:sldId id="11088582" r:id="rId8"/>
    <p:sldId id="11088484" r:id="rId9"/>
    <p:sldId id="11088485" r:id="rId10"/>
    <p:sldId id="11088596" r:id="rId11"/>
    <p:sldId id="11088583" r:id="rId12"/>
    <p:sldId id="11088584" r:id="rId13"/>
    <p:sldId id="11088597" r:id="rId14"/>
    <p:sldId id="11088609" r:id="rId15"/>
    <p:sldId id="11088598" r:id="rId16"/>
    <p:sldId id="11088599" r:id="rId17"/>
    <p:sldId id="11088612" r:id="rId18"/>
    <p:sldId id="11088613" r:id="rId19"/>
    <p:sldId id="11088614" r:id="rId20"/>
    <p:sldId id="11088615" r:id="rId21"/>
    <p:sldId id="11088601" r:id="rId22"/>
    <p:sldId id="11088616" r:id="rId23"/>
    <p:sldId id="11088617" r:id="rId24"/>
    <p:sldId id="11088604" r:id="rId25"/>
    <p:sldId id="11088605" r:id="rId26"/>
    <p:sldId id="11088594" r:id="rId27"/>
    <p:sldId id="11088595" r:id="rId28"/>
    <p:sldId id="11088414" r:id="rId29"/>
    <p:sldId id="11088422" r:id="rId30"/>
    <p:sldId id="11088423" r:id="rId31"/>
    <p:sldId id="11088424" r:id="rId32"/>
    <p:sldId id="11088486" r:id="rId33"/>
    <p:sldId id="11088618" r:id="rId34"/>
    <p:sldId id="11088619" r:id="rId35"/>
    <p:sldId id="11088620" r:id="rId36"/>
    <p:sldId id="11088621" r:id="rId37"/>
    <p:sldId id="11088622" r:id="rId38"/>
    <p:sldId id="11088623" r:id="rId39"/>
    <p:sldId id="11088624" r:id="rId40"/>
    <p:sldId id="11088625" r:id="rId41"/>
    <p:sldId id="11088626" r:id="rId42"/>
    <p:sldId id="11088627" r:id="rId43"/>
    <p:sldId id="11088643" r:id="rId44"/>
    <p:sldId id="11088644" r:id="rId45"/>
    <p:sldId id="11088628" r:id="rId46"/>
    <p:sldId id="11088629" r:id="rId47"/>
    <p:sldId id="11088630" r:id="rId48"/>
    <p:sldId id="11088631" r:id="rId49"/>
    <p:sldId id="11088632" r:id="rId50"/>
    <p:sldId id="11088633" r:id="rId51"/>
    <p:sldId id="11088634" r:id="rId52"/>
    <p:sldId id="11088635" r:id="rId53"/>
    <p:sldId id="11088636" r:id="rId54"/>
    <p:sldId id="11088637" r:id="rId55"/>
    <p:sldId id="11088638" r:id="rId56"/>
    <p:sldId id="11088639" r:id="rId57"/>
    <p:sldId id="11088640" r:id="rId58"/>
    <p:sldId id="11088641" r:id="rId59"/>
    <p:sldId id="11088642" r:id="rId60"/>
    <p:sldId id="11088443" r:id="rId61"/>
    <p:sldId id="11088444" r:id="rId62"/>
    <p:sldId id="469" r:id="rId63"/>
    <p:sldId id="11088401" r:id="rId64"/>
    <p:sldId id="2361" r:id="rId65"/>
    <p:sldId id="2362" r:id="rId66"/>
    <p:sldId id="2382" r:id="rId67"/>
    <p:sldId id="2388" r:id="rId68"/>
    <p:sldId id="314" r:id="rId69"/>
    <p:sldId id="11088463" r:id="rId70"/>
    <p:sldId id="11088445" r:id="rId71"/>
    <p:sldId id="2323" r:id="rId72"/>
    <p:sldId id="315" r:id="rId73"/>
    <p:sldId id="11088446" r:id="rId74"/>
    <p:sldId id="11088447" r:id="rId75"/>
    <p:sldId id="11088448" r:id="rId76"/>
    <p:sldId id="11088449" r:id="rId77"/>
    <p:sldId id="11088450" r:id="rId78"/>
    <p:sldId id="11088451" r:id="rId79"/>
    <p:sldId id="11088434" r:id="rId80"/>
    <p:sldId id="11088453" r:id="rId81"/>
    <p:sldId id="11088454" r:id="rId82"/>
    <p:sldId id="11088470" r:id="rId83"/>
    <p:sldId id="2386" r:id="rId84"/>
    <p:sldId id="11088472" r:id="rId85"/>
    <p:sldId id="2372" r:id="rId86"/>
    <p:sldId id="2367" r:id="rId87"/>
    <p:sldId id="11088477" r:id="rId88"/>
    <p:sldId id="11088473" r:id="rId89"/>
    <p:sldId id="11088479" r:id="rId90"/>
    <p:sldId id="2398" r:id="rId91"/>
    <p:sldId id="11088480" r:id="rId92"/>
    <p:sldId id="11088456" r:id="rId93"/>
    <p:sldId id="319" r:id="rId94"/>
    <p:sldId id="11088411" r:id="rId95"/>
    <p:sldId id="320" r:id="rId96"/>
    <p:sldId id="2397" r:id="rId97"/>
    <p:sldId id="11088481" r:id="rId98"/>
    <p:sldId id="2375" r:id="rId99"/>
    <p:sldId id="11088476" r:id="rId100"/>
    <p:sldId id="11088469" r:id="rId101"/>
    <p:sldId id="11088478" r:id="rId102"/>
    <p:sldId id="11088457" r:id="rId103"/>
    <p:sldId id="11088487" r:id="rId104"/>
    <p:sldId id="11088467" r:id="rId105"/>
    <p:sldId id="2391" r:id="rId106"/>
    <p:sldId id="11088458" r:id="rId107"/>
    <p:sldId id="11088459" r:id="rId108"/>
    <p:sldId id="11088460" r:id="rId109"/>
    <p:sldId id="11088461" r:id="rId110"/>
    <p:sldId id="2340" r:id="rId111"/>
    <p:sldId id="2317" r:id="rId112"/>
    <p:sldId id="2318" r:id="rId113"/>
    <p:sldId id="11088465" r:id="rId114"/>
    <p:sldId id="11088466" r:id="rId115"/>
    <p:sldId id="300" r:id="rId116"/>
    <p:sldId id="2696" r:id="rId117"/>
    <p:sldId id="11088488" r:id="rId118"/>
    <p:sldId id="11088489" r:id="rId119"/>
  </p:sldIdLst>
  <p:sldSz cx="12192000" cy="6858000"/>
  <p:notesSz cx="6858000" cy="9144000"/>
  <p:custDataLst>
    <p:tags r:id="rId1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帐户" initials="M帐" lastIdx="1" clrIdx="6"/>
  <p:cmAuthor id="1" name="metrio oo" initials="mo" lastIdx="5" clrIdx="0"/>
  <p:cmAuthor id="2" name="scy19888" initials="s" lastIdx="1" clrIdx="1"/>
  <p:cmAuthor id="3" name="HEP" initials="H" lastIdx="1" clrIdx="2"/>
  <p:cmAuthor id="4" name="yingkongse" initials="y" lastIdx="12" clrIdx="3"/>
  <p:cmAuthor id="5" name="Microsoft Office User" initials="MOU" lastIdx="36" clrIdx="4"/>
  <p:cmAuthor id="6" name="prof.he" initials="p" lastIdx="3"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1BF"/>
    <a:srgbClr val="EFC879"/>
    <a:srgbClr val="E97C30"/>
    <a:srgbClr val="FCFDFA"/>
    <a:srgbClr val="67729F"/>
    <a:srgbClr val="4A69BA"/>
    <a:srgbClr val="A3B7E0"/>
    <a:srgbClr val="FFFFCC"/>
    <a:srgbClr val="2C4363"/>
    <a:srgbClr val="B02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35" autoAdjust="0"/>
    <p:restoredTop sz="82271" autoAdjust="0"/>
  </p:normalViewPr>
  <p:slideViewPr>
    <p:cSldViewPr snapToGrid="0" snapToObjects="1">
      <p:cViewPr varScale="1">
        <p:scale>
          <a:sx n="56" d="100"/>
          <a:sy n="56" d="100"/>
        </p:scale>
        <p:origin x="68" y="128"/>
      </p:cViewPr>
      <p:guideLst/>
    </p:cSldViewPr>
  </p:slideViewPr>
  <p:notesTextViewPr>
    <p:cViewPr>
      <p:scale>
        <a:sx n="1" d="1"/>
        <a:sy n="1" d="1"/>
      </p:scale>
      <p:origin x="0" y="0"/>
    </p:cViewPr>
  </p:notesTextViewPr>
  <p:notesViewPr>
    <p:cSldViewPr snapToGrid="0" snapToObjects="1">
      <p:cViewPr varScale="1">
        <p:scale>
          <a:sx n="53" d="100"/>
          <a:sy n="53" d="100"/>
        </p:scale>
        <p:origin x="2048"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5" Type="http://schemas.openxmlformats.org/officeDocument/2006/relationships/tags" Target="tags/tag52.xml"/><Relationship Id="rId124" Type="http://schemas.openxmlformats.org/officeDocument/2006/relationships/commentAuthors" Target="commentAuthors.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handoutMaster" Target="handoutMasters/handoutMaster1.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lang="zh-CN" sz="1080" b="1" i="0" u="none" strike="noStrike" kern="1200" cap="none" spc="2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r>
              <a:rPr lang="zh-CN" sz="1600" b="1" dirty="0">
                <a:solidFill>
                  <a:schemeClr val="tx1">
                    <a:lumMod val="85000"/>
                    <a:lumOff val="15000"/>
                  </a:schemeClr>
                </a:solidFill>
                <a:latin typeface="微软雅黑" panose="020B0503020204020204" pitchFamily="34" charset="-122"/>
                <a:ea typeface="微软雅黑" panose="020B0503020204020204" pitchFamily="34" charset="-122"/>
              </a:rPr>
              <a:t>截至</a:t>
            </a:r>
            <a:r>
              <a:rPr lang="en-US" sz="1600" b="1" dirty="0">
                <a:solidFill>
                  <a:schemeClr val="tx1">
                    <a:lumMod val="85000"/>
                    <a:lumOff val="15000"/>
                  </a:schemeClr>
                </a:solidFill>
                <a:latin typeface="微软雅黑" panose="020B0503020204020204" pitchFamily="34" charset="-122"/>
                <a:ea typeface="微软雅黑" panose="020B0503020204020204" pitchFamily="34" charset="-122"/>
              </a:rPr>
              <a:t>2002</a:t>
            </a:r>
            <a:r>
              <a:rPr lang="zh-CN" sz="1600" b="1"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sz="1600" b="1"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sz="1600" b="1" dirty="0">
                <a:solidFill>
                  <a:schemeClr val="tx1">
                    <a:lumMod val="85000"/>
                    <a:lumOff val="15000"/>
                  </a:schemeClr>
                </a:solidFill>
                <a:latin typeface="微软雅黑" panose="020B0503020204020204" pitchFamily="34" charset="-122"/>
                <a:ea typeface="微软雅黑" panose="020B0503020204020204" pitchFamily="34" charset="-122"/>
              </a:rPr>
              <a:t>月，中国共产党员队伍的职业构成</a:t>
            </a:r>
            <a:endParaRPr lang="zh-CN" sz="1600" b="1" dirty="0">
              <a:solidFill>
                <a:schemeClr val="tx1">
                  <a:lumMod val="85000"/>
                  <a:lumOff val="15000"/>
                </a:schemeClr>
              </a:solidFill>
              <a:latin typeface="微软雅黑" panose="020B0503020204020204" pitchFamily="34" charset="-122"/>
              <a:ea typeface="微软雅黑" panose="020B0503020204020204" pitchFamily="34" charset="-122"/>
            </a:endParaRPr>
          </a:p>
        </c:rich>
      </c:tx>
      <c:layout>
        <c:manualLayout>
          <c:xMode val="edge"/>
          <c:yMode val="edge"/>
          <c:x val="0.242627970501207"/>
          <c:y val="0.0848323071206328"/>
        </c:manualLayout>
      </c:layout>
      <c:overlay val="0"/>
      <c:spPr>
        <a:noFill/>
        <a:ln>
          <a:noFill/>
        </a:ln>
        <a:effectLst/>
      </c:spPr>
    </c:title>
    <c:autoTitleDeleted val="0"/>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0.191240298240894"/>
          <c:y val="0.223091579213154"/>
          <c:w val="0.71380441858175"/>
          <c:h val="0.643003433352481"/>
        </c:manualLayout>
      </c:layout>
      <c:pie3DChart>
        <c:varyColors val="1"/>
        <c:ser>
          <c:idx val="0"/>
          <c:order val="0"/>
          <c:tx>
            <c:strRef>
              <c:f>Sheet1!$B$1</c:f>
              <c:strCache>
                <c:ptCount val="1"/>
                <c:pt idx="0">
                  <c:v>系列 1</c:v>
                </c:pt>
              </c:strCache>
            </c:strRef>
          </c:tx>
          <c:explosion val="5"/>
          <c:dPt>
            <c:idx val="0"/>
            <c:bubble3D val="0"/>
            <c:explosion val="1"/>
            <c:spPr>
              <a:solidFill>
                <a:srgbClr val="87171A"/>
              </a:solidFill>
              <a:ln>
                <a:noFill/>
              </a:ln>
              <a:effectLst/>
              <a:scene3d>
                <a:camera prst="orthographicFront"/>
                <a:lightRig rig="threePt" dir="t"/>
              </a:scene3d>
              <a:sp3d/>
            </c:spPr>
          </c:dPt>
          <c:dPt>
            <c:idx val="1"/>
            <c:bubble3D val="0"/>
            <c:spPr>
              <a:solidFill>
                <a:srgbClr val="AF1E22"/>
              </a:solidFill>
              <a:ln>
                <a:noFill/>
              </a:ln>
              <a:effectLst/>
              <a:scene3d>
                <a:camera prst="orthographicFront"/>
                <a:lightRig rig="threePt" dir="t"/>
              </a:scene3d>
              <a:sp3d/>
            </c:spPr>
          </c:dPt>
          <c:dPt>
            <c:idx val="2"/>
            <c:bubble3D val="0"/>
            <c:spPr>
              <a:solidFill>
                <a:srgbClr val="DA262A"/>
              </a:solidFill>
              <a:ln>
                <a:noFill/>
              </a:ln>
              <a:effectLst/>
              <a:scene3d>
                <a:camera prst="orthographicFront"/>
                <a:lightRig rig="threePt" dir="t"/>
              </a:scene3d>
              <a:sp3d/>
            </c:spPr>
          </c:dPt>
          <c:dPt>
            <c:idx val="3"/>
            <c:bubble3D val="0"/>
            <c:spPr>
              <a:solidFill>
                <a:srgbClr val="E46265"/>
              </a:solidFill>
              <a:ln>
                <a:noFill/>
              </a:ln>
              <a:effectLst/>
              <a:scene3d>
                <a:camera prst="orthographicFront"/>
                <a:lightRig rig="threePt" dir="t"/>
              </a:scene3d>
              <a:sp3d/>
            </c:spPr>
          </c:dPt>
          <c:dPt>
            <c:idx val="4"/>
            <c:bubble3D val="0"/>
            <c:spPr>
              <a:solidFill>
                <a:srgbClr val="EE9C9E"/>
              </a:solidFill>
              <a:ln>
                <a:noFill/>
              </a:ln>
              <a:effectLst/>
              <a:scene3d>
                <a:camera prst="orthographicFront"/>
                <a:lightRig rig="threePt" dir="t"/>
              </a:scene3d>
              <a:sp3d/>
            </c:spPr>
          </c:dPt>
          <c:dLbls>
            <c:dLbl>
              <c:idx val="0"/>
              <c:layout>
                <c:manualLayout>
                  <c:x val="-0.153089851420514"/>
                  <c:y val="0.0710882955209866"/>
                </c:manualLayout>
              </c:layout>
              <c:tx>
                <c:rich>
                  <a:bodyPr rot="0" spcFirstLastPara="1" vertOverflow="ellipsis" vert="horz" wrap="square" lIns="38100" tIns="19050" rIns="38100" bIns="19050" anchor="ctr" anchorCtr="1"/>
                  <a:lstStyle/>
                  <a:p>
                    <a:fld id="{3df91626-8e56-452f-b4f5-7770f969eeca}" type="CATEGORYNAME">
                      <a:t>[CATEGORY NAME]</a:t>
                    </a:fld>
                    <a:endParaRPr b="0" i="0" u="none" strike="noStrike" baseline="0">
                      <a:latin typeface="Arial" panose="020B0604020202020204" pitchFamily="34" charset="0"/>
                      <a:ea typeface="Arial" panose="020B0604020202020204" pitchFamily="34" charset="0"/>
                      <a:cs typeface="+mn-ea"/>
                    </a:endParaRPr>
                  </a:p>
                </c:rich>
              </c:tx>
              <c:numFmt formatCode="General" sourceLinked="1"/>
              <c:spPr>
                <a:noFill/>
                <a:ln w="9525" cap="flat" cmpd="sng" algn="ctr">
                  <a:noFill/>
                  <a:prstDash val="solid"/>
                  <a:round/>
                  <a:headEnd type="none" w="med" len="med"/>
                  <a:tailEnd type="none" w="med" len="med"/>
                </a:ln>
                <a:effectLst/>
              </c:spPr>
              <c:txPr>
                <a:bodyPr rot="0" spcFirstLastPara="1" vertOverflow="ellipsis" vert="horz" wrap="square" lIns="38100" tIns="19050" rIns="38100" bIns="19050" anchor="ctr" anchorCtr="1"/>
                <a:lstStyle/>
                <a:p>
                  <a:pPr>
                    <a:defRPr lang="zh-CN" sz="1400" b="0"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39150"/>
                        <a:gd name="adj2" fmla="val 79529"/>
                      </a:avLst>
                    </a:prstGeom>
                    <a:noFill/>
                    <a:ln>
                      <a:noFill/>
                    </a:ln>
                  </c15:spPr>
                  <c15:layout>
                    <c:manualLayout>
                      <c:w val="0.262682140942704"/>
                      <c:h val="0.222320837433384"/>
                    </c:manualLayout>
                  </c15:layout>
                </c:ext>
              </c:extLst>
            </c:dLbl>
            <c:dLbl>
              <c:idx val="1"/>
              <c:layout>
                <c:manualLayout>
                  <c:x val="0.184566569897466"/>
                  <c:y val="-0.27618026240206"/>
                </c:manualLayout>
              </c:layout>
              <c:tx>
                <c:rich>
                  <a:bodyPr rot="0" spcFirstLastPara="1" vertOverflow="ellipsis" vert="horz" wrap="square" lIns="38100" tIns="19050" rIns="38100" bIns="19050" anchor="ctr" anchorCtr="1"/>
                  <a:lstStyle/>
                  <a:p>
                    <a:fld id="{53396618-cd2d-43ed-ac4f-30b776aeea7b}" type="CATEGORYNAME">
                      <a:t>[CATEGORY NAME]</a:t>
                    </a:fld>
                    <a:endParaRPr b="0" i="0" u="none" strike="noStrike" baseline="0">
                      <a:latin typeface="Arial" panose="020B0604020202020204" pitchFamily="34" charset="0"/>
                      <a:ea typeface="Arial" panose="020B0604020202020204" pitchFamily="34" charset="0"/>
                      <a:cs typeface="+mn-ea"/>
                    </a:endParaRPr>
                  </a:p>
                </c:rich>
              </c:tx>
              <c:numFmt formatCode="General" sourceLinked="1"/>
              <c:spPr>
                <a:noFill/>
                <a:ln w="9525" cap="flat" cmpd="sng" algn="ctr">
                  <a:noFill/>
                  <a:prstDash val="solid"/>
                  <a:round/>
                  <a:headEnd type="none" w="med" len="med"/>
                  <a:tailEnd type="none" w="med" len="med"/>
                </a:ln>
                <a:effectLst/>
              </c:spPr>
              <c:txPr>
                <a:bodyPr rot="0" spcFirstLastPara="1" vertOverflow="ellipsis" vert="horz" wrap="square" lIns="38100" tIns="19050" rIns="38100" bIns="19050" anchor="ctr" anchorCtr="1"/>
                <a:lstStyle/>
                <a:p>
                  <a:pPr>
                    <a:defRPr lang="zh-CN" sz="1400" b="0"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2069"/>
                        <a:gd name="adj2" fmla="val -108440"/>
                      </a:avLst>
                    </a:prstGeom>
                    <a:noFill/>
                    <a:ln>
                      <a:noFill/>
                    </a:ln>
                  </c15:spPr>
                  <c15:layout>
                    <c:manualLayout>
                      <c:w val="0.242873262013677"/>
                      <c:h val="0.209934671751146"/>
                    </c:manualLayout>
                  </c15:layout>
                </c:ext>
              </c:extLst>
            </c:dLbl>
            <c:dLbl>
              <c:idx val="2"/>
              <c:layout>
                <c:manualLayout>
                  <c:x val="0.201079126723833"/>
                  <c:y val="-0.117712253928495"/>
                </c:manualLayout>
              </c:layout>
              <c:tx>
                <c:rich>
                  <a:bodyPr rot="0" spcFirstLastPara="1" vertOverflow="ellipsis" vert="horz" wrap="square" lIns="38100" tIns="19050" rIns="38100" bIns="19050" anchor="ctr" anchorCtr="1"/>
                  <a:lstStyle/>
                  <a:p>
                    <a:fld id="{0554058c-4f25-4383-a311-1feb85d009bf}" type="CATEGORYNAME">
                      <a:t>[CATEGORY NAME]</a:t>
                    </a:fld>
                    <a:endParaRPr b="0" i="0" u="none" strike="noStrike" baseline="0">
                      <a:latin typeface="Arial" panose="020B0604020202020204" pitchFamily="34" charset="0"/>
                      <a:ea typeface="Arial" panose="020B0604020202020204" pitchFamily="34" charset="0"/>
                      <a:cs typeface="+mn-ea"/>
                    </a:endParaRPr>
                  </a:p>
                </c:rich>
              </c:tx>
              <c:numFmt formatCode="General" sourceLinked="1"/>
              <c:spPr>
                <a:noFill/>
                <a:ln w="9525" cap="flat" cmpd="sng" algn="ctr">
                  <a:noFill/>
                  <a:prstDash val="solid"/>
                  <a:round/>
                  <a:headEnd type="none" w="med" len="med"/>
                  <a:tailEnd type="none" w="med" len="med"/>
                </a:ln>
                <a:effectLst/>
              </c:spPr>
              <c:txPr>
                <a:bodyPr rot="0" spcFirstLastPara="1" vertOverflow="ellipsis" vert="horz" wrap="square" lIns="38100" tIns="19050" rIns="38100" bIns="19050" anchor="ctr" anchorCtr="1"/>
                <a:lstStyle/>
                <a:p>
                  <a:pPr>
                    <a:defRPr lang="zh-CN" sz="1400" b="0"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70127"/>
                        <a:gd name="adj2" fmla="val -35654"/>
                      </a:avLst>
                    </a:prstGeom>
                    <a:noFill/>
                    <a:ln>
                      <a:noFill/>
                    </a:ln>
                  </c15:spPr>
                  <c15:layout>
                    <c:manualLayout>
                      <c:w val="0.229198590047594"/>
                      <c:h val="0.134292391064202"/>
                    </c:manualLayout>
                  </c15:layout>
                </c:ext>
              </c:extLst>
            </c:dLbl>
            <c:dLbl>
              <c:idx val="3"/>
              <c:layout>
                <c:manualLayout>
                  <c:x val="0.154496949089357"/>
                  <c:y val="0.0703353115470088"/>
                </c:manualLayout>
              </c:layout>
              <c:tx>
                <c:rich>
                  <a:bodyPr rot="0" spcFirstLastPara="1" vertOverflow="ellipsis" vert="horz" wrap="square" lIns="38100" tIns="19050" rIns="38100" bIns="19050" anchor="ctr" anchorCtr="1"/>
                  <a:lstStyle/>
                  <a:p>
                    <a:fld id="{3d86e6d7-881c-4b53-b02c-03e48d9b97d2}" type="CATEGORYNAME">
                      <a:t>[CATEGORY NAME]</a:t>
                    </a:fld>
                    <a:endParaRPr b="0" i="0" u="none" strike="noStrike" baseline="0">
                      <a:latin typeface="Arial" panose="020B0604020202020204" pitchFamily="34" charset="0"/>
                      <a:ea typeface="Arial" panose="020B0604020202020204" pitchFamily="34" charset="0"/>
                      <a:cs typeface="+mn-ea"/>
                    </a:endParaRPr>
                  </a:p>
                </c:rich>
              </c:tx>
              <c:numFmt formatCode="General" sourceLinked="1"/>
              <c:spPr>
                <a:noFill/>
                <a:ln w="9525" cap="flat" cmpd="sng" algn="ctr">
                  <a:noFill/>
                  <a:prstDash val="solid"/>
                  <a:round/>
                  <a:headEnd type="none" w="med" len="med"/>
                  <a:tailEnd type="none" w="med" len="med"/>
                </a:ln>
                <a:effectLst/>
              </c:spPr>
              <c:txPr>
                <a:bodyPr rot="0" spcFirstLastPara="1" vertOverflow="ellipsis" vert="horz" wrap="square" lIns="38100" tIns="19050" rIns="38100" bIns="19050" anchor="ctr" anchorCtr="1"/>
                <a:lstStyle/>
                <a:p>
                  <a:pPr>
                    <a:defRPr lang="zh-CN" sz="1400" b="0"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106169"/>
                        <a:gd name="adj2" fmla="val 41115"/>
                      </a:avLst>
                    </a:prstGeom>
                    <a:noFill/>
                    <a:ln>
                      <a:noFill/>
                    </a:ln>
                  </c15:spPr>
                  <c15:layout>
                    <c:manualLayout>
                      <c:w val="0.143192668746467"/>
                      <c:h val="0.116431931628967"/>
                    </c:manualLayout>
                  </c15:layout>
                </c:ext>
              </c:extLst>
            </c:dLbl>
            <c:dLbl>
              <c:idx val="4"/>
              <c:layout>
                <c:manualLayout>
                  <c:x val="0.0823263087201792"/>
                  <c:y val="0.118287306455378"/>
                </c:manualLayout>
              </c:layout>
              <c:tx>
                <c:rich>
                  <a:bodyPr rot="0" spcFirstLastPara="1" vertOverflow="ellipsis" vert="horz" wrap="square" lIns="38100" tIns="19050" rIns="38100" bIns="19050" anchor="ctr" anchorCtr="1"/>
                  <a:lstStyle/>
                  <a:p>
                    <a:pPr>
                      <a:defRPr lang="zh-CN" sz="900" b="0"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r>
                      <a:rPr lang="zh-CN" altLang="en-US" sz="1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其他</a:t>
                    </a:r>
                    <a:endParaRPr lang="zh-CN" altLang="en-US" sz="1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lang="zh-CN" sz="900" b="0"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r>
                      <a:rPr lang="en-US" altLang="zh-CN" sz="14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5.6%</a:t>
                    </a:r>
                    <a:endPar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c:rich>
              </c:tx>
              <c:numFmt formatCode="General" sourceLinked="1"/>
              <c:spPr>
                <a:noFill/>
                <a:ln w="9525" cap="flat" cmpd="sng" algn="ctr">
                  <a:noFill/>
                  <a:prstDash val="solid"/>
                  <a:round/>
                  <a:headEnd type="none" w="med" len="med"/>
                  <a:tailEnd type="none" w="med" len="med"/>
                </a:ln>
                <a:effectLst/>
              </c:spPr>
              <c:txPr>
                <a:bodyPr rot="0" spcFirstLastPara="1" vertOverflow="ellipsis" vert="horz" wrap="square" lIns="38100" tIns="19050" rIns="38100" bIns="19050" anchor="ctr" anchorCtr="1"/>
                <a:lstStyle/>
                <a:p>
                  <a:pPr>
                    <a:defRPr lang="zh-CN" sz="900" b="0"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wedgeRectCallout">
                      <a:avLst>
                        <a:gd name="adj1" fmla="val 11601"/>
                        <a:gd name="adj2" fmla="val 112271"/>
                      </a:avLst>
                    </a:prstGeom>
                    <a:noFill/>
                    <a:ln>
                      <a:noFill/>
                    </a:ln>
                  </c15:spPr>
                  <c15:layout>
                    <c:manualLayout>
                      <c:w val="0.126099148868438"/>
                      <c:h val="0.133225081592953"/>
                    </c:manualLayout>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bg1">
                        <a:lumMod val="95000"/>
                      </a:schemeClr>
                    </a:solidFill>
                    <a:latin typeface="微软雅黑" panose="020B0503020204020204" pitchFamily="34" charset="-122"/>
                    <a:ea typeface="微软雅黑" panose="020B0503020204020204" pitchFamily="34" charset="-122"/>
                    <a:cs typeface="+mn-cs"/>
                  </a:defRPr>
                </a:pPr>
              </a:p>
            </c:txPr>
            <c:dLblPos val="inEnd"/>
            <c:showLegendKey val="0"/>
            <c:showVal val="0"/>
            <c:showCatName val="1"/>
            <c:showSerName val="0"/>
            <c:showPercent val="1"/>
            <c:showBubbleSize val="0"/>
            <c:showLeaderLines val="0"/>
            <c:extLst>
              <c:ext xmlns:c15="http://schemas.microsoft.com/office/drawing/2012/chart" uri="{CE6537A1-D6FC-4f65-9D91-7224C49458BB}">
                <c15:layout/>
                <c15:showLeaderLines val="0"/>
                <c15:leaderLines/>
              </c:ext>
            </c:extLst>
          </c:dLbls>
          <c:cat>
            <c:strRef>
              <c:f>Sheet1!$A$2:$A$6</c:f>
              <c:strCache>
                <c:ptCount val="5"/>
                <c:pt idx="0">
                  <c:v>工人、乡镇企业劳动者、农牧渔民</c:v>
                </c:pt>
                <c:pt idx="1">
                  <c:v>机关干部、企事业单位管理人员、军人、武警</c:v>
                </c:pt>
                <c:pt idx="2">
                  <c:v>企事业单位技术人员</c:v>
                </c:pt>
                <c:pt idx="3">
                  <c:v>离退休人员</c:v>
                </c:pt>
                <c:pt idx="4">
                  <c:v>其他</c:v>
                </c:pt>
              </c:strCache>
            </c:strRef>
          </c:cat>
          <c:val>
            <c:numRef>
              <c:f>Sheet1!$B$2:$B$6</c:f>
              <c:numCache>
                <c:formatCode>0.0%</c:formatCode>
                <c:ptCount val="5"/>
                <c:pt idx="0">
                  <c:v>0.451</c:v>
                </c:pt>
                <c:pt idx="1">
                  <c:v>0.213</c:v>
                </c:pt>
                <c:pt idx="2">
                  <c:v>0.116</c:v>
                </c:pt>
                <c:pt idx="3">
                  <c:v>0.164</c:v>
                </c:pt>
                <c:pt idx="4">
                  <c:v>0.056</c:v>
                </c:pt>
              </c:numCache>
            </c:numRef>
          </c:val>
        </c:ser>
        <c:ser>
          <c:idx val="1"/>
          <c:order val="1"/>
          <c:tx>
            <c:strRef>
              <c:f>Sheet1!$C$1</c:f>
              <c:strCache>
                <c:ptCount val="1"/>
                <c:pt idx="0">
                  <c:v>列1</c:v>
                </c:pt>
              </c:strCache>
            </c:strRef>
          </c:tx>
          <c:explosion val="0"/>
          <c:dPt>
            <c:idx val="0"/>
            <c:bubble3D val="0"/>
            <c:spPr>
              <a:gradFill rotWithShape="1">
                <a:gsLst>
                  <a:gs pos="0">
                    <a:schemeClr val="accent2">
                      <a:shade val="53000"/>
                      <a:lumMod val="110000"/>
                      <a:satMod val="105000"/>
                      <a:tint val="67000"/>
                    </a:schemeClr>
                  </a:gs>
                  <a:gs pos="50000">
                    <a:schemeClr val="accent2">
                      <a:shade val="53000"/>
                      <a:lumMod val="105000"/>
                      <a:satMod val="103000"/>
                      <a:tint val="73000"/>
                    </a:schemeClr>
                  </a:gs>
                  <a:gs pos="100000">
                    <a:schemeClr val="accent2">
                      <a:shade val="53000"/>
                      <a:lumMod val="105000"/>
                      <a:satMod val="109000"/>
                      <a:tint val="81000"/>
                    </a:schemeClr>
                  </a:gs>
                </a:gsLst>
                <a:lin ang="5400000" scaled="0"/>
              </a:gradFill>
              <a:ln>
                <a:noFill/>
              </a:ln>
              <a:effectLst/>
              <a:scene3d>
                <a:camera prst="orthographicFront"/>
                <a:lightRig rig="threePt" dir="t"/>
              </a:scene3d>
              <a:sp3d/>
            </c:spPr>
          </c:dPt>
          <c:dPt>
            <c:idx val="1"/>
            <c:bubble3D val="0"/>
            <c:spPr>
              <a:gradFill rotWithShape="1">
                <a:gsLst>
                  <a:gs pos="0">
                    <a:schemeClr val="accent2">
                      <a:shade val="76000"/>
                      <a:lumMod val="110000"/>
                      <a:satMod val="105000"/>
                      <a:tint val="67000"/>
                    </a:schemeClr>
                  </a:gs>
                  <a:gs pos="50000">
                    <a:schemeClr val="accent2">
                      <a:shade val="76000"/>
                      <a:lumMod val="105000"/>
                      <a:satMod val="103000"/>
                      <a:tint val="73000"/>
                    </a:schemeClr>
                  </a:gs>
                  <a:gs pos="100000">
                    <a:schemeClr val="accent2">
                      <a:shade val="76000"/>
                      <a:lumMod val="105000"/>
                      <a:satMod val="109000"/>
                      <a:tint val="81000"/>
                    </a:schemeClr>
                  </a:gs>
                </a:gsLst>
                <a:lin ang="5400000" scaled="0"/>
              </a:gradFill>
              <a:ln>
                <a:noFill/>
              </a:ln>
              <a:effectLst/>
              <a:scene3d>
                <a:camera prst="orthographicFront"/>
                <a:lightRig rig="threePt" dir="t"/>
              </a:scene3d>
              <a:sp3d/>
            </c:spPr>
          </c:dPt>
          <c:dPt>
            <c:idx val="2"/>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a:noFill/>
              </a:ln>
              <a:effectLst/>
              <a:scene3d>
                <a:camera prst="orthographicFront"/>
                <a:lightRig rig="threePt" dir="t"/>
              </a:scene3d>
              <a:sp3d/>
            </c:spPr>
          </c:dPt>
          <c:dPt>
            <c:idx val="3"/>
            <c:bubble3D val="0"/>
            <c:spPr>
              <a:gradFill rotWithShape="1">
                <a:gsLst>
                  <a:gs pos="0">
                    <a:schemeClr val="accent2">
                      <a:tint val="77000"/>
                      <a:lumMod val="110000"/>
                      <a:satMod val="105000"/>
                      <a:tint val="67000"/>
                    </a:schemeClr>
                  </a:gs>
                  <a:gs pos="50000">
                    <a:schemeClr val="accent2">
                      <a:tint val="77000"/>
                      <a:lumMod val="105000"/>
                      <a:satMod val="103000"/>
                      <a:tint val="73000"/>
                    </a:schemeClr>
                  </a:gs>
                  <a:gs pos="100000">
                    <a:schemeClr val="accent2">
                      <a:tint val="77000"/>
                      <a:lumMod val="105000"/>
                      <a:satMod val="109000"/>
                      <a:tint val="81000"/>
                    </a:schemeClr>
                  </a:gs>
                </a:gsLst>
                <a:lin ang="5400000" scaled="0"/>
              </a:gradFill>
              <a:ln>
                <a:noFill/>
              </a:ln>
              <a:effectLst/>
              <a:scene3d>
                <a:camera prst="orthographicFront"/>
                <a:lightRig rig="threePt" dir="t"/>
              </a:scene3d>
              <a:sp3d/>
            </c:spPr>
          </c:dPt>
          <c:dPt>
            <c:idx val="4"/>
            <c:bubble3D val="0"/>
            <c:spPr>
              <a:gradFill rotWithShape="1">
                <a:gsLst>
                  <a:gs pos="0">
                    <a:schemeClr val="accent2">
                      <a:tint val="54000"/>
                      <a:lumMod val="110000"/>
                      <a:satMod val="105000"/>
                      <a:tint val="67000"/>
                    </a:schemeClr>
                  </a:gs>
                  <a:gs pos="50000">
                    <a:schemeClr val="accent2">
                      <a:tint val="54000"/>
                      <a:lumMod val="105000"/>
                      <a:satMod val="103000"/>
                      <a:tint val="73000"/>
                    </a:schemeClr>
                  </a:gs>
                  <a:gs pos="100000">
                    <a:schemeClr val="accent2">
                      <a:tint val="54000"/>
                      <a:lumMod val="105000"/>
                      <a:satMod val="109000"/>
                      <a:tint val="81000"/>
                    </a:schemeClr>
                  </a:gs>
                </a:gsLst>
                <a:lin ang="5400000" scaled="0"/>
              </a:gradFill>
              <a:ln>
                <a:noFill/>
              </a:ln>
              <a:effectLst/>
              <a:scene3d>
                <a:camera prst="orthographicFront"/>
                <a:lightRig rig="threePt" dir="t"/>
              </a:scene3d>
              <a:sp3d/>
            </c:spPr>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65000"/>
                        <a:lumOff val="35000"/>
                      </a:schemeClr>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Sheet1!$A$2:$A$6</c:f>
              <c:strCache>
                <c:ptCount val="5"/>
                <c:pt idx="0">
                  <c:v>工人、乡镇企业劳动者、农牧渔民</c:v>
                </c:pt>
                <c:pt idx="1">
                  <c:v>机关干部、企事业单位管理人员、军人、武警</c:v>
                </c:pt>
                <c:pt idx="2">
                  <c:v>企事业单位技术人员</c:v>
                </c:pt>
                <c:pt idx="3">
                  <c:v>离退休人员</c:v>
                </c:pt>
                <c:pt idx="4">
                  <c:v>其他</c:v>
                </c:pt>
              </c:strCache>
            </c:strRef>
          </c:cat>
          <c:val>
            <c:numRef>
              <c:f>Sheet1!$C$2:$C$6</c:f>
              <c:numCache>
                <c:formatCode>General</c:formatCode>
                <c:ptCount val="5"/>
              </c:numCache>
            </c:numRef>
          </c:val>
        </c:ser>
        <c:ser>
          <c:idx val="2"/>
          <c:order val="2"/>
          <c:tx>
            <c:strRef>
              <c:f>Sheet1!$D$1</c:f>
              <c:strCache>
                <c:ptCount val="1"/>
                <c:pt idx="0">
                  <c:v>系列 3</c:v>
                </c:pt>
              </c:strCache>
            </c:strRef>
          </c:tx>
          <c:explosion val="0"/>
          <c:dPt>
            <c:idx val="0"/>
            <c:bubble3D val="0"/>
            <c:spPr>
              <a:gradFill rotWithShape="1">
                <a:gsLst>
                  <a:gs pos="0">
                    <a:schemeClr val="accent2">
                      <a:shade val="53000"/>
                      <a:lumMod val="110000"/>
                      <a:satMod val="105000"/>
                      <a:tint val="67000"/>
                    </a:schemeClr>
                  </a:gs>
                  <a:gs pos="50000">
                    <a:schemeClr val="accent2">
                      <a:shade val="53000"/>
                      <a:lumMod val="105000"/>
                      <a:satMod val="103000"/>
                      <a:tint val="73000"/>
                    </a:schemeClr>
                  </a:gs>
                  <a:gs pos="100000">
                    <a:schemeClr val="accent2">
                      <a:shade val="53000"/>
                      <a:lumMod val="105000"/>
                      <a:satMod val="109000"/>
                      <a:tint val="81000"/>
                    </a:schemeClr>
                  </a:gs>
                </a:gsLst>
                <a:lin ang="5400000" scaled="0"/>
              </a:gradFill>
              <a:ln>
                <a:noFill/>
              </a:ln>
              <a:effectLst/>
              <a:scene3d>
                <a:camera prst="orthographicFront"/>
                <a:lightRig rig="threePt" dir="t"/>
              </a:scene3d>
              <a:sp3d/>
            </c:spPr>
          </c:dPt>
          <c:dPt>
            <c:idx val="1"/>
            <c:bubble3D val="0"/>
            <c:spPr>
              <a:gradFill rotWithShape="1">
                <a:gsLst>
                  <a:gs pos="0">
                    <a:schemeClr val="accent2">
                      <a:shade val="76000"/>
                      <a:lumMod val="110000"/>
                      <a:satMod val="105000"/>
                      <a:tint val="67000"/>
                    </a:schemeClr>
                  </a:gs>
                  <a:gs pos="50000">
                    <a:schemeClr val="accent2">
                      <a:shade val="76000"/>
                      <a:lumMod val="105000"/>
                      <a:satMod val="103000"/>
                      <a:tint val="73000"/>
                    </a:schemeClr>
                  </a:gs>
                  <a:gs pos="100000">
                    <a:schemeClr val="accent2">
                      <a:shade val="76000"/>
                      <a:lumMod val="105000"/>
                      <a:satMod val="109000"/>
                      <a:tint val="81000"/>
                    </a:schemeClr>
                  </a:gs>
                </a:gsLst>
                <a:lin ang="5400000" scaled="0"/>
              </a:gradFill>
              <a:ln>
                <a:noFill/>
              </a:ln>
              <a:effectLst/>
              <a:scene3d>
                <a:camera prst="orthographicFront"/>
                <a:lightRig rig="threePt" dir="t"/>
              </a:scene3d>
              <a:sp3d/>
            </c:spPr>
          </c:dPt>
          <c:dPt>
            <c:idx val="2"/>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a:noFill/>
              </a:ln>
              <a:effectLst/>
              <a:scene3d>
                <a:camera prst="orthographicFront"/>
                <a:lightRig rig="threePt" dir="t"/>
              </a:scene3d>
              <a:sp3d/>
            </c:spPr>
          </c:dPt>
          <c:dPt>
            <c:idx val="3"/>
            <c:bubble3D val="0"/>
            <c:spPr>
              <a:gradFill rotWithShape="1">
                <a:gsLst>
                  <a:gs pos="0">
                    <a:schemeClr val="accent2">
                      <a:tint val="77000"/>
                      <a:lumMod val="110000"/>
                      <a:satMod val="105000"/>
                      <a:tint val="67000"/>
                    </a:schemeClr>
                  </a:gs>
                  <a:gs pos="50000">
                    <a:schemeClr val="accent2">
                      <a:tint val="77000"/>
                      <a:lumMod val="105000"/>
                      <a:satMod val="103000"/>
                      <a:tint val="73000"/>
                    </a:schemeClr>
                  </a:gs>
                  <a:gs pos="100000">
                    <a:schemeClr val="accent2">
                      <a:tint val="77000"/>
                      <a:lumMod val="105000"/>
                      <a:satMod val="109000"/>
                      <a:tint val="81000"/>
                    </a:schemeClr>
                  </a:gs>
                </a:gsLst>
                <a:lin ang="5400000" scaled="0"/>
              </a:gradFill>
              <a:ln>
                <a:noFill/>
              </a:ln>
              <a:effectLst/>
              <a:scene3d>
                <a:camera prst="orthographicFront"/>
                <a:lightRig rig="threePt" dir="t"/>
              </a:scene3d>
              <a:sp3d/>
            </c:spPr>
          </c:dPt>
          <c:dPt>
            <c:idx val="4"/>
            <c:bubble3D val="0"/>
            <c:spPr>
              <a:gradFill rotWithShape="1">
                <a:gsLst>
                  <a:gs pos="0">
                    <a:schemeClr val="accent2">
                      <a:tint val="54000"/>
                      <a:lumMod val="110000"/>
                      <a:satMod val="105000"/>
                      <a:tint val="67000"/>
                    </a:schemeClr>
                  </a:gs>
                  <a:gs pos="50000">
                    <a:schemeClr val="accent2">
                      <a:tint val="54000"/>
                      <a:lumMod val="105000"/>
                      <a:satMod val="103000"/>
                      <a:tint val="73000"/>
                    </a:schemeClr>
                  </a:gs>
                  <a:gs pos="100000">
                    <a:schemeClr val="accent2">
                      <a:tint val="54000"/>
                      <a:lumMod val="105000"/>
                      <a:satMod val="109000"/>
                      <a:tint val="81000"/>
                    </a:schemeClr>
                  </a:gs>
                </a:gsLst>
                <a:lin ang="5400000" scaled="0"/>
              </a:gradFill>
              <a:ln>
                <a:noFill/>
              </a:ln>
              <a:effectLst/>
              <a:scene3d>
                <a:camera prst="orthographicFront"/>
                <a:lightRig rig="threePt" dir="t"/>
              </a:scene3d>
              <a:sp3d/>
            </c:spPr>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65000"/>
                        <a:lumOff val="35000"/>
                      </a:schemeClr>
                    </a:solidFill>
                    <a:latin typeface="+mn-lt"/>
                    <a:ea typeface="+mn-ea"/>
                    <a:cs typeface="+mn-cs"/>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Sheet1!$A$2:$A$6</c:f>
              <c:strCache>
                <c:ptCount val="5"/>
                <c:pt idx="0">
                  <c:v>工人、乡镇企业劳动者、农牧渔民</c:v>
                </c:pt>
                <c:pt idx="1">
                  <c:v>机关干部、企事业单位管理人员、军人、武警</c:v>
                </c:pt>
                <c:pt idx="2">
                  <c:v>企事业单位技术人员</c:v>
                </c:pt>
                <c:pt idx="3">
                  <c:v>离退休人员</c:v>
                </c:pt>
                <c:pt idx="4">
                  <c:v>其他</c:v>
                </c:pt>
              </c:strCache>
            </c:strRef>
          </c:cat>
          <c:val>
            <c:numRef>
              <c:f>Sheet1!$D$2:$D$6</c:f>
              <c:numCache>
                <c:formatCode>General</c:formatCode>
                <c:ptCount val="5"/>
              </c:numCache>
            </c:numRef>
          </c:val>
        </c:ser>
        <c:dLbls>
          <c:showLegendKey val="0"/>
          <c:showVal val="0"/>
          <c:showCatName val="1"/>
          <c:showSerName val="0"/>
          <c:showPercent val="0"/>
          <c:showBubbleSize val="0"/>
        </c:dLbls>
      </c:pie3DChart>
      <c:spPr>
        <a:noFill/>
        <a:ln>
          <a:noFill/>
        </a:ln>
        <a:effectLst/>
      </c:spPr>
    </c:plotArea>
    <c:legend>
      <c:legendPos val="b"/>
      <c:legendEntry>
        <c:idx val="0"/>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legendEntry>
      <c:legendEntry>
        <c:idx val="1"/>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legendEntry>
      <c:legendEntry>
        <c:idx val="2"/>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legendEntry>
      <c:legendEntry>
        <c:idx val="3"/>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legendEntry>
      <c:legendEntry>
        <c:idx val="4"/>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legendEntry>
      <c:layout>
        <c:manualLayout>
          <c:xMode val="edge"/>
          <c:yMode val="edge"/>
          <c:x val="0"/>
          <c:y val="0.768890497496978"/>
          <c:w val="0.309091219105712"/>
          <c:h val="0.228978062693555"/>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sz="9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c:explosion val="0"/>
          <c:dPt>
            <c:idx val="0"/>
            <c:bubble3D val="0"/>
            <c:spPr>
              <a:solidFill>
                <a:schemeClr val="accent4"/>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rgbClr val="C00000"/>
              </a:solidFill>
              <a:ln w="19050">
                <a:solidFill>
                  <a:schemeClr val="lt1"/>
                </a:solidFill>
              </a:ln>
              <a:effectLst/>
            </c:spPr>
          </c:dPt>
          <c:dPt>
            <c:idx val="3"/>
            <c:bubble3D val="0"/>
            <c:spPr>
              <a:solidFill>
                <a:schemeClr val="bg1">
                  <a:lumMod val="85000"/>
                </a:schemeClr>
              </a:solidFill>
              <a:ln w="19050">
                <a:solidFill>
                  <a:schemeClr val="lt1"/>
                </a:solidFill>
              </a:ln>
              <a:effectLst/>
            </c:spPr>
          </c:dPt>
          <c:dLbls>
            <c:dLbl>
              <c:idx val="0"/>
              <c:layout>
                <c:manualLayout>
                  <c:x val="0.0787973924322997"/>
                  <c:y val="0.0169237400620557"/>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401295032272698"/>
                  <c:y val="0.00718509535950122"/>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928792169987153"/>
                  <c:y val="-0.0688563046313448"/>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437337448251269"/>
                  <c:y val="0.021714474254016"/>
                </c:manualLayout>
              </c:layout>
              <c:dLblPos val="bestFit"/>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认为苏共仍能代表工人</c:v>
                </c:pt>
                <c:pt idx="1">
                  <c:v>认为仍能代表全体人民</c:v>
                </c:pt>
                <c:pt idx="2">
                  <c:v>认为代表官僚、干部和机关工作人员</c:v>
                </c:pt>
                <c:pt idx="3">
                  <c:v>其他</c:v>
                </c:pt>
              </c:strCache>
            </c:strRef>
          </c:cat>
          <c:val>
            <c:numRef>
              <c:f>Sheet1!$B$2:$B$5</c:f>
              <c:numCache>
                <c:formatCode>General</c:formatCode>
                <c:ptCount val="4"/>
                <c:pt idx="0">
                  <c:v>0.04</c:v>
                </c:pt>
                <c:pt idx="1">
                  <c:v>0.07</c:v>
                </c:pt>
                <c:pt idx="2">
                  <c:v>0.85</c:v>
                </c:pt>
                <c:pt idx="3">
                  <c:v>0.04</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0299969537133765"/>
          <c:y val="0.796285408052356"/>
          <c:w val="0.938064818340221"/>
          <c:h val="0.133450490465559"/>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13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34.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D83E37C-2A6B-49A4-8321-00D8FDD9EA37}" type="doc">
      <dgm:prSet loTypeId="urn:microsoft.com/office/officeart/2005/8/layout/radial2" loCatId="relationship" qsTypeId="urn:microsoft.com/office/officeart/2005/8/quickstyle/simple1" qsCatId="simple" csTypeId="urn:microsoft.com/office/officeart/2005/8/colors/colorful3" csCatId="colorful" phldr="1"/>
      <dgm:spPr/>
      <dgm:t>
        <a:bodyPr/>
        <a:lstStyle/>
        <a:p>
          <a:endParaRPr lang="zh-CN" altLang="en-US"/>
        </a:p>
      </dgm:t>
    </dgm:pt>
    <dgm:pt modelId="{B3D81B5B-209C-44A7-A207-BF92C06D4EF8}">
      <dgm:prSet custT="1"/>
      <dgm:spPr/>
      <dgm:t>
        <a:bodyPr/>
        <a:lstStyle/>
        <a:p>
          <a:r>
            <a:rPr lang="zh-CN" altLang="en-US" sz="1800" dirty="0"/>
            <a:t>纳入国民教育全过程</a:t>
          </a:r>
        </a:p>
      </dgm:t>
    </dgm:pt>
    <dgm:pt modelId="{7A2E2F4A-2DC7-4B99-A18C-FDDF2BD7ECE4}" cxnId="{3FC86DD4-41F3-40D7-AF8E-90B5B52233DE}" type="parTrans">
      <dgm:prSet/>
      <dgm:spPr/>
      <dgm:t>
        <a:bodyPr/>
        <a:lstStyle/>
        <a:p>
          <a:endParaRPr lang="zh-CN" altLang="en-US"/>
        </a:p>
      </dgm:t>
    </dgm:pt>
    <dgm:pt modelId="{A428B09E-1EDD-4639-8093-6DD632489B8B}" cxnId="{3FC86DD4-41F3-40D7-AF8E-90B5B52233DE}" type="sibTrans">
      <dgm:prSet/>
      <dgm:spPr/>
      <dgm:t>
        <a:bodyPr/>
        <a:lstStyle/>
        <a:p>
          <a:endParaRPr lang="zh-CN" altLang="en-US"/>
        </a:p>
      </dgm:t>
    </dgm:pt>
    <dgm:pt modelId="{7FE8DC0C-6E1E-4326-8E02-3EF707466485}">
      <dgm:prSet custT="1"/>
      <dgm:spPr/>
      <dgm:t>
        <a:bodyPr/>
        <a:lstStyle/>
        <a:p>
          <a:r>
            <a:rPr lang="zh-CN" altLang="en-US" sz="1800" dirty="0"/>
            <a:t>纳入精神文明建设全过程</a:t>
          </a:r>
        </a:p>
      </dgm:t>
    </dgm:pt>
    <dgm:pt modelId="{CDA97FE0-5E22-4992-8BE7-6B7E440651E8}" cxnId="{2A1D966C-017F-4EBD-AE57-C8D9593CB710}" type="parTrans">
      <dgm:prSet/>
      <dgm:spPr/>
      <dgm:t>
        <a:bodyPr/>
        <a:lstStyle/>
        <a:p>
          <a:endParaRPr lang="zh-CN" altLang="en-US"/>
        </a:p>
      </dgm:t>
    </dgm:pt>
    <dgm:pt modelId="{52D51B8C-B6E5-48D0-A80B-5B95BEA7370A}" cxnId="{2A1D966C-017F-4EBD-AE57-C8D9593CB710}" type="sibTrans">
      <dgm:prSet/>
      <dgm:spPr/>
      <dgm:t>
        <a:bodyPr/>
        <a:lstStyle/>
        <a:p>
          <a:endParaRPr lang="zh-CN" altLang="en-US"/>
        </a:p>
      </dgm:t>
    </dgm:pt>
    <dgm:pt modelId="{1635738B-743A-4E13-8F0D-33C97AD4BC36}" type="pres">
      <dgm:prSet presAssocID="{CD83E37C-2A6B-49A4-8321-00D8FDD9EA37}" presName="composite" presStyleCnt="0">
        <dgm:presLayoutVars>
          <dgm:chMax val="5"/>
          <dgm:dir/>
          <dgm:animLvl val="ctr"/>
          <dgm:resizeHandles val="exact"/>
        </dgm:presLayoutVars>
      </dgm:prSet>
      <dgm:spPr/>
    </dgm:pt>
    <dgm:pt modelId="{C064F45F-7AF8-414F-BE60-47AD83E2A534}" type="pres">
      <dgm:prSet presAssocID="{CD83E37C-2A6B-49A4-8321-00D8FDD9EA37}" presName="cycle" presStyleCnt="0"/>
      <dgm:spPr/>
    </dgm:pt>
    <dgm:pt modelId="{7D0C5F26-52FE-48BD-8642-D25491C0E8CD}" type="pres">
      <dgm:prSet presAssocID="{CD83E37C-2A6B-49A4-8321-00D8FDD9EA37}" presName="centerShape" presStyleCnt="0"/>
      <dgm:spPr/>
    </dgm:pt>
    <dgm:pt modelId="{55B62E70-7DD8-4FD5-AB8B-811E3E0EF8BE}" type="pres">
      <dgm:prSet presAssocID="{CD83E37C-2A6B-49A4-8321-00D8FDD9EA37}" presName="connSite" presStyleLbl="node1" presStyleIdx="0" presStyleCnt="3"/>
      <dgm:spPr/>
    </dgm:pt>
    <dgm:pt modelId="{4DF856DD-8EDC-4CE8-8C78-D8B61ADDC537}" type="pres">
      <dgm:prSet presAssocID="{CD83E37C-2A6B-49A4-8321-00D8FDD9EA37}" presName="visibl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4000" b="-24000"/>
          </a:stretch>
        </a:blipFill>
      </dgm:spPr>
    </dgm:pt>
    <dgm:pt modelId="{61809A91-3593-472B-B21B-3CD9374CECD0}" type="pres">
      <dgm:prSet presAssocID="{7A2E2F4A-2DC7-4B99-A18C-FDDF2BD7ECE4}" presName="Name25" presStyleLbl="parChTrans1D1" presStyleIdx="0" presStyleCnt="2"/>
      <dgm:spPr/>
    </dgm:pt>
    <dgm:pt modelId="{EFA48EB7-7BB7-4F29-ADAB-FA66CDB9D472}" type="pres">
      <dgm:prSet presAssocID="{B3D81B5B-209C-44A7-A207-BF92C06D4EF8}" presName="node" presStyleCnt="0"/>
      <dgm:spPr/>
    </dgm:pt>
    <dgm:pt modelId="{B0114122-AE46-4AA7-A33F-291ED626FB22}" type="pres">
      <dgm:prSet presAssocID="{B3D81B5B-209C-44A7-A207-BF92C06D4EF8}" presName="parentNode" presStyleLbl="node1" presStyleIdx="1" presStyleCnt="3" custScaleX="105640" custScaleY="105640">
        <dgm:presLayoutVars>
          <dgm:chMax val="1"/>
          <dgm:bulletEnabled val="1"/>
        </dgm:presLayoutVars>
      </dgm:prSet>
      <dgm:spPr/>
    </dgm:pt>
    <dgm:pt modelId="{3085A77F-1319-497B-9F73-884D83B4D259}" type="pres">
      <dgm:prSet presAssocID="{B3D81B5B-209C-44A7-A207-BF92C06D4EF8}" presName="childNode" presStyleLbl="revTx" presStyleIdx="0" presStyleCnt="0">
        <dgm:presLayoutVars>
          <dgm:bulletEnabled val="1"/>
        </dgm:presLayoutVars>
      </dgm:prSet>
      <dgm:spPr/>
    </dgm:pt>
    <dgm:pt modelId="{08511821-2A8E-4A1C-BD07-D7AD8FEF8261}" type="pres">
      <dgm:prSet presAssocID="{CDA97FE0-5E22-4992-8BE7-6B7E440651E8}" presName="Name25" presStyleLbl="parChTrans1D1" presStyleIdx="1" presStyleCnt="2"/>
      <dgm:spPr/>
    </dgm:pt>
    <dgm:pt modelId="{E91D56AE-F40E-4BF5-B7D3-15F959183FF4}" type="pres">
      <dgm:prSet presAssocID="{7FE8DC0C-6E1E-4326-8E02-3EF707466485}" presName="node" presStyleCnt="0"/>
      <dgm:spPr/>
    </dgm:pt>
    <dgm:pt modelId="{A44CDEB3-FD35-4612-9C23-69E81C141B30}" type="pres">
      <dgm:prSet presAssocID="{7FE8DC0C-6E1E-4326-8E02-3EF707466485}" presName="parentNode" presStyleLbl="node1" presStyleIdx="2" presStyleCnt="3" custScaleX="113816" custScaleY="113816">
        <dgm:presLayoutVars>
          <dgm:chMax val="1"/>
          <dgm:bulletEnabled val="1"/>
        </dgm:presLayoutVars>
      </dgm:prSet>
      <dgm:spPr/>
    </dgm:pt>
    <dgm:pt modelId="{B4469382-58BF-4AE2-84AF-3F33DC30A3B3}" type="pres">
      <dgm:prSet presAssocID="{7FE8DC0C-6E1E-4326-8E02-3EF707466485}" presName="childNode" presStyleLbl="revTx" presStyleIdx="0" presStyleCnt="0">
        <dgm:presLayoutVars>
          <dgm:bulletEnabled val="1"/>
        </dgm:presLayoutVars>
      </dgm:prSet>
      <dgm:spPr/>
    </dgm:pt>
  </dgm:ptLst>
  <dgm:cxnLst>
    <dgm:cxn modelId="{19771209-CE20-4D52-91C6-4E3321CAF343}" type="presOf" srcId="{CD83E37C-2A6B-49A4-8321-00D8FDD9EA37}" destId="{1635738B-743A-4E13-8F0D-33C97AD4BC36}" srcOrd="0" destOrd="0" presId="urn:microsoft.com/office/officeart/2005/8/layout/radial2"/>
    <dgm:cxn modelId="{F0572709-DAA4-453C-971D-DBF9932C07D2}" type="presOf" srcId="{CDA97FE0-5E22-4992-8BE7-6B7E440651E8}" destId="{08511821-2A8E-4A1C-BD07-D7AD8FEF8261}" srcOrd="0" destOrd="0" presId="urn:microsoft.com/office/officeart/2005/8/layout/radial2"/>
    <dgm:cxn modelId="{2A1D966C-017F-4EBD-AE57-C8D9593CB710}" srcId="{CD83E37C-2A6B-49A4-8321-00D8FDD9EA37}" destId="{7FE8DC0C-6E1E-4326-8E02-3EF707466485}" srcOrd="1" destOrd="0" parTransId="{CDA97FE0-5E22-4992-8BE7-6B7E440651E8}" sibTransId="{52D51B8C-B6E5-48D0-A80B-5B95BEA7370A}"/>
    <dgm:cxn modelId="{F7AEF7A8-E0E9-41C6-8490-C53D85BADA73}" type="presOf" srcId="{B3D81B5B-209C-44A7-A207-BF92C06D4EF8}" destId="{B0114122-AE46-4AA7-A33F-291ED626FB22}" srcOrd="0" destOrd="0" presId="urn:microsoft.com/office/officeart/2005/8/layout/radial2"/>
    <dgm:cxn modelId="{4B4904B3-53F6-4BD6-BB87-75D10563BB92}" type="presOf" srcId="{7FE8DC0C-6E1E-4326-8E02-3EF707466485}" destId="{A44CDEB3-FD35-4612-9C23-69E81C141B30}" srcOrd="0" destOrd="0" presId="urn:microsoft.com/office/officeart/2005/8/layout/radial2"/>
    <dgm:cxn modelId="{59F9C2BE-603B-4733-A801-714D5ADDF1FD}" type="presOf" srcId="{7A2E2F4A-2DC7-4B99-A18C-FDDF2BD7ECE4}" destId="{61809A91-3593-472B-B21B-3CD9374CECD0}" srcOrd="0" destOrd="0" presId="urn:microsoft.com/office/officeart/2005/8/layout/radial2"/>
    <dgm:cxn modelId="{3FC86DD4-41F3-40D7-AF8E-90B5B52233DE}" srcId="{CD83E37C-2A6B-49A4-8321-00D8FDD9EA37}" destId="{B3D81B5B-209C-44A7-A207-BF92C06D4EF8}" srcOrd="0" destOrd="0" parTransId="{7A2E2F4A-2DC7-4B99-A18C-FDDF2BD7ECE4}" sibTransId="{A428B09E-1EDD-4639-8093-6DD632489B8B}"/>
    <dgm:cxn modelId="{97B3CC54-142D-41CD-9771-14F16FC9C021}" type="presParOf" srcId="{1635738B-743A-4E13-8F0D-33C97AD4BC36}" destId="{C064F45F-7AF8-414F-BE60-47AD83E2A534}" srcOrd="0" destOrd="0" presId="urn:microsoft.com/office/officeart/2005/8/layout/radial2"/>
    <dgm:cxn modelId="{0C1D6C38-9311-4350-805D-63D0EF69B70B}" type="presParOf" srcId="{C064F45F-7AF8-414F-BE60-47AD83E2A534}" destId="{7D0C5F26-52FE-48BD-8642-D25491C0E8CD}" srcOrd="0" destOrd="0" presId="urn:microsoft.com/office/officeart/2005/8/layout/radial2"/>
    <dgm:cxn modelId="{7EDEE65B-0F9D-4069-BB79-AF12726BA6B0}" type="presParOf" srcId="{7D0C5F26-52FE-48BD-8642-D25491C0E8CD}" destId="{55B62E70-7DD8-4FD5-AB8B-811E3E0EF8BE}" srcOrd="0" destOrd="0" presId="urn:microsoft.com/office/officeart/2005/8/layout/radial2"/>
    <dgm:cxn modelId="{87E647E2-150A-4D26-A951-32CC478CB67E}" type="presParOf" srcId="{7D0C5F26-52FE-48BD-8642-D25491C0E8CD}" destId="{4DF856DD-8EDC-4CE8-8C78-D8B61ADDC537}" srcOrd="1" destOrd="0" presId="urn:microsoft.com/office/officeart/2005/8/layout/radial2"/>
    <dgm:cxn modelId="{786AF723-E638-49D8-83B9-8DED6A62EE9A}" type="presParOf" srcId="{C064F45F-7AF8-414F-BE60-47AD83E2A534}" destId="{61809A91-3593-472B-B21B-3CD9374CECD0}" srcOrd="1" destOrd="0" presId="urn:microsoft.com/office/officeart/2005/8/layout/radial2"/>
    <dgm:cxn modelId="{3DF2BBC5-825F-4FE0-8C03-E2BC239EEA28}" type="presParOf" srcId="{C064F45F-7AF8-414F-BE60-47AD83E2A534}" destId="{EFA48EB7-7BB7-4F29-ADAB-FA66CDB9D472}" srcOrd="2" destOrd="0" presId="urn:microsoft.com/office/officeart/2005/8/layout/radial2"/>
    <dgm:cxn modelId="{72714E7F-6EBB-43B4-A370-9E1386E8FE5F}" type="presParOf" srcId="{EFA48EB7-7BB7-4F29-ADAB-FA66CDB9D472}" destId="{B0114122-AE46-4AA7-A33F-291ED626FB22}" srcOrd="0" destOrd="0" presId="urn:microsoft.com/office/officeart/2005/8/layout/radial2"/>
    <dgm:cxn modelId="{6575EA17-3FB6-4739-AD33-163F4F9D178A}" type="presParOf" srcId="{EFA48EB7-7BB7-4F29-ADAB-FA66CDB9D472}" destId="{3085A77F-1319-497B-9F73-884D83B4D259}" srcOrd="1" destOrd="0" presId="urn:microsoft.com/office/officeart/2005/8/layout/radial2"/>
    <dgm:cxn modelId="{DA2E6E6A-AB5A-4FCB-AF7E-978403B1BE3C}" type="presParOf" srcId="{C064F45F-7AF8-414F-BE60-47AD83E2A534}" destId="{08511821-2A8E-4A1C-BD07-D7AD8FEF8261}" srcOrd="3" destOrd="0" presId="urn:microsoft.com/office/officeart/2005/8/layout/radial2"/>
    <dgm:cxn modelId="{0EE0266A-ADD3-459E-9876-461388E8E416}" type="presParOf" srcId="{C064F45F-7AF8-414F-BE60-47AD83E2A534}" destId="{E91D56AE-F40E-4BF5-B7D3-15F959183FF4}" srcOrd="4" destOrd="0" presId="urn:microsoft.com/office/officeart/2005/8/layout/radial2"/>
    <dgm:cxn modelId="{65C8E158-F2EA-4CA7-AAE2-D74076E858EF}" type="presParOf" srcId="{E91D56AE-F40E-4BF5-B7D3-15F959183FF4}" destId="{A44CDEB3-FD35-4612-9C23-69E81C141B30}" srcOrd="0" destOrd="0" presId="urn:microsoft.com/office/officeart/2005/8/layout/radial2"/>
    <dgm:cxn modelId="{898DBEEB-DA4E-4266-97F7-54E2935B57B8}" type="presParOf" srcId="{E91D56AE-F40E-4BF5-B7D3-15F959183FF4}" destId="{B4469382-58BF-4AE2-84AF-3F33DC30A3B3}" srcOrd="1" destOrd="0" presId="urn:microsoft.com/office/officeart/2005/8/layout/radial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017844" cy="4880008"/>
        <a:chOff x="0" y="0"/>
        <a:chExt cx="8017844" cy="4880008"/>
      </a:xfrm>
    </dsp:grpSpPr>
    <dsp:sp modelId="{61809A91-3593-472B-B21B-3CD9374CECD0}">
      <dsp:nvSpPr>
        <dsp:cNvPr id="5" name="任意多边形 4"/>
        <dsp:cNvSpPr/>
      </dsp:nvSpPr>
      <dsp:spPr bwMode="white">
        <a:xfrm>
          <a:off x="2427757" y="1613465"/>
          <a:ext cx="1032418" cy="69649"/>
        </a:xfrm>
        <a:custGeom>
          <a:avLst/>
          <a:gdLst/>
          <a:ahLst/>
          <a:cxnLst/>
          <a:pathLst>
            <a:path w="1626" h="110">
              <a:moveTo>
                <a:pt x="106" y="457"/>
              </a:moveTo>
              <a:lnTo>
                <a:pt x="1520" y="-347"/>
              </a:lnTo>
            </a:path>
          </a:pathLst>
        </a:custGeom>
      </dsp:spPr>
      <dsp:style>
        <a:lnRef idx="2">
          <a:schemeClr val="accent3"/>
        </a:lnRef>
        <a:fillRef idx="0">
          <a:schemeClr val="accent3"/>
        </a:fillRef>
        <a:effectRef idx="0">
          <a:scrgbClr r="0" g="0" b="0"/>
        </a:effectRef>
        <a:fontRef idx="minor"/>
      </dsp:style>
      <dsp:txXfrm>
        <a:off x="2427757" y="1613465"/>
        <a:ext cx="1032418" cy="69649"/>
      </dsp:txXfrm>
    </dsp:sp>
    <dsp:sp modelId="{08511821-2A8E-4A1C-BD07-D7AD8FEF8261}">
      <dsp:nvSpPr>
        <dsp:cNvPr id="8" name="任意多边形 7"/>
        <dsp:cNvSpPr/>
      </dsp:nvSpPr>
      <dsp:spPr bwMode="white">
        <a:xfrm>
          <a:off x="2427757" y="3196894"/>
          <a:ext cx="1032418" cy="69649"/>
        </a:xfrm>
        <a:custGeom>
          <a:avLst/>
          <a:gdLst/>
          <a:ahLst/>
          <a:cxnLst/>
          <a:pathLst>
            <a:path w="1626" h="110">
              <a:moveTo>
                <a:pt x="106" y="-347"/>
              </a:moveTo>
              <a:lnTo>
                <a:pt x="1520" y="457"/>
              </a:lnTo>
            </a:path>
          </a:pathLst>
        </a:custGeom>
      </dsp:spPr>
      <dsp:style>
        <a:lnRef idx="2">
          <a:schemeClr val="accent3"/>
        </a:lnRef>
        <a:fillRef idx="0">
          <a:schemeClr val="accent3"/>
        </a:fillRef>
        <a:effectRef idx="0">
          <a:scrgbClr r="0" g="0" b="0"/>
        </a:effectRef>
        <a:fontRef idx="minor"/>
      </dsp:style>
      <dsp:txXfrm>
        <a:off x="2427757" y="3196894"/>
        <a:ext cx="1032418" cy="69649"/>
      </dsp:txXfrm>
    </dsp:sp>
    <dsp:sp modelId="{4DF856DD-8EDC-4CE8-8C78-D8B61ADDC537}">
      <dsp:nvSpPr>
        <dsp:cNvPr id="4" name="椭圆 3"/>
        <dsp:cNvSpPr/>
      </dsp:nvSpPr>
      <dsp:spPr bwMode="white">
        <a:xfrm>
          <a:off x="0" y="888794"/>
          <a:ext cx="3102420" cy="3102420"/>
        </a:xfrm>
        <a:prstGeom prst="ellipse">
          <a:avLst/>
        </a:prstGeom>
        <a:blipFill>
          <a:blip r:embed="rId1">
            <a:extLst>
              <a:ext uri="{28A0092B-C50C-407E-A947-70E740481C1C}">
                <a14:useLocalDpi xmlns:a14="http://schemas.microsoft.com/office/drawing/2010/main" val="0"/>
              </a:ext>
            </a:extLst>
          </a:blip>
          <a:srcRect/>
          <a:stretch>
            <a:fillRect t="-24000" b="-24000"/>
          </a:stretch>
        </a:blipFill>
      </dsp:spPr>
      <dsp:style>
        <a:lnRef idx="2">
          <a:schemeClr val="lt1"/>
        </a:lnRef>
        <a:fillRef idx="1">
          <a:schemeClr val="accent3">
            <a:hueOff val="0"/>
            <a:satOff val="0"/>
            <a:lumOff val="0"/>
            <a:alpha val="100000"/>
          </a:schemeClr>
        </a:fillRef>
        <a:effectRef idx="0">
          <a:scrgbClr r="0" g="0" b="0"/>
        </a:effectRef>
        <a:fontRef idx="minor">
          <a:schemeClr val="lt1"/>
        </a:fontRef>
      </dsp:style>
      <dsp:txXfrm>
        <a:off x="0" y="888794"/>
        <a:ext cx="3102420" cy="3102420"/>
      </dsp:txXfrm>
    </dsp:sp>
    <dsp:sp modelId="{B0114122-AE46-4AA7-A33F-291ED626FB22}">
      <dsp:nvSpPr>
        <dsp:cNvPr id="6" name="椭圆 5"/>
        <dsp:cNvSpPr/>
      </dsp:nvSpPr>
      <dsp:spPr bwMode="white">
        <a:xfrm>
          <a:off x="3271142" y="2507"/>
          <a:ext cx="1861452" cy="1861452"/>
        </a:xfrm>
        <a:prstGeom prst="ellipse">
          <a:avLst/>
        </a:prstGeom>
      </dsp:spPr>
      <dsp:style>
        <a:lnRef idx="2">
          <a:schemeClr val="lt1"/>
        </a:lnRef>
        <a:fillRef idx="1">
          <a:schemeClr val="accent3">
            <a:hueOff val="1380000"/>
            <a:satOff val="50000"/>
            <a:lumOff val="-7254"/>
            <a:alpha val="100000"/>
          </a:schemeClr>
        </a:fillRef>
        <a:effectRef idx="0">
          <a:scrgbClr r="0" g="0" b="0"/>
        </a:effectRef>
        <a:fontRef idx="minor">
          <a:schemeClr val="lt1"/>
        </a:fontRef>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纳入国民教育全过程</a:t>
          </a:r>
        </a:p>
      </dsp:txBody>
      <dsp:txXfrm>
        <a:off x="3271142" y="2507"/>
        <a:ext cx="1861452" cy="1861452"/>
      </dsp:txXfrm>
    </dsp:sp>
    <dsp:sp modelId="{A44CDEB3-FD35-4612-9C23-69E81C141B30}">
      <dsp:nvSpPr>
        <dsp:cNvPr id="9" name="椭圆 8"/>
        <dsp:cNvSpPr/>
      </dsp:nvSpPr>
      <dsp:spPr bwMode="white">
        <a:xfrm>
          <a:off x="3271142" y="3016049"/>
          <a:ext cx="1861452" cy="1861452"/>
        </a:xfrm>
        <a:prstGeom prst="ellipse">
          <a:avLst/>
        </a:prstGeom>
      </dsp:spPr>
      <dsp:style>
        <a:lnRef idx="2">
          <a:schemeClr val="lt1"/>
        </a:lnRef>
        <a:fillRef idx="1">
          <a:schemeClr val="accent3">
            <a:hueOff val="2760000"/>
            <a:satOff val="100000"/>
            <a:lumOff val="-14509"/>
            <a:alpha val="100000"/>
          </a:schemeClr>
        </a:fillRef>
        <a:effectRef idx="0">
          <a:scrgbClr r="0" g="0" b="0"/>
        </a:effectRef>
        <a:fontRef idx="minor">
          <a:schemeClr val="lt1"/>
        </a:fontRef>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纳入精神文明建设全过程</a:t>
          </a:r>
        </a:p>
      </dsp:txBody>
      <dsp:txXfrm>
        <a:off x="3271142" y="3016049"/>
        <a:ext cx="1861452" cy="1861452"/>
      </dsp:txXfrm>
    </dsp:sp>
    <dsp:sp modelId="{55B62E70-7DD8-4FD5-AB8B-811E3E0EF8BE}">
      <dsp:nvSpPr>
        <dsp:cNvPr id="3" name="椭圆 2" hidden="1"/>
        <dsp:cNvSpPr/>
      </dsp:nvSpPr>
      <dsp:spPr>
        <a:xfrm>
          <a:off x="465363" y="1354157"/>
          <a:ext cx="2171694" cy="2171694"/>
        </a:xfrm>
        <a:prstGeom prst="ellipse">
          <a:avLst/>
        </a:prstGeom>
      </dsp:spPr>
      <dsp:txXfrm>
        <a:off x="465363" y="1354157"/>
        <a:ext cx="2171694" cy="2171694"/>
      </dsp:txXfrm>
    </dsp:sp>
    <dsp:sp modelId="{3085A77F-1319-497B-9F73-884D83B4D259}">
      <dsp:nvSpPr>
        <dsp:cNvPr id="7" name="矩形 6"/>
        <dsp:cNvSpPr/>
      </dsp:nvSpPr>
      <dsp:spPr bwMode="white">
        <a:xfrm>
          <a:off x="5318739" y="2507"/>
          <a:ext cx="2792178" cy="1861452"/>
        </a:xfrm>
        <a:prstGeom prst="rect">
          <a:avLst/>
        </a:prstGeom>
        <a:noFill/>
        <a:ln>
          <a:noFill/>
        </a:ln>
      </dsp:spPr>
      <dsp:style>
        <a:lnRef idx="0">
          <a:scrgbClr r="0" g="0" b="0"/>
        </a:lnRef>
        <a:fillRef idx="0">
          <a:scrgbClr r="0" g="0" b="0"/>
        </a:fillRef>
        <a:effectRef idx="0">
          <a:scrgbClr r="0" g="0" b="0"/>
        </a:effectRef>
        <a:fontRef idx="minor"/>
      </dsp:style>
      <dsp:txBody>
        <a:bodyPr lIns="0" tIns="0" rIns="0" bIns="0" anchor="ctr"/>
        <a:lstStyle>
          <a:lvl1pPr algn="l">
            <a:defRPr sz="6500"/>
          </a:lvl1pPr>
          <a:lvl2pPr marL="285750" indent="-285750" algn="l">
            <a:defRPr sz="5100"/>
          </a:lvl2pPr>
          <a:lvl3pPr marL="571500" indent="-285750" algn="l">
            <a:defRPr sz="5100"/>
          </a:lvl3pPr>
          <a:lvl4pPr marL="857250" indent="-285750" algn="l">
            <a:defRPr sz="5100"/>
          </a:lvl4pPr>
          <a:lvl5pPr marL="1143000" indent="-285750" algn="l">
            <a:defRPr sz="5100"/>
          </a:lvl5pPr>
          <a:lvl6pPr marL="1428750" indent="-285750" algn="l">
            <a:defRPr sz="5100"/>
          </a:lvl6pPr>
          <a:lvl7pPr marL="1714500" indent="-285750" algn="l">
            <a:defRPr sz="5100"/>
          </a:lvl7pPr>
          <a:lvl8pPr marL="2000250" indent="-285750" algn="l">
            <a:defRPr sz="5100"/>
          </a:lvl8pPr>
          <a:lvl9pPr marL="2286000" indent="-285750" algn="l">
            <a:defRPr sz="5100"/>
          </a:lvl9pPr>
        </a:lstStyle>
        <a:p>
          <a:endParaRPr>
            <a:solidFill>
              <a:schemeClr val="tx1"/>
            </a:solidFill>
          </a:endParaRPr>
        </a:p>
      </dsp:txBody>
      <dsp:txXfrm>
        <a:off x="5318739" y="2507"/>
        <a:ext cx="2792178" cy="1861452"/>
      </dsp:txXfrm>
    </dsp:sp>
    <dsp:sp modelId="{B4469382-58BF-4AE2-84AF-3F33DC30A3B3}">
      <dsp:nvSpPr>
        <dsp:cNvPr id="10" name="矩形 9"/>
        <dsp:cNvSpPr/>
      </dsp:nvSpPr>
      <dsp:spPr bwMode="white">
        <a:xfrm>
          <a:off x="5318739" y="3016049"/>
          <a:ext cx="2792178" cy="1861452"/>
        </a:xfrm>
        <a:prstGeom prst="rect">
          <a:avLst/>
        </a:prstGeom>
        <a:noFill/>
        <a:ln>
          <a:noFill/>
        </a:ln>
      </dsp:spPr>
      <dsp:style>
        <a:lnRef idx="0">
          <a:scrgbClr r="0" g="0" b="0"/>
        </a:lnRef>
        <a:fillRef idx="0">
          <a:scrgbClr r="0" g="0" b="0"/>
        </a:fillRef>
        <a:effectRef idx="0">
          <a:scrgbClr r="0" g="0" b="0"/>
        </a:effectRef>
        <a:fontRef idx="minor"/>
      </dsp:style>
      <dsp:txBody>
        <a:bodyPr lIns="0" tIns="0" rIns="0" bIns="0" anchor="ctr"/>
        <a:lstStyle>
          <a:lvl1pPr algn="l">
            <a:defRPr sz="6500"/>
          </a:lvl1pPr>
          <a:lvl2pPr marL="285750" indent="-285750" algn="l">
            <a:defRPr sz="5100"/>
          </a:lvl2pPr>
          <a:lvl3pPr marL="571500" indent="-285750" algn="l">
            <a:defRPr sz="5100"/>
          </a:lvl3pPr>
          <a:lvl4pPr marL="857250" indent="-285750" algn="l">
            <a:defRPr sz="5100"/>
          </a:lvl4pPr>
          <a:lvl5pPr marL="1143000" indent="-285750" algn="l">
            <a:defRPr sz="5100"/>
          </a:lvl5pPr>
          <a:lvl6pPr marL="1428750" indent="-285750" algn="l">
            <a:defRPr sz="5100"/>
          </a:lvl6pPr>
          <a:lvl7pPr marL="1714500" indent="-285750" algn="l">
            <a:defRPr sz="5100"/>
          </a:lvl7pPr>
          <a:lvl8pPr marL="2000250" indent="-285750" algn="l">
            <a:defRPr sz="5100"/>
          </a:lvl8pPr>
          <a:lvl9pPr marL="2286000" indent="-285750" algn="l">
            <a:defRPr sz="5100"/>
          </a:lvl9pPr>
        </a:lstStyle>
        <a:p>
          <a:endParaRPr>
            <a:solidFill>
              <a:schemeClr val="tx1"/>
            </a:solidFill>
          </a:endParaRPr>
        </a:p>
      </dsp:txBody>
      <dsp:txXfrm>
        <a:off x="5318739" y="3016049"/>
        <a:ext cx="2792178" cy="1861452"/>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2FB171-CC10-455F-A534-76128210EC9D}"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E48F-BFF2-465C-B0C2-8EB02F69808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FAAF5-0832-684D-987F-D1BBFD9D934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1E741-333A-BE41-A21B-4B2FA87DAB2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81E741-333A-BE41-A21B-4B2FA87DAB2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幻灯片图像占位符 1"/>
          <p:cNvSpPr>
            <a:spLocks noGrp="1" noRot="1" noChangeAspect="1"/>
          </p:cNvSpPr>
          <p:nvPr>
            <p:ph type="sldImg"/>
          </p:nvPr>
        </p:nvSpPr>
        <p:spPr/>
      </p:sp>
      <p:sp>
        <p:nvSpPr>
          <p:cNvPr id="1048665" name="备注占位符 2"/>
          <p:cNvSpPr>
            <a:spLocks noGrp="1"/>
          </p:cNvSpPr>
          <p:nvPr>
            <p:ph type="body" idx="1"/>
          </p:nvPr>
        </p:nvSpPr>
        <p:spPr/>
        <p:txBody>
          <a:bodyPr/>
          <a:lstStyle/>
          <a:p>
            <a:endParaRPr kumimoji="1" lang="zh-CN" altLang="en-US" dirty="0"/>
          </a:p>
        </p:txBody>
      </p:sp>
      <p:sp>
        <p:nvSpPr>
          <p:cNvPr id="3" name="页脚占位符 2"/>
          <p:cNvSpPr>
            <a:spLocks noGrp="1"/>
          </p:cNvSpPr>
          <p:nvPr>
            <p:ph type="ftr" sz="quarter" idx="4"/>
          </p:nvPr>
        </p:nvSpPr>
        <p:spPr/>
        <p:txBody>
          <a:bodyPr/>
          <a:lstStyle/>
          <a:p>
            <a:endParaRPr lang="zh-CN" altLang="en-US"/>
          </a:p>
        </p:txBody>
      </p:sp>
      <p:sp>
        <p:nvSpPr>
          <p:cNvPr id="4" name="日期占位符 3"/>
          <p:cNvSpPr>
            <a:spLocks noGrp="1"/>
          </p:cNvSpPr>
          <p:nvPr>
            <p:ph type="dt" idx="1"/>
          </p:nvPr>
        </p:nvSpPr>
        <p:spPr/>
        <p:txBody>
          <a:bodyPr/>
          <a:lstStyle/>
          <a:p>
            <a:fld id="{65C905E1-55FF-4F70-A6C9-38A21BF48C48}" type="datetime1">
              <a:rPr lang="zh-CN" altLang="en-US" smtClean="0"/>
            </a:fld>
            <a:endParaRPr lang="zh-CN" altLang="en-US"/>
          </a:p>
        </p:txBody>
      </p:sp>
      <p:sp>
        <p:nvSpPr>
          <p:cNvPr id="5"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81E741-333A-BE41-A21B-4B2FA87DAB2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81E741-333A-BE41-A21B-4B2FA87DAB2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81E741-333A-BE41-A21B-4B2FA87DAB2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88290" algn="just">
              <a:lnSpc>
                <a:spcPct val="150000"/>
              </a:lnSpc>
              <a:spcBef>
                <a:spcPts val="1400"/>
              </a:spcBef>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三个代表’重要思想的基本观点，马克思主义经典作家讲过，毛主席、小平同志也讲过。我们党自创建以来就强调先进生产力的决定性作用，强调先进文化的重要作用，始终坚持全心全意为人民服务的根本宗旨。这些都是马克思主义的基本观点。在新的历史条件下，我们坚持这些马克思主义的基本观点，并用‘三句话’来集中表述它们，概括为‘三个代表’，并结合新的实际进行丰富和发展，</a:t>
            </a:r>
            <a:r>
              <a:rPr lang="zh-CN" altLang="en-US" sz="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目的就是要用最简洁的语言鲜明地树立起党的思想理论旗帜</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，以便广大干部群众理解和掌握，更好地统一思想，万众一心地为实现党和国家的奋斗目标和发展任务而奋斗。”</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indent="288290" algn="r">
              <a:lnSpc>
                <a:spcPct val="150000"/>
              </a:lnSpc>
              <a:spcBef>
                <a:spcPts val="1400"/>
              </a:spcBef>
            </a:pP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——2004</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27</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日</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人民日报</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，是江泽民</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2004</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100" dirty="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日会见出席全军深入学习贯彻“三个代表”重要思想经验交流会代表时的讲话</a:t>
            </a:r>
            <a:endParaRPr lang="en-US" altLang="zh-CN" sz="1100" dirty="0">
              <a:latin typeface="微软雅黑" panose="020B0503020204020204" pitchFamily="34" charset="-122"/>
              <a:ea typeface="微软雅黑" panose="020B0503020204020204" pitchFamily="34" charset="-122"/>
              <a:cs typeface="微软雅黑" panose="020B0503020204020204" pitchFamily="34" charset="-122"/>
            </a:endParaRPr>
          </a:p>
          <a:p>
            <a:pPr indent="288290" algn="l">
              <a:lnSpc>
                <a:spcPct val="150000"/>
              </a:lnSpc>
              <a:spcBef>
                <a:spcPts val="1400"/>
              </a:spcBef>
            </a:pPr>
            <a:r>
              <a:rPr lang="zh-CN" altLang="en-US" sz="1100" dirty="0"/>
              <a:t>这段话对于我们理解“三个代表”重要思想的理论特色和理论张力，是非常有帮助的。</a:t>
            </a:r>
            <a:endParaRPr lang="en-US" altLang="zh-CN" sz="1100" dirty="0"/>
          </a:p>
          <a:p>
            <a:pPr indent="624205" algn="just">
              <a:lnSpc>
                <a:spcPct val="150000"/>
              </a:lnSpc>
              <a:spcBef>
                <a:spcPts val="1400"/>
              </a:spcBef>
            </a:pPr>
            <a:endParaRPr lang="zh-CN" altLang="en-US" sz="11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2001</a:t>
            </a: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年</a:t>
            </a:r>
            <a:r>
              <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9</a:t>
            </a: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月，中共中央印发</a:t>
            </a:r>
            <a:r>
              <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a:t>
            </a: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公民道德建设实施纲要</a:t>
            </a:r>
            <a:r>
              <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a:t>
            </a: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，在全社会大力倡导</a:t>
            </a:r>
            <a:r>
              <a:rPr lang="zh-CN" altLang="en-US" sz="12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“爱国守法、明礼诚信、团结友善、勤俭自强、敬业奉献”</a:t>
            </a:r>
            <a:r>
              <a:rPr lang="zh-CN" altLang="en-US"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的基本道德规范，努力提高公民道德素质，促进人的全面发展。</a:t>
            </a:r>
            <a:endParaRPr lang="zh-CN" altLang="en-US" sz="12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9EBCA8-7E09-44C1-AE42-93DD8798F8D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81E741-333A-BE41-A21B-4B2FA87DAB2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0F81E741-333A-BE41-A21B-4B2FA87DAB2E}"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F81E741-333A-BE41-A21B-4B2FA87DAB2E}"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F81E741-333A-BE41-A21B-4B2FA87DAB2E}"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1E741-333A-BE41-A21B-4B2FA87DAB2E}" type="slidenum">
              <a:rPr kumimoji="1" lang="zh-CN" altLang="en-US" smtClean="0"/>
            </a:fld>
            <a:endParaRPr kumimoji="1"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81E741-333A-BE41-A21B-4B2FA87DAB2E}" type="slidenum">
              <a:rPr kumimoji="1" lang="zh-CN" altLang="en-US" smtClean="0"/>
            </a:fld>
            <a:endParaRPr kumimoji="1"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49EBCA8-7E09-44C1-AE42-93DD8798F8D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1991</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日晚</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时，戈尔巴乔夫通过电视向全国讲话，宣布辞职。在克里姆林宫前飘扬了近</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年的苏联国旗缓缓降下，随后，卫兵升起了俄罗斯的三色旗。</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这一天成为世界上第一个社会主义国家苏联在这个世界上的最后一天。</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2CE06FC6-E6E0-42CD-B91F-9E6DB87F48CD}"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7" name="矩形 6"/>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a:t>
            </a:r>
            <a:r>
              <a:rPr lang="zh-CN" altLang="en-US" sz="1100" spc="120" dirty="0" smtClean="0">
                <a:solidFill>
                  <a:schemeClr val="bg1">
                    <a:lumMod val="50000"/>
                  </a:schemeClr>
                </a:solidFill>
                <a:latin typeface="微软雅黑" panose="020B0503020204020204" pitchFamily="34" charset="-122"/>
                <a:ea typeface="微软雅黑" panose="020B0503020204020204" pitchFamily="34" charset="-122"/>
              </a:rPr>
              <a:t>七 </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spc="120" dirty="0" smtClean="0">
                <a:solidFill>
                  <a:schemeClr val="bg1">
                    <a:lumMod val="50000"/>
                  </a:schemeClr>
                </a:solidFill>
                <a:latin typeface="微软雅黑" panose="020B0503020204020204" pitchFamily="34" charset="-122"/>
                <a:ea typeface="微软雅黑" panose="020B0503020204020204" pitchFamily="34" charset="-122"/>
              </a:rPr>
              <a:t>重要</a:t>
            </a: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思想</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rPr>
              <a:t>一、</a:t>
            </a:r>
            <a:r>
              <a:rPr lang="zh-CN" altLang="en-US" sz="1100" dirty="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rPr>
              <a:t>三个代表</a:t>
            </a:r>
            <a:r>
              <a:rPr lang="zh-CN" altLang="en-US" sz="1100" dirty="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rPr>
              <a:t>重要思想是如何形成的？</a:t>
            </a:r>
            <a:endPar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0" name="文本框 9"/>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二">
    <p:bg>
      <p:bgPr>
        <a:solidFill>
          <a:srgbClr val="FCFDFA"/>
        </a:solidFill>
        <a:effectLst/>
      </p:bgPr>
    </p:bg>
    <p:spTree>
      <p:nvGrpSpPr>
        <p:cNvPr id="1" name=""/>
        <p:cNvGrpSpPr/>
        <p:nvPr/>
      </p:nvGrpSpPr>
      <p:grpSpPr>
        <a:xfrm>
          <a:off x="0" y="0"/>
          <a:ext cx="0" cy="0"/>
          <a:chOff x="0" y="0"/>
          <a:chExt cx="0" cy="0"/>
        </a:xfrm>
      </p:grpSpPr>
      <p:sp>
        <p:nvSpPr>
          <p:cNvPr id="7" name="矩形 6"/>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专题七 </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spc="120" dirty="0" smtClean="0">
                <a:solidFill>
                  <a:schemeClr val="bg1">
                    <a:lumMod val="50000"/>
                  </a:schemeClr>
                </a:solidFill>
                <a:latin typeface="微软雅黑" panose="020B0503020204020204" pitchFamily="34" charset="-122"/>
                <a:ea typeface="微软雅黑" panose="020B0503020204020204" pitchFamily="34" charset="-122"/>
              </a:rPr>
              <a:t>重要</a:t>
            </a: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思想</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sym typeface="+mn-ea"/>
              </a:rPr>
              <a:t>、</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sym typeface="+mn-ea"/>
              </a:rPr>
              <a:t>重要</a:t>
            </a:r>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rPr>
              <a:t>思想的核心观点和主要内容是什么？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0" name="文本框 9"/>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三">
    <p:spTree>
      <p:nvGrpSpPr>
        <p:cNvPr id="1" name=""/>
        <p:cNvGrpSpPr/>
        <p:nvPr/>
      </p:nvGrpSpPr>
      <p:grpSpPr>
        <a:xfrm>
          <a:off x="0" y="0"/>
          <a:ext cx="0" cy="0"/>
          <a:chOff x="0" y="0"/>
          <a:chExt cx="0" cy="0"/>
        </a:xfrm>
      </p:grpSpPr>
      <p:sp>
        <p:nvSpPr>
          <p:cNvPr id="2" name="矩形 1"/>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9733058" y="210506"/>
            <a:ext cx="2356782"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专题七 </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spc="120" dirty="0" smtClean="0">
                <a:solidFill>
                  <a:schemeClr val="bg1">
                    <a:lumMod val="50000"/>
                  </a:schemeClr>
                </a:solidFill>
                <a:latin typeface="微软雅黑" panose="020B0503020204020204" pitchFamily="34" charset="-122"/>
                <a:ea typeface="微软雅黑" panose="020B0503020204020204" pitchFamily="34" charset="-122"/>
              </a:rPr>
              <a:t>重要</a:t>
            </a: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思想</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文本框 3"/>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45719" y="184281"/>
            <a:ext cx="7156536" cy="295466"/>
          </a:xfrm>
          <a:prstGeom prst="rect">
            <a:avLst/>
          </a:prstGeom>
          <a:noFill/>
        </p:spPr>
        <p:txBody>
          <a:bodyPr wrap="square" rtlCol="0">
            <a:spAutoFit/>
          </a:bodyPr>
          <a:lstStyle/>
          <a:p>
            <a:pPr lvl="0" algn="just">
              <a:lnSpc>
                <a:spcPct val="120000"/>
              </a:lnSpc>
              <a:defRPr/>
            </a:pPr>
            <a:r>
              <a:rPr lang="zh-CN" altLang="en-US" sz="1100" dirty="0">
                <a:solidFill>
                  <a:prstClr val="white">
                    <a:lumMod val="50000"/>
                  </a:prstClr>
                </a:solidFill>
                <a:latin typeface="微软雅黑" panose="020B0503020204020204" pitchFamily="34" charset="-122"/>
                <a:ea typeface="微软雅黑" panose="020B0503020204020204" pitchFamily="34" charset="-122"/>
              </a:rPr>
              <a:t>三、如何</a:t>
            </a:r>
            <a:r>
              <a:rPr lang="zh-CN" altLang="en-US" sz="1100" dirty="0" smtClean="0">
                <a:solidFill>
                  <a:prstClr val="white">
                    <a:lumMod val="50000"/>
                  </a:prstClr>
                </a:solidFill>
                <a:latin typeface="微软雅黑" panose="020B0503020204020204" pitchFamily="34" charset="-122"/>
                <a:ea typeface="微软雅黑" panose="020B0503020204020204" pitchFamily="34" charset="-122"/>
              </a:rPr>
              <a:t>认识</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smtClean="0">
                <a:solidFill>
                  <a:prstClr val="white">
                    <a:lumMod val="50000"/>
                  </a:prstClr>
                </a:solidFill>
                <a:latin typeface="微软雅黑" panose="020B0503020204020204" pitchFamily="34" charset="-122"/>
                <a:ea typeface="微软雅黑" panose="020B0503020204020204" pitchFamily="34" charset="-122"/>
              </a:rPr>
              <a:t>重要</a:t>
            </a:r>
            <a:r>
              <a:rPr lang="zh-CN" altLang="en-US" sz="1100" dirty="0">
                <a:solidFill>
                  <a:prstClr val="white">
                    <a:lumMod val="50000"/>
                  </a:prstClr>
                </a:solidFill>
                <a:latin typeface="微软雅黑" panose="020B0503020204020204" pitchFamily="34" charset="-122"/>
                <a:ea typeface="微软雅黑" panose="020B0503020204020204" pitchFamily="34" charset="-122"/>
              </a:rPr>
              <a:t>思想的历史地位？</a:t>
            </a:r>
            <a:endParaRPr lang="zh-CN" altLang="en-US" sz="11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6" name="矩形 5"/>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思维导图">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sp>
          <p:nvSpPr>
            <p:cNvPr id="7" name="矩形 6"/>
            <p:cNvSpPr/>
            <p:nvPr/>
          </p:nvSpPr>
          <p:spPr>
            <a:xfrm>
              <a:off x="0" y="0"/>
              <a:ext cx="12192000" cy="6858000"/>
            </a:xfrm>
            <a:prstGeom prst="rect">
              <a:avLst/>
            </a:prstGeom>
            <a:gradFill>
              <a:gsLst>
                <a:gs pos="53000">
                  <a:srgbClr val="EFC879"/>
                </a:gs>
                <a:gs pos="100000">
                  <a:srgbClr val="AF1E22"/>
                </a:gs>
                <a:gs pos="0">
                  <a:srgbClr val="B0261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3384815" y="-800302"/>
            <a:ext cx="627276" cy="627276"/>
          </a:xfrm>
          <a:prstGeom prst="rect">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5851789" y="-800302"/>
            <a:ext cx="627276" cy="627276"/>
          </a:xfrm>
          <a:prstGeom prst="rect">
            <a:avLst/>
          </a:prstGeom>
          <a:solidFill>
            <a:srgbClr val="ED9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997778" y="-800302"/>
            <a:ext cx="627276" cy="627276"/>
          </a:xfrm>
          <a:prstGeom prst="rect">
            <a:avLst/>
          </a:prstGeom>
          <a:solidFill>
            <a:srgbClr val="D07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4185676" y="-800302"/>
            <a:ext cx="627276" cy="627276"/>
          </a:xfrm>
          <a:prstGeom prst="rect">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6705800" y="-800302"/>
            <a:ext cx="627277" cy="627277"/>
          </a:xfrm>
          <a:prstGeom prst="rect">
            <a:avLst/>
          </a:prstGeom>
          <a:solidFill>
            <a:srgbClr val="F6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559811" y="-800303"/>
            <a:ext cx="627277" cy="627277"/>
          </a:xfrm>
          <a:prstGeom prst="rect">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8371913" y="-800304"/>
            <a:ext cx="627277" cy="627277"/>
          </a:xfrm>
          <a:prstGeom prst="rect">
            <a:avLst/>
          </a:prstGeom>
          <a:solidFill>
            <a:srgbClr val="DCB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1.png"/><Relationship Id="rId3" Type="http://schemas.openxmlformats.org/officeDocument/2006/relationships/hyperlink" Target="&#35270;&#39057;&#36164;&#28304;/1991&#24093;&#22269;&#20542;&#35206;&#8212;&#8212;&#33487;&#32852;&#35299;&#20307;.mp4" TargetMode="External"/><Relationship Id="rId2" Type="http://schemas.openxmlformats.org/officeDocument/2006/relationships/image" Target="../media/image20.jpeg"/><Relationship Id="rId1" Type="http://schemas.openxmlformats.org/officeDocument/2006/relationships/image" Target="../media/image19.jpeg"/></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2.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image" Target="../media/image121.jpe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image" Target="../media/image12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image" Target="../media/image123.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6.jpe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image" Target="../media/image127.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image" Target="../media/image128.jpe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5.xml"/><Relationship Id="rId2" Type="http://schemas.microsoft.com/office/2007/relationships/hdphoto" Target="../media/image130.wdp"/><Relationship Id="rId1" Type="http://schemas.openxmlformats.org/officeDocument/2006/relationships/image" Target="../media/image12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6.xml"/><Relationship Id="rId2" Type="http://schemas.openxmlformats.org/officeDocument/2006/relationships/image" Target="../media/image131.png"/><Relationship Id="rId1" Type="http://schemas.openxmlformats.org/officeDocument/2006/relationships/image" Target="../media/image16.jpe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6.xml"/><Relationship Id="rId2" Type="http://schemas.openxmlformats.org/officeDocument/2006/relationships/image" Target="../media/image133.png"/><Relationship Id="rId1" Type="http://schemas.openxmlformats.org/officeDocument/2006/relationships/image" Target="../media/image132.tiff"/></Relationships>
</file>

<file path=ppt/slides/_rels/slide1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4" Type="http://schemas.openxmlformats.org/officeDocument/2006/relationships/notesSlide" Target="../notesSlides/notesSlide11.xml"/><Relationship Id="rId13" Type="http://schemas.openxmlformats.org/officeDocument/2006/relationships/slideLayout" Target="../slideLayouts/slideLayout7.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30.jpeg"/><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slide" Target="slide10.xml"/><Relationship Id="rId2" Type="http://schemas.openxmlformats.org/officeDocument/2006/relationships/image" Target="../media/image38.png"/><Relationship Id="rId1" Type="http://schemas.openxmlformats.org/officeDocument/2006/relationships/tags" Target="../tags/tag26.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35270;&#39057;&#36164;&#28304;/&#8220;&#19977;&#20010;&#20195;&#34920;&#8221;&#37325;&#35201;&#24605;&#24819;&#30340;&#25552;&#20986;.mp4" TargetMode="External"/><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7.jpe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31.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5" Type="http://schemas.openxmlformats.org/officeDocument/2006/relationships/notesSlide" Target="../notesSlides/notesSlide23.xml"/><Relationship Id="rId14" Type="http://schemas.openxmlformats.org/officeDocument/2006/relationships/slideLayout" Target="../slideLayouts/slideLayout7.xml"/><Relationship Id="rId13" Type="http://schemas.openxmlformats.org/officeDocument/2006/relationships/image" Target="../media/image18.png"/><Relationship Id="rId12" Type="http://schemas.openxmlformats.org/officeDocument/2006/relationships/slide" Target="slide35.xml"/><Relationship Id="rId11" Type="http://schemas.openxmlformats.org/officeDocument/2006/relationships/image" Target="../media/image41.png"/><Relationship Id="rId10" Type="http://schemas.openxmlformats.org/officeDocument/2006/relationships/tags" Target="../tags/tag36.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9" Type="http://schemas.openxmlformats.org/officeDocument/2006/relationships/tags" Target="../tags/tag1.xml"/><Relationship Id="rId8" Type="http://schemas.microsoft.com/office/2007/relationships/media" Target="../media/media1.mp4"/><Relationship Id="rId7" Type="http://schemas.openxmlformats.org/officeDocument/2006/relationships/video"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35270;&#39057;&#36164;&#28304;/&#25171;&#30772;&#23553;&#38145;%20%20&#31361;&#30772;&#37325;&#22260;.mp4" TargetMode="External"/><Relationship Id="rId3" Type="http://schemas.openxmlformats.org/officeDocument/2006/relationships/image" Target="../media/image10.png"/><Relationship Id="rId2" Type="http://schemas.openxmlformats.org/officeDocument/2006/relationships/image" Target="../media/image9.png"/><Relationship Id="rId12" Type="http://schemas.openxmlformats.org/officeDocument/2006/relationships/notesSlide" Target="../notesSlides/notesSlide4.xml"/><Relationship Id="rId11" Type="http://schemas.openxmlformats.org/officeDocument/2006/relationships/slideLayout" Target="../slideLayouts/slideLayout5.xml"/><Relationship Id="rId10" Type="http://schemas.openxmlformats.org/officeDocument/2006/relationships/image" Target="../media/image13.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51.png"/><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image" Target="../media/image59.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tags" Target="../tags/tag4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3" Type="http://schemas.openxmlformats.org/officeDocument/2006/relationships/notesSlide" Target="../notesSlides/notesSlide29.xml"/><Relationship Id="rId12" Type="http://schemas.openxmlformats.org/officeDocument/2006/relationships/slideLayout" Target="../slideLayouts/slideLayout7.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50.png"/><Relationship Id="rId1" Type="http://schemas.openxmlformats.org/officeDocument/2006/relationships/image" Target="../media/image68.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7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tags" Target="../tags/tag3.xml"/><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81.jpeg"/><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image" Target="../media/image78.jpe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83.jpeg"/><Relationship Id="rId1" Type="http://schemas.openxmlformats.org/officeDocument/2006/relationships/image" Target="../media/image82.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84.jpe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2.jpeg"/><Relationship Id="rId7" Type="http://schemas.openxmlformats.org/officeDocument/2006/relationships/image" Target="../media/image91.jpeg"/><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85.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93.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95.png"/><Relationship Id="rId2" Type="http://schemas.microsoft.com/office/2007/relationships/media" Target="../media/media2.mp4"/><Relationship Id="rId1" Type="http://schemas.openxmlformats.org/officeDocument/2006/relationships/video" Target="../media/media2.mp4"/></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microsoft.com/office/2007/relationships/hdphoto" Target="../media/image97.wdp"/><Relationship Id="rId1"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101.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10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05.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microsoft.com/office/2007/relationships/hdphoto" Target="../media/image97.wdp"/><Relationship Id="rId1"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109.jpeg"/><Relationship Id="rId1" Type="http://schemas.openxmlformats.org/officeDocument/2006/relationships/image" Target="../media/image108.jpe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microsoft.com/office/2007/relationships/hdphoto" Target="../media/image97.wdp"/><Relationship Id="rId1"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slide" Target="slide10.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110.jpe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114.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microsoft.com/office/2007/relationships/hdphoto" Target="../media/image97.wdp"/><Relationship Id="rId1"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2.xml"/><Relationship Id="rId2" Type="http://schemas.microsoft.com/office/2007/relationships/hdphoto" Target="../media/image97.wdp"/><Relationship Id="rId1" Type="http://schemas.openxmlformats.org/officeDocument/2006/relationships/image" Target="../media/image96.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116.jpe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xml"/><Relationship Id="rId2" Type="http://schemas.microsoft.com/office/2007/relationships/hdphoto" Target="../media/image97.wdp"/><Relationship Id="rId1"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1"/>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5"/>
          <p:cNvGrpSpPr/>
          <p:nvPr/>
        </p:nvGrpSpPr>
        <p:grpSpPr>
          <a:xfrm>
            <a:off x="2707914" y="1902656"/>
            <a:ext cx="6776170" cy="1568450"/>
            <a:chOff x="2707914" y="1969331"/>
            <a:chExt cx="6776170" cy="1568450"/>
          </a:xfrm>
        </p:grpSpPr>
        <p:grpSp>
          <p:nvGrpSpPr>
            <p:cNvPr id="34" name="组合 36"/>
            <p:cNvGrpSpPr/>
            <p:nvPr/>
          </p:nvGrpSpPr>
          <p:grpSpPr>
            <a:xfrm>
              <a:off x="2707914" y="1969331"/>
              <a:ext cx="6776170" cy="1568450"/>
              <a:chOff x="2707914" y="1969331"/>
              <a:chExt cx="6776170" cy="1568450"/>
            </a:xfrm>
          </p:grpSpPr>
          <p:sp>
            <p:nvSpPr>
              <p:cNvPr id="1048582" name="文本框 39"/>
              <p:cNvSpPr txBox="1"/>
              <p:nvPr/>
            </p:nvSpPr>
            <p:spPr>
              <a:xfrm>
                <a:off x="3262396" y="1969331"/>
                <a:ext cx="6221688" cy="1568450"/>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endParaRPr lang="zh-CN" altLang="en-US" sz="4000" b="1" spc="300" dirty="0">
                  <a:solidFill>
                    <a:srgbClr val="AF1E22"/>
                  </a:solidFill>
                  <a:latin typeface="微软雅黑" panose="020B0503020204020204" pitchFamily="34" charset="-122"/>
                  <a:ea typeface="微软雅黑" panose="020B0503020204020204" pitchFamily="34" charset="-122"/>
                </a:endParaRP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社会主义论体系概论</a:t>
                </a:r>
                <a:endParaRPr lang="zh-CN" altLang="en-US" sz="4000" b="1" spc="300" dirty="0">
                  <a:solidFill>
                    <a:srgbClr val="AF1E22"/>
                  </a:solidFill>
                  <a:latin typeface="微软雅黑" panose="020B0503020204020204" pitchFamily="34" charset="-122"/>
                  <a:ea typeface="微软雅黑" panose="020B0503020204020204" pitchFamily="34" charset="-122"/>
                </a:endParaRP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2"/>
          <a:stretch>
            <a:fillRect/>
          </a:stretch>
        </p:blipFill>
        <p:spPr>
          <a:xfrm>
            <a:off x="-57753" y="-35954"/>
            <a:ext cx="3097036" cy="2749534"/>
          </a:xfrm>
          <a:prstGeom prst="rect">
            <a:avLst/>
          </a:prstGeom>
        </p:spPr>
      </p:pic>
      <p:grpSp>
        <p:nvGrpSpPr>
          <p:cNvPr id="21" name="组合 20"/>
          <p:cNvGrpSpPr/>
          <p:nvPr/>
        </p:nvGrpSpPr>
        <p:grpSpPr>
          <a:xfrm>
            <a:off x="0" y="6570000"/>
            <a:ext cx="12192000" cy="288000"/>
            <a:chOff x="0" y="6570000"/>
            <a:chExt cx="12192000" cy="288000"/>
          </a:xfrm>
        </p:grpSpPr>
        <p:sp>
          <p:nvSpPr>
            <p:cNvPr id="22" name="矩形 21"/>
            <p:cNvSpPr/>
            <p:nvPr/>
          </p:nvSpPr>
          <p:spPr>
            <a:xfrm>
              <a:off x="0" y="6570000"/>
              <a:ext cx="12192000" cy="28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36000" y="6598584"/>
              <a:ext cx="11520000" cy="230832"/>
            </a:xfrm>
            <a:prstGeom prst="rect">
              <a:avLst/>
            </a:prstGeom>
            <a:noFill/>
          </p:spPr>
          <p:txBody>
            <a:bodyPr wrap="square" rtlCol="0">
              <a:spAutoFit/>
            </a:bodyP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全国高校思想政治理论课教学指导委员会　 　高等教育出版社  联合出品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　全国高校“毛泽东思想和中国特色社会主义理论体系概论”教学创新</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中心</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北京大学）</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监制</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“三个代表”重要思想的形成条件</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7589892" y="5511651"/>
            <a:ext cx="4187555" cy="1089529"/>
          </a:xfrm>
          <a:prstGeom prst="rect">
            <a:avLst/>
          </a:prstGeom>
          <a:noFill/>
        </p:spPr>
        <p:txBody>
          <a:bodyPr wrap="square" rtlCol="0">
            <a:spAutoFit/>
          </a:bodyPr>
          <a:lstStyle>
            <a:defPPr>
              <a:defRPr lang="zh-CN"/>
            </a:defPPr>
            <a:lvl1pPr algn="just">
              <a:lnSpc>
                <a:spcPct val="120000"/>
              </a:lnSpc>
              <a:defRPr>
                <a:solidFill>
                  <a:schemeClr val="accent6">
                    <a:lumMod val="50000"/>
                  </a:schemeClr>
                </a:solidFill>
              </a:defRPr>
            </a:lvl1pPr>
          </a:lstStyle>
          <a:p>
            <a:r>
              <a:rPr lang="en-US" altLang="zh-CN" dirty="0">
                <a:solidFill>
                  <a:schemeClr val="tx1"/>
                </a:solidFill>
                <a:latin typeface="+mn-ea"/>
                <a:ea typeface="+mn-ea"/>
                <a:sym typeface="+mn-lt"/>
              </a:rPr>
              <a:t>1991</a:t>
            </a:r>
            <a:r>
              <a:rPr lang="zh-CN" altLang="en-US" dirty="0">
                <a:solidFill>
                  <a:schemeClr val="tx1"/>
                </a:solidFill>
                <a:latin typeface="+mn-ea"/>
                <a:ea typeface="+mn-ea"/>
                <a:sym typeface="+mn-lt"/>
              </a:rPr>
              <a:t>年</a:t>
            </a:r>
            <a:r>
              <a:rPr lang="en-US" altLang="zh-CN" dirty="0">
                <a:solidFill>
                  <a:schemeClr val="tx1"/>
                </a:solidFill>
                <a:latin typeface="+mn-ea"/>
                <a:ea typeface="+mn-ea"/>
                <a:sym typeface="+mn-lt"/>
              </a:rPr>
              <a:t>12</a:t>
            </a:r>
            <a:r>
              <a:rPr lang="zh-CN" altLang="en-US" dirty="0">
                <a:solidFill>
                  <a:schemeClr val="tx1"/>
                </a:solidFill>
                <a:latin typeface="+mn-ea"/>
                <a:ea typeface="+mn-ea"/>
                <a:sym typeface="+mn-lt"/>
              </a:rPr>
              <a:t>月</a:t>
            </a:r>
            <a:r>
              <a:rPr lang="en-US" altLang="zh-CN" dirty="0">
                <a:solidFill>
                  <a:schemeClr val="tx1"/>
                </a:solidFill>
                <a:latin typeface="+mn-ea"/>
                <a:ea typeface="+mn-ea"/>
                <a:sym typeface="+mn-lt"/>
              </a:rPr>
              <a:t>21</a:t>
            </a:r>
            <a:r>
              <a:rPr lang="zh-CN" altLang="en-US" dirty="0">
                <a:solidFill>
                  <a:schemeClr val="tx1"/>
                </a:solidFill>
                <a:latin typeface="+mn-ea"/>
                <a:ea typeface="+mn-ea"/>
                <a:sym typeface="+mn-lt"/>
              </a:rPr>
              <a:t>日，俄罗斯等</a:t>
            </a:r>
            <a:r>
              <a:rPr lang="en-US" altLang="zh-CN" dirty="0">
                <a:solidFill>
                  <a:schemeClr val="tx1"/>
                </a:solidFill>
                <a:latin typeface="+mn-ea"/>
                <a:ea typeface="+mn-ea"/>
                <a:sym typeface="+mn-lt"/>
              </a:rPr>
              <a:t>11</a:t>
            </a:r>
            <a:r>
              <a:rPr lang="zh-CN" altLang="en-US" dirty="0">
                <a:solidFill>
                  <a:schemeClr val="tx1"/>
                </a:solidFill>
                <a:latin typeface="+mn-ea"/>
                <a:ea typeface="+mn-ea"/>
                <a:sym typeface="+mn-lt"/>
              </a:rPr>
              <a:t>个独立国家领导人在哈萨克斯坦首都阿拉木图举行会议，签署</a:t>
            </a:r>
            <a:r>
              <a:rPr lang="en-US" altLang="zh-CN" dirty="0">
                <a:solidFill>
                  <a:schemeClr val="tx1"/>
                </a:solidFill>
                <a:latin typeface="+mn-ea"/>
                <a:ea typeface="+mn-ea"/>
                <a:sym typeface="+mn-lt"/>
              </a:rPr>
              <a:t>《</a:t>
            </a:r>
            <a:r>
              <a:rPr lang="zh-CN" altLang="en-US" dirty="0">
                <a:solidFill>
                  <a:schemeClr val="tx1"/>
                </a:solidFill>
                <a:latin typeface="+mn-ea"/>
                <a:ea typeface="+mn-ea"/>
                <a:sym typeface="+mn-lt"/>
              </a:rPr>
              <a:t>阿拉木图宣言</a:t>
            </a:r>
            <a:r>
              <a:rPr lang="en-US" altLang="zh-CN" dirty="0">
                <a:solidFill>
                  <a:schemeClr val="tx1"/>
                </a:solidFill>
                <a:latin typeface="+mn-ea"/>
                <a:ea typeface="+mn-ea"/>
                <a:sym typeface="+mn-lt"/>
              </a:rPr>
              <a:t>》</a:t>
            </a:r>
            <a:endParaRPr lang="zh-CN" altLang="en-US" dirty="0">
              <a:solidFill>
                <a:schemeClr val="tx1"/>
              </a:solidFill>
              <a:latin typeface="+mn-ea"/>
              <a:ea typeface="+mn-ea"/>
              <a:sym typeface="+mn-lt"/>
            </a:endParaRPr>
          </a:p>
        </p:txBody>
      </p:sp>
      <p:pic>
        <p:nvPicPr>
          <p:cNvPr id="14" name="Picture 2"/>
          <p:cNvPicPr>
            <a:picLocks noChangeAspect="1" noChangeArrowheads="1"/>
          </p:cNvPicPr>
          <p:nvPr/>
        </p:nvPicPr>
        <p:blipFill>
          <a:blip r:embed="rId1"/>
          <a:srcRect/>
          <a:stretch>
            <a:fillRect/>
          </a:stretch>
        </p:blipFill>
        <p:spPr bwMode="auto">
          <a:xfrm>
            <a:off x="7570768" y="2486453"/>
            <a:ext cx="4225803" cy="283602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矩形: 圆角 8"/>
          <p:cNvSpPr/>
          <p:nvPr/>
        </p:nvSpPr>
        <p:spPr>
          <a:xfrm>
            <a:off x="2049145" y="1068070"/>
            <a:ext cx="8093710" cy="998855"/>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（一）“三个代表”重要思想是在对冷战结束后</a:t>
            </a:r>
            <a:endParaRPr lang="en-US" altLang="zh-CN"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a:p>
            <a:pPr lvl="0" indent="107823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国际局势科学判断的基础上形成的</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10" name="矩形 4"/>
          <p:cNvSpPr>
            <a:spLocks noChangeArrowheads="1"/>
          </p:cNvSpPr>
          <p:nvPr/>
        </p:nvSpPr>
        <p:spPr bwMode="auto">
          <a:xfrm>
            <a:off x="327779" y="2177689"/>
            <a:ext cx="1048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00000"/>
                </a:solidFill>
              </a:rPr>
              <a:t>1.</a:t>
            </a:r>
            <a:r>
              <a:rPr lang="zh-CN" altLang="en-US" sz="2400" b="1" dirty="0">
                <a:solidFill>
                  <a:srgbClr val="C00000"/>
                </a:solidFill>
              </a:rPr>
              <a:t>国际局势动荡不安</a:t>
            </a:r>
            <a:endParaRPr lang="zh-CN" altLang="en-US" sz="2400" b="1" dirty="0">
              <a:solidFill>
                <a:srgbClr val="C00000"/>
              </a:solidFill>
            </a:endParaRPr>
          </a:p>
        </p:txBody>
      </p:sp>
      <p:grpSp>
        <p:nvGrpSpPr>
          <p:cNvPr id="11" name="组合 10"/>
          <p:cNvGrpSpPr/>
          <p:nvPr/>
        </p:nvGrpSpPr>
        <p:grpSpPr>
          <a:xfrm>
            <a:off x="3531960" y="2177689"/>
            <a:ext cx="3351246" cy="3357702"/>
            <a:chOff x="700835" y="1442043"/>
            <a:chExt cx="2947809" cy="2953488"/>
          </a:xfrm>
        </p:grpSpPr>
        <p:grpSp>
          <p:nvGrpSpPr>
            <p:cNvPr id="12" name="组合"/>
            <p:cNvGrpSpPr/>
            <p:nvPr/>
          </p:nvGrpSpPr>
          <p:grpSpPr>
            <a:xfrm rot="2700000">
              <a:off x="697996" y="1444882"/>
              <a:ext cx="2953488" cy="2947809"/>
              <a:chOff x="1985638" y="-544697"/>
              <a:chExt cx="6843662" cy="6830504"/>
            </a:xfrm>
          </p:grpSpPr>
          <p:sp>
            <p:nvSpPr>
              <p:cNvPr id="17" name="空心弧"/>
              <p:cNvSpPr/>
              <p:nvPr/>
            </p:nvSpPr>
            <p:spPr>
              <a:xfrm rot="7200000">
                <a:off x="1985636" y="-532171"/>
                <a:ext cx="6817980" cy="6817976"/>
              </a:xfrm>
              <a:prstGeom prst="blockArc">
                <a:avLst>
                  <a:gd name="adj1" fmla="val 17965246"/>
                  <a:gd name="adj2" fmla="val 3368035"/>
                  <a:gd name="adj3" fmla="val 5945"/>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8" name="空心弧"/>
              <p:cNvSpPr/>
              <p:nvPr/>
            </p:nvSpPr>
            <p:spPr>
              <a:xfrm rot="3120000" flipH="1">
                <a:off x="1985638" y="-541242"/>
                <a:ext cx="6817979" cy="6817976"/>
              </a:xfrm>
              <a:prstGeom prst="blockArc">
                <a:avLst>
                  <a:gd name="adj1" fmla="val 19361256"/>
                  <a:gd name="adj2" fmla="val 3368035"/>
                  <a:gd name="adj3" fmla="val 5945"/>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19" name="空心弧"/>
              <p:cNvSpPr/>
              <p:nvPr/>
            </p:nvSpPr>
            <p:spPr>
              <a:xfrm rot="8700000" flipH="1">
                <a:off x="2011321" y="-544697"/>
                <a:ext cx="6817979" cy="6817976"/>
              </a:xfrm>
              <a:prstGeom prst="blockArc">
                <a:avLst>
                  <a:gd name="adj1" fmla="val 21451878"/>
                  <a:gd name="adj2" fmla="val 3368035"/>
                  <a:gd name="adj3" fmla="val 5945"/>
                </a:avLst>
              </a:prstGeom>
              <a:solidFill>
                <a:srgbClr val="FF979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sp>
            <p:nvSpPr>
              <p:cNvPr id="20" name="空心弧"/>
              <p:cNvSpPr/>
              <p:nvPr/>
            </p:nvSpPr>
            <p:spPr>
              <a:xfrm rot="12158039" flipH="1">
                <a:off x="2009333" y="-543893"/>
                <a:ext cx="6817979" cy="6817976"/>
              </a:xfrm>
              <a:prstGeom prst="blockArc">
                <a:avLst>
                  <a:gd name="adj1" fmla="val 19312122"/>
                  <a:gd name="adj2" fmla="val 3368035"/>
                  <a:gd name="adj3" fmla="val 5945"/>
                </a:avLst>
              </a:prstGeom>
              <a:solidFill>
                <a:srgbClr val="3F3F3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字魂36号-正文宋楷" panose="02000000000000000000" pitchFamily="2" charset="-122"/>
                </a:endParaRPr>
              </a:p>
            </p:txBody>
          </p:sp>
        </p:grpSp>
        <p:pic>
          <p:nvPicPr>
            <p:cNvPr id="16" name="图片 15"/>
            <p:cNvPicPr>
              <a:picLocks noChangeAspect="1"/>
            </p:cNvPicPr>
            <p:nvPr/>
          </p:nvPicPr>
          <p:blipFill rotWithShape="1">
            <a:blip r:embed="rId2"/>
            <a:srcRect l="15649" r="15649"/>
            <a:stretch>
              <a:fillRect/>
            </a:stretch>
          </p:blipFill>
          <p:spPr>
            <a:xfrm>
              <a:off x="899623" y="1654374"/>
              <a:ext cx="2532120" cy="2532119"/>
            </a:xfrm>
            <a:prstGeom prst="ellipse">
              <a:avLst/>
            </a:prstGeom>
          </p:spPr>
        </p:pic>
      </p:grpSp>
      <p:pic>
        <p:nvPicPr>
          <p:cNvPr id="21" name="图片 20">
            <a:hlinkClick r:id="rId3" action="ppaction://hlinkfile"/>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768633" y="3417590"/>
            <a:ext cx="877901" cy="877901"/>
          </a:xfrm>
          <a:prstGeom prst="rect">
            <a:avLst/>
          </a:prstGeom>
        </p:spPr>
      </p:pic>
      <p:grpSp>
        <p:nvGrpSpPr>
          <p:cNvPr id="23" name="组合 22"/>
          <p:cNvGrpSpPr/>
          <p:nvPr/>
        </p:nvGrpSpPr>
        <p:grpSpPr>
          <a:xfrm>
            <a:off x="3668170" y="5432548"/>
            <a:ext cx="3678486" cy="1254552"/>
            <a:chOff x="-84266" y="4644587"/>
            <a:chExt cx="3678486" cy="1254552"/>
          </a:xfrm>
        </p:grpSpPr>
        <p:sp>
          <p:nvSpPr>
            <p:cNvPr id="24" name="文本"/>
            <p:cNvSpPr/>
            <p:nvPr/>
          </p:nvSpPr>
          <p:spPr>
            <a:xfrm>
              <a:off x="1041408" y="5063051"/>
              <a:ext cx="2552812" cy="830997"/>
            </a:xfrm>
            <a:prstGeom prst="rect">
              <a:avLst/>
            </a:prstGeom>
          </p:spPr>
          <p:txBody>
            <a:bodyPr wrap="square">
              <a:spAutoFit/>
            </a:bodyPr>
            <a:lstStyle/>
            <a:p>
              <a:pPr lvl="0" algn="just">
                <a:defRPr/>
              </a:pPr>
              <a:r>
                <a:rPr lang="en-US" altLang="zh-CN" sz="2400" b="1" dirty="0">
                  <a:solidFill>
                    <a:srgbClr val="C00000"/>
                  </a:solidFill>
                  <a:latin typeface="微软雅黑" panose="020B0503020204020204" pitchFamily="34" charset="-122"/>
                  <a:ea typeface="微软雅黑" panose="020B0503020204020204" pitchFamily="34" charset="-122"/>
                  <a:sym typeface="+mn-ea"/>
                </a:rPr>
                <a:t>1991</a:t>
              </a:r>
              <a:r>
                <a:rPr lang="zh-CN" altLang="en-US" sz="2400" b="1" dirty="0">
                  <a:solidFill>
                    <a:srgbClr val="C00000"/>
                  </a:solidFill>
                  <a:latin typeface="微软雅黑" panose="020B0503020204020204" pitchFamily="34" charset="-122"/>
                  <a:ea typeface="微软雅黑" panose="020B0503020204020204" pitchFamily="34" charset="-122"/>
                  <a:sym typeface="+mn-ea"/>
                </a:rPr>
                <a:t>帝国倾覆</a:t>
              </a:r>
              <a:endParaRPr lang="en-US" altLang="zh-CN" sz="2400" b="1" dirty="0">
                <a:solidFill>
                  <a:srgbClr val="C00000"/>
                </a:solidFill>
                <a:latin typeface="微软雅黑" panose="020B0503020204020204" pitchFamily="34" charset="-122"/>
                <a:ea typeface="微软雅黑" panose="020B0503020204020204" pitchFamily="34" charset="-122"/>
                <a:sym typeface="+mn-ea"/>
              </a:endParaRPr>
            </a:p>
            <a:p>
              <a:pPr lvl="0" algn="just">
                <a:defRPr/>
              </a:pPr>
              <a:r>
                <a:rPr lang="en-US" altLang="zh-CN" sz="2400" b="1" dirty="0">
                  <a:solidFill>
                    <a:srgbClr val="C00000"/>
                  </a:solidFill>
                  <a:latin typeface="微软雅黑" panose="020B0503020204020204" pitchFamily="34" charset="-122"/>
                  <a:ea typeface="微软雅黑" panose="020B0503020204020204" pitchFamily="34" charset="-122"/>
                  <a:sym typeface="+mn-ea"/>
                </a:rPr>
                <a:t>——</a:t>
              </a:r>
              <a:r>
                <a:rPr lang="zh-CN" altLang="en-US" sz="2400" b="1" dirty="0">
                  <a:solidFill>
                    <a:srgbClr val="C00000"/>
                  </a:solidFill>
                  <a:latin typeface="微软雅黑" panose="020B0503020204020204" pitchFamily="34" charset="-122"/>
                  <a:ea typeface="微软雅黑" panose="020B0503020204020204" pitchFamily="34" charset="-122"/>
                  <a:sym typeface="+mn-ea"/>
                </a:rPr>
                <a:t>苏联解体</a:t>
              </a:r>
              <a:endParaRPr lang="zh-CN" altLang="en-US" sz="2400" b="1" dirty="0">
                <a:solidFill>
                  <a:srgbClr val="C00000"/>
                </a:solidFill>
                <a:latin typeface="微软雅黑" panose="020B0503020204020204" pitchFamily="34" charset="-122"/>
                <a:ea typeface="微软雅黑" panose="020B0503020204020204" pitchFamily="34" charset="-122"/>
                <a:sym typeface="+mn-ea"/>
              </a:endParaRPr>
            </a:p>
          </p:txBody>
        </p:sp>
        <p:pic>
          <p:nvPicPr>
            <p:cNvPr id="25" name="图片 24"/>
            <p:cNvPicPr>
              <a:picLocks noChangeAspect="1"/>
            </p:cNvPicPr>
            <p:nvPr/>
          </p:nvPicPr>
          <p:blipFill rotWithShape="1">
            <a:blip r:embed="rId5"/>
            <a:srcRect t="49091" r="76997" b="27100"/>
            <a:stretch>
              <a:fillRect/>
            </a:stretch>
          </p:blipFill>
          <p:spPr>
            <a:xfrm>
              <a:off x="-84266" y="4644587"/>
              <a:ext cx="1059170" cy="1096291"/>
            </a:xfrm>
            <a:prstGeom prst="rect">
              <a:avLst/>
            </a:prstGeom>
          </p:spPr>
        </p:pic>
        <p:cxnSp>
          <p:nvCxnSpPr>
            <p:cNvPr id="26" name="直接连接符 25"/>
            <p:cNvCxnSpPr/>
            <p:nvPr/>
          </p:nvCxnSpPr>
          <p:spPr>
            <a:xfrm>
              <a:off x="992000" y="5899139"/>
              <a:ext cx="232512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 name="文本框 1"/>
          <p:cNvSpPr txBox="1"/>
          <p:nvPr/>
        </p:nvSpPr>
        <p:spPr>
          <a:xfrm>
            <a:off x="381820" y="3039289"/>
            <a:ext cx="2343548" cy="2797048"/>
          </a:xfrm>
          <a:prstGeom prst="rect">
            <a:avLst/>
          </a:prstGeom>
          <a:noFill/>
          <a:ln w="9525">
            <a:noFill/>
          </a:ln>
        </p:spPr>
        <p:txBody>
          <a:bodyPr wrap="square">
            <a:spAutoFit/>
          </a:bodyPr>
          <a:lstStyle/>
          <a:p>
            <a:pPr indent="627380" algn="just" eaLnBrk="1" hangingPunct="1">
              <a:lnSpc>
                <a:spcPct val="150000"/>
              </a:lnSpc>
              <a:spcBef>
                <a:spcPts val="1400"/>
              </a:spcBef>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东欧剧变首先从波兰、匈牙利开始，然后蔓延到东欧其他社会主义国家。</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759038"/>
            <a:ext cx="12198525" cy="4621304"/>
            <a:chOff x="-6525" y="1159542"/>
            <a:chExt cx="12198525" cy="4621304"/>
          </a:xfrm>
        </p:grpSpPr>
        <p:sp>
          <p:nvSpPr>
            <p:cNvPr id="4" name="矩形 3"/>
            <p:cNvSpPr/>
            <p:nvPr/>
          </p:nvSpPr>
          <p:spPr>
            <a:xfrm>
              <a:off x="-6525" y="5682441"/>
              <a:ext cx="12198525" cy="98405"/>
            </a:xfrm>
            <a:prstGeom prst="rect">
              <a:avLst/>
            </a:prstGeom>
            <a:gradFill flip="none" rotWithShape="1">
              <a:gsLst>
                <a:gs pos="100000">
                  <a:srgbClr val="CE360C"/>
                </a:gs>
                <a:gs pos="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6525" y="1159542"/>
              <a:ext cx="12192000" cy="4534351"/>
            </a:xfrm>
            <a:prstGeom prst="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9" name="圆角矩形 3"/>
          <p:cNvSpPr/>
          <p:nvPr/>
        </p:nvSpPr>
        <p:spPr>
          <a:xfrm>
            <a:off x="3800457" y="2228851"/>
            <a:ext cx="8038804" cy="3529352"/>
          </a:xfrm>
          <a:prstGeom prst="roundRect">
            <a:avLst>
              <a:gd name="adj" fmla="val 6440"/>
            </a:avLst>
          </a:prstGeom>
          <a:solidFill>
            <a:schemeClr val="bg1">
              <a:alpha val="86000"/>
            </a:schemeClr>
          </a:solidFill>
          <a:ln>
            <a:gradFill>
              <a:gsLst>
                <a:gs pos="100000">
                  <a:schemeClr val="bg1"/>
                </a:gs>
                <a:gs pos="0">
                  <a:srgbClr val="FBECC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870816" y="983514"/>
            <a:ext cx="10887175" cy="553998"/>
          </a:xfrm>
          <a:prstGeom prst="rect">
            <a:avLst/>
          </a:prstGeom>
          <a:noFill/>
        </p:spPr>
        <p:txBody>
          <a:bodyPr wrap="square" rtlCol="0">
            <a:spAutoFit/>
          </a:bodyPr>
          <a:lstStyle/>
          <a:p>
            <a:pPr marL="0" marR="0" lvl="0" indent="45720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三个代表</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重要思想是一个完整的科学体系，除了上面的主要内容以外，还包括：</a:t>
            </a:r>
            <a:endPar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4009910" y="2367600"/>
            <a:ext cx="7986620" cy="332398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关于大力弘扬与时俱进的精神；</a:t>
            </a:r>
            <a:endParaRPr kumimoji="0" lang="en-US" altLang="zh-CN"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社会主义初级阶段的基本纲领；</a:t>
            </a:r>
            <a:endParaRPr kumimoji="0" lang="en-US" altLang="zh-CN"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中国特色社会主义改革开放的理论；</a:t>
            </a:r>
            <a:endParaRPr kumimoji="0" lang="en-US" altLang="zh-CN"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建立巩固的国防、加强军队的革命化现代化正规化建设的思想；</a:t>
            </a:r>
            <a:endParaRPr kumimoji="0" lang="en-US" altLang="zh-CN"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坚持和发展爱国统一战线理论；</a:t>
            </a:r>
            <a:endParaRPr kumimoji="0" lang="en-US" altLang="zh-CN"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中国特色社会主义外交和国际战略；</a:t>
            </a:r>
            <a:endParaRPr kumimoji="0" lang="en-US" altLang="zh-CN"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推进祖国完全统一，提出发展两岸关系八项主张</a:t>
            </a:r>
            <a:r>
              <a:rPr lang="zh-CN" altLang="en-US" sz="2000" b="1" dirty="0">
                <a:latin typeface="楷体" panose="02010609060101010101" pitchFamily="49" charset="-122"/>
                <a:ea typeface="楷体" panose="02010609060101010101" pitchFamily="49" charset="-122"/>
              </a:rPr>
              <a:t>的理论等。</a:t>
            </a:r>
            <a:endParaRPr lang="zh-CN" altLang="en-US" sz="2000" b="1" dirty="0">
              <a:latin typeface="楷体" panose="02010609060101010101" pitchFamily="49" charset="-122"/>
              <a:ea typeface="楷体" panose="02010609060101010101" pitchFamily="49" charset="-122"/>
            </a:endParaRPr>
          </a:p>
        </p:txBody>
      </p:sp>
      <p:grpSp>
        <p:nvGrpSpPr>
          <p:cNvPr id="18" name="组合 17"/>
          <p:cNvGrpSpPr/>
          <p:nvPr/>
        </p:nvGrpSpPr>
        <p:grpSpPr>
          <a:xfrm>
            <a:off x="479159" y="1791707"/>
            <a:ext cx="3202252" cy="4497581"/>
            <a:chOff x="479159" y="1791707"/>
            <a:chExt cx="3202252" cy="4497581"/>
          </a:xfrm>
          <a:effectLst>
            <a:outerShdw blurRad="241300" dist="190500" dir="8100000" algn="tr" rotWithShape="0">
              <a:prstClr val="black">
                <a:alpha val="40000"/>
              </a:prstClr>
            </a:outerShdw>
          </a:effectLst>
        </p:grpSpPr>
        <p:grpSp>
          <p:nvGrpSpPr>
            <p:cNvPr id="13" name="组合 12"/>
            <p:cNvGrpSpPr/>
            <p:nvPr/>
          </p:nvGrpSpPr>
          <p:grpSpPr>
            <a:xfrm>
              <a:off x="479159" y="1964239"/>
              <a:ext cx="2721388" cy="4178715"/>
              <a:chOff x="466492" y="185409"/>
              <a:chExt cx="3970364" cy="6096528"/>
            </a:xfrm>
          </p:grpSpPr>
          <p:pic>
            <p:nvPicPr>
              <p:cNvPr id="11" name="图片 10"/>
              <p:cNvPicPr>
                <a:picLocks noChangeAspect="1"/>
              </p:cNvPicPr>
              <p:nvPr/>
            </p:nvPicPr>
            <p:blipFill>
              <a:blip r:embed="rId1"/>
              <a:stretch>
                <a:fillRect/>
              </a:stretch>
            </p:blipFill>
            <p:spPr>
              <a:xfrm>
                <a:off x="466492" y="403038"/>
                <a:ext cx="3970364" cy="5707830"/>
              </a:xfrm>
              <a:prstGeom prst="rect">
                <a:avLst/>
              </a:prstGeom>
            </p:spPr>
          </p:pic>
          <p:pic>
            <p:nvPicPr>
              <p:cNvPr id="12" name="图片 11"/>
              <p:cNvPicPr>
                <a:picLocks noChangeAspect="1"/>
              </p:cNvPicPr>
              <p:nvPr/>
            </p:nvPicPr>
            <p:blipFill>
              <a:blip r:embed="rId2"/>
              <a:stretch>
                <a:fillRect/>
              </a:stretch>
            </p:blipFill>
            <p:spPr>
              <a:xfrm>
                <a:off x="794180" y="185409"/>
                <a:ext cx="3642676" cy="6096528"/>
              </a:xfrm>
              <a:prstGeom prst="rect">
                <a:avLst/>
              </a:prstGeom>
            </p:spPr>
          </p:pic>
        </p:grpSp>
        <p:pic>
          <p:nvPicPr>
            <p:cNvPr id="15" name="图片 14"/>
            <p:cNvPicPr>
              <a:picLocks noChangeAspect="1"/>
            </p:cNvPicPr>
            <p:nvPr/>
          </p:nvPicPr>
          <p:blipFill>
            <a:blip r:embed="rId3"/>
            <a:stretch>
              <a:fillRect/>
            </a:stretch>
          </p:blipFill>
          <p:spPr>
            <a:xfrm>
              <a:off x="914063" y="1791707"/>
              <a:ext cx="2767348" cy="449758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816606" y="1322203"/>
            <a:ext cx="8558789"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lvl="0" algn="ctr">
              <a:defRPr/>
            </a:pPr>
            <a:r>
              <a:rPr lang="zh-CN" altLang="en-US" sz="2700" dirty="0">
                <a:solidFill>
                  <a:srgbClr val="B0261F"/>
                </a:solidFill>
                <a:latin typeface="华文中宋" panose="02010600040101010101" pitchFamily="2" charset="-122"/>
                <a:ea typeface="华文中宋" panose="02010600040101010101" pitchFamily="2" charset="-122"/>
                <a:sym typeface="+mn-ea"/>
              </a:rPr>
              <a:t>三、如何认识“三个代表”重要思想的历史地位？</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2698762" y="2670039"/>
            <a:ext cx="6794477" cy="2123658"/>
          </a:xfrm>
          <a:prstGeom prst="rect">
            <a:avLst/>
          </a:prstGeom>
          <a:noFill/>
        </p:spPr>
        <p:txBody>
          <a:bodyPr wrap="square" rtlCol="0" anchor="t">
            <a:spAutoFit/>
          </a:bodyPr>
          <a:lstStyle/>
          <a:p>
            <a:pPr lvl="0">
              <a:lnSpc>
                <a:spcPct val="200000"/>
              </a:lnSpc>
              <a:defRPr/>
            </a:pPr>
            <a:r>
              <a:rPr lang="zh-CN" altLang="en-US" sz="2200" b="1" dirty="0">
                <a:solidFill>
                  <a:prstClr val="black"/>
                </a:solidFill>
                <a:latin typeface="微软雅黑" panose="020B0503020204020204" pitchFamily="34" charset="-122"/>
                <a:ea typeface="微软雅黑" panose="020B0503020204020204" pitchFamily="34" charset="-122"/>
                <a:sym typeface="+mn-ea"/>
              </a:rPr>
              <a:t>（一）中国特色社会主义理论体系</a:t>
            </a:r>
            <a:r>
              <a:rPr lang="zh-CN" altLang="en-US" sz="2200" b="1" dirty="0" smtClean="0">
                <a:solidFill>
                  <a:prstClr val="black"/>
                </a:solidFill>
                <a:latin typeface="微软雅黑" panose="020B0503020204020204" pitchFamily="34" charset="-122"/>
                <a:ea typeface="微软雅黑" panose="020B0503020204020204" pitchFamily="34" charset="-122"/>
                <a:sym typeface="+mn-ea"/>
              </a:rPr>
              <a:t>的重要组成部分（二）加强和改进党的建设、推进中国特色社会主义</a:t>
            </a:r>
            <a:endParaRPr lang="en-US" altLang="zh-CN" sz="2200" b="1" dirty="0" smtClean="0">
              <a:solidFill>
                <a:prstClr val="black"/>
              </a:solidFill>
              <a:latin typeface="微软雅黑" panose="020B0503020204020204" pitchFamily="34" charset="-122"/>
              <a:ea typeface="微软雅黑" panose="020B0503020204020204" pitchFamily="34" charset="-122"/>
              <a:sym typeface="+mn-ea"/>
            </a:endParaRPr>
          </a:p>
          <a:p>
            <a:pPr lvl="0">
              <a:lnSpc>
                <a:spcPct val="200000"/>
              </a:lnSpc>
              <a:defRPr/>
            </a:pPr>
            <a:r>
              <a:rPr lang="en-US" altLang="zh-CN" sz="2200" b="1" dirty="0" smtClean="0">
                <a:solidFill>
                  <a:prstClr val="black"/>
                </a:solidFill>
                <a:latin typeface="微软雅黑" panose="020B0503020204020204" pitchFamily="34" charset="-122"/>
                <a:ea typeface="微软雅黑" panose="020B0503020204020204" pitchFamily="34" charset="-122"/>
                <a:sym typeface="+mn-ea"/>
              </a:rPr>
              <a:t>          </a:t>
            </a:r>
            <a:r>
              <a:rPr lang="zh-CN" altLang="en-US" sz="2200" b="1" dirty="0">
                <a:solidFill>
                  <a:prstClr val="black"/>
                </a:solidFill>
                <a:latin typeface="微软雅黑" panose="020B0503020204020204" pitchFamily="34" charset="-122"/>
                <a:ea typeface="微软雅黑" panose="020B0503020204020204" pitchFamily="34" charset="-122"/>
                <a:sym typeface="+mn-ea"/>
              </a:rPr>
              <a:t>事业的强大理论武器</a:t>
            </a:r>
            <a:endParaRPr lang="zh-CN" altLang="en-US" sz="2200" b="1" dirty="0">
              <a:solidFill>
                <a:prstClr val="black"/>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049"/>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5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2884330" y="6014015"/>
            <a:ext cx="9307669" cy="384769"/>
          </a:xfrm>
          <a:prstGeom prst="rect">
            <a:avLst/>
          </a:prstGeom>
          <a:gradFill flip="none" rotWithShape="1">
            <a:gsLst>
              <a:gs pos="100000">
                <a:srgbClr val="F6CBBA"/>
              </a:gs>
              <a:gs pos="57000">
                <a:srgbClr val="ED9184"/>
              </a:gs>
              <a:gs pos="0">
                <a:srgbClr val="B0261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1"/>
          <p:cNvGrpSpPr/>
          <p:nvPr/>
        </p:nvGrpSpPr>
        <p:grpSpPr>
          <a:xfrm>
            <a:off x="1" y="0"/>
            <a:ext cx="4057650" cy="6857999"/>
            <a:chOff x="-6525" y="-137041"/>
            <a:chExt cx="12198525" cy="5917887"/>
          </a:xfrm>
        </p:grpSpPr>
        <p:sp>
          <p:nvSpPr>
            <p:cNvPr id="3" name="矩形 2"/>
            <p:cNvSpPr/>
            <p:nvPr/>
          </p:nvSpPr>
          <p:spPr>
            <a:xfrm>
              <a:off x="-6525" y="5682441"/>
              <a:ext cx="12198525" cy="98405"/>
            </a:xfrm>
            <a:prstGeom prst="rect">
              <a:avLst/>
            </a:prstGeom>
            <a:gradFill flip="none" rotWithShape="1">
              <a:gsLst>
                <a:gs pos="100000">
                  <a:srgbClr val="CE360C"/>
                </a:gs>
                <a:gs pos="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525" y="-137041"/>
              <a:ext cx="12192000" cy="5830935"/>
            </a:xfrm>
            <a:prstGeom prst="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647163" y="1261103"/>
            <a:ext cx="2821162" cy="4632033"/>
            <a:chOff x="331146" y="1397594"/>
            <a:chExt cx="3175259" cy="4632033"/>
          </a:xfrm>
        </p:grpSpPr>
        <p:grpSp>
          <p:nvGrpSpPr>
            <p:cNvPr id="8" name="组合 7"/>
            <p:cNvGrpSpPr/>
            <p:nvPr/>
          </p:nvGrpSpPr>
          <p:grpSpPr>
            <a:xfrm>
              <a:off x="331146" y="1397594"/>
              <a:ext cx="3175259" cy="4632033"/>
              <a:chOff x="3599822" y="1445356"/>
              <a:chExt cx="3175259" cy="4632033"/>
            </a:xfrm>
          </p:grpSpPr>
          <p:sp>
            <p:nvSpPr>
              <p:cNvPr id="10"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rotWithShape="1">
            <a:blip r:embed="rId1"/>
            <a:srcRect l="6731" t="16130" r="6162" b="8746"/>
            <a:stretch>
              <a:fillRect/>
            </a:stretch>
          </p:blipFill>
          <p:spPr>
            <a:xfrm>
              <a:off x="685243" y="2061635"/>
              <a:ext cx="2590800" cy="3479800"/>
            </a:xfrm>
            <a:prstGeom prst="rect">
              <a:avLst/>
            </a:prstGeom>
            <a:noFill/>
            <a:ln>
              <a:noFill/>
            </a:ln>
          </p:spPr>
        </p:pic>
      </p:grpSp>
      <p:sp>
        <p:nvSpPr>
          <p:cNvPr id="12" name="矩形 11"/>
          <p:cNvSpPr/>
          <p:nvPr/>
        </p:nvSpPr>
        <p:spPr>
          <a:xfrm>
            <a:off x="4408739" y="964864"/>
            <a:ext cx="6842847" cy="4928272"/>
          </a:xfrm>
          <a:prstGeom prst="rect">
            <a:avLst/>
          </a:prstGeom>
        </p:spPr>
        <p:txBody>
          <a:bodyPr wrap="square">
            <a:spAutoFit/>
          </a:bodyPr>
          <a:lstStyle/>
          <a:p>
            <a:pPr lvl="0" indent="467995" algn="just">
              <a:lnSpc>
                <a:spcPct val="15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党的十三届四中全会以后，以江泽民同志为主要代表的中国共产党人，团结带领全党全国各族人民，坚持党的基本理论、基本路线，加深了对什么是社会主义、怎样建设社会主义和建设什么样的党、怎样建设党的认识，形成了“三个代表”重要思想，在国内外形势十分复杂、世界社会主义出现严重曲折的严峻考验面前捍卫了中国特色社会主义，确立了社会主义市场经济体制的改革目标和基本框架，确立了社会主义初级阶段公有制为主体、多种所有制经济共同发展的基本经济制度和按劳分配为主体、多种分配方式并存的分配制度，开创全面改革开放新局面，推进党的建设新的伟大工程，成功把中国特色社会主义推向二十一世纪。</a:t>
            </a:r>
            <a:endParaRPr lang="en-US" altLang="zh-CN" b="1" dirty="0">
              <a:solidFill>
                <a:schemeClr val="tx1">
                  <a:lumMod val="85000"/>
                  <a:lumOff val="15000"/>
                </a:schemeClr>
              </a:solidFill>
              <a:latin typeface="楷体" panose="02010609060101010101" pitchFamily="49" charset="-122"/>
              <a:ea typeface="楷体" panose="02010609060101010101" pitchFamily="49" charset="-122"/>
            </a:endParaRPr>
          </a:p>
          <a:p>
            <a:pPr lvl="0" indent="539750" algn="r">
              <a:lnSpc>
                <a:spcPct val="150000"/>
              </a:lnSpc>
            </a:pPr>
            <a:r>
              <a:rPr lang="en-US" altLang="zh-CN" sz="16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1600" b="1" dirty="0">
                <a:solidFill>
                  <a:schemeClr val="tx1">
                    <a:lumMod val="85000"/>
                    <a:lumOff val="15000"/>
                  </a:schemeClr>
                </a:solidFill>
                <a:latin typeface="楷体" panose="02010609060101010101" pitchFamily="49" charset="-122"/>
                <a:ea typeface="楷体" panose="02010609060101010101" pitchFamily="49" charset="-122"/>
              </a:rPr>
              <a:t>中共中央关于党的百年奋斗重大成就和历史经验的决议</a:t>
            </a:r>
            <a:r>
              <a:rPr lang="en-US" altLang="zh-CN" sz="1600" b="1" dirty="0">
                <a:solidFill>
                  <a:schemeClr val="tx1">
                    <a:lumMod val="85000"/>
                    <a:lumOff val="15000"/>
                  </a:schemeClr>
                </a:solidFill>
                <a:latin typeface="楷体" panose="02010609060101010101" pitchFamily="49" charset="-122"/>
                <a:ea typeface="楷体" panose="02010609060101010101" pitchFamily="49" charset="-122"/>
              </a:rPr>
              <a:t>》</a:t>
            </a:r>
            <a:endParaRPr lang="en-US" altLang="zh-CN" sz="1600" b="1" dirty="0">
              <a:solidFill>
                <a:schemeClr val="tx1">
                  <a:lumMod val="85000"/>
                  <a:lumOff val="15000"/>
                </a:schemeClr>
              </a:solidFill>
              <a:latin typeface="楷体" panose="02010609060101010101" pitchFamily="49" charset="-122"/>
              <a:ea typeface="楷体" panose="02010609060101010101" pitchFamily="49" charset="-122"/>
            </a:endParaRPr>
          </a:p>
          <a:p>
            <a:pPr lvl="0" indent="539750" algn="r">
              <a:lnSpc>
                <a:spcPct val="150000"/>
              </a:lnSpc>
            </a:pPr>
            <a:r>
              <a:rPr lang="zh-CN" altLang="en-US" sz="1600" b="1" dirty="0">
                <a:solidFill>
                  <a:schemeClr val="tx1">
                    <a:lumMod val="85000"/>
                    <a:lumOff val="15000"/>
                  </a:schemeClr>
                </a:solidFill>
                <a:latin typeface="楷体" panose="02010609060101010101" pitchFamily="49" charset="-122"/>
                <a:ea typeface="楷体" panose="02010609060101010101" pitchFamily="49" charset="-122"/>
              </a:rPr>
              <a:t>（</a:t>
            </a:r>
            <a:r>
              <a:rPr lang="en-US" altLang="zh-CN" sz="1600" b="1" dirty="0">
                <a:solidFill>
                  <a:schemeClr val="tx1">
                    <a:lumMod val="85000"/>
                    <a:lumOff val="15000"/>
                  </a:schemeClr>
                </a:solidFill>
                <a:latin typeface="楷体" panose="02010609060101010101" pitchFamily="49" charset="-122"/>
                <a:ea typeface="楷体" panose="02010609060101010101" pitchFamily="49" charset="-122"/>
              </a:rPr>
              <a:t>2021</a:t>
            </a:r>
            <a:r>
              <a:rPr lang="zh-CN" altLang="en-US" sz="1600" b="1" dirty="0">
                <a:solidFill>
                  <a:schemeClr val="tx1">
                    <a:lumMod val="85000"/>
                    <a:lumOff val="15000"/>
                  </a:schemeClr>
                </a:solidFill>
                <a:latin typeface="楷体" panose="02010609060101010101" pitchFamily="49" charset="-122"/>
                <a:ea typeface="楷体" panose="02010609060101010101" pitchFamily="49" charset="-122"/>
              </a:rPr>
              <a:t>年</a:t>
            </a:r>
            <a:r>
              <a:rPr lang="en-US" altLang="zh-CN" sz="1600" b="1" dirty="0">
                <a:solidFill>
                  <a:schemeClr val="tx1">
                    <a:lumMod val="85000"/>
                    <a:lumOff val="15000"/>
                  </a:schemeClr>
                </a:solidFill>
                <a:latin typeface="楷体" panose="02010609060101010101" pitchFamily="49" charset="-122"/>
                <a:ea typeface="楷体" panose="02010609060101010101" pitchFamily="49" charset="-122"/>
              </a:rPr>
              <a:t>11</a:t>
            </a:r>
            <a:r>
              <a:rPr lang="zh-CN" altLang="en-US" sz="1600" b="1" dirty="0">
                <a:solidFill>
                  <a:schemeClr val="tx1">
                    <a:lumMod val="85000"/>
                    <a:lumOff val="15000"/>
                  </a:schemeClr>
                </a:solidFill>
                <a:latin typeface="楷体" panose="02010609060101010101" pitchFamily="49" charset="-122"/>
                <a:ea typeface="楷体" panose="02010609060101010101" pitchFamily="49" charset="-122"/>
              </a:rPr>
              <a:t>月</a:t>
            </a:r>
            <a:r>
              <a:rPr lang="en-US" altLang="zh-CN" sz="1600" b="1" dirty="0">
                <a:solidFill>
                  <a:schemeClr val="tx1">
                    <a:lumMod val="85000"/>
                    <a:lumOff val="15000"/>
                  </a:schemeClr>
                </a:solidFill>
                <a:latin typeface="楷体" panose="02010609060101010101" pitchFamily="49" charset="-122"/>
                <a:ea typeface="楷体" panose="02010609060101010101" pitchFamily="49" charset="-122"/>
              </a:rPr>
              <a:t>11</a:t>
            </a:r>
            <a:r>
              <a:rPr lang="zh-CN" altLang="en-US" sz="1600" b="1" dirty="0">
                <a:solidFill>
                  <a:schemeClr val="tx1">
                    <a:lumMod val="85000"/>
                    <a:lumOff val="15000"/>
                  </a:schemeClr>
                </a:solidFill>
                <a:latin typeface="楷体" panose="02010609060101010101" pitchFamily="49" charset="-122"/>
                <a:ea typeface="楷体" panose="02010609060101010101" pitchFamily="49" charset="-122"/>
              </a:rPr>
              <a:t>日）</a:t>
            </a:r>
            <a:endParaRPr lang="en-US" altLang="zh-CN" b="1"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14" name="文本框 13"/>
          <p:cNvSpPr txBox="1"/>
          <p:nvPr/>
        </p:nvSpPr>
        <p:spPr>
          <a:xfrm>
            <a:off x="45719" y="184281"/>
            <a:ext cx="7156536" cy="276422"/>
          </a:xfrm>
          <a:prstGeom prst="rect">
            <a:avLst/>
          </a:prstGeom>
          <a:noFill/>
        </p:spPr>
        <p:txBody>
          <a:bodyPr wrap="square" rtlCol="0">
            <a:spAutoFit/>
          </a:bodyPr>
          <a:lstStyle/>
          <a:p>
            <a:pPr lvl="0" algn="just">
              <a:lnSpc>
                <a:spcPct val="120000"/>
              </a:lnSpc>
              <a:defRPr/>
            </a:pPr>
            <a:r>
              <a:rPr lang="zh-CN" altLang="en-US" sz="1100" dirty="0">
                <a:solidFill>
                  <a:schemeClr val="bg1"/>
                </a:solidFill>
                <a:latin typeface="微软雅黑" panose="020B0503020204020204" pitchFamily="34" charset="-122"/>
                <a:ea typeface="微软雅黑" panose="020B0503020204020204" pitchFamily="34" charset="-122"/>
              </a:rPr>
              <a:t>三、如何认识</a:t>
            </a:r>
            <a:r>
              <a:rPr lang="zh-CN" altLang="en-US" sz="1100" dirty="0">
                <a:solidFill>
                  <a:schemeClr val="bg1"/>
                </a:solidFill>
                <a:latin typeface="楷体" panose="02010609060101010101" pitchFamily="49" charset="-122"/>
                <a:ea typeface="楷体" panose="02010609060101010101" pitchFamily="49" charset="-122"/>
                <a:sym typeface="+mn-ea"/>
              </a:rPr>
              <a:t>“</a:t>
            </a:r>
            <a:r>
              <a:rPr lang="zh-CN" altLang="en-US" sz="1100" dirty="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a:solidFill>
                  <a:schemeClr val="bg1"/>
                </a:solidFill>
                <a:latin typeface="楷体" panose="02010609060101010101" pitchFamily="49" charset="-122"/>
                <a:ea typeface="楷体" panose="02010609060101010101" pitchFamily="49" charset="-122"/>
                <a:sym typeface="+mn-ea"/>
              </a:rPr>
              <a:t>”</a:t>
            </a:r>
            <a:r>
              <a:rPr lang="zh-CN" altLang="en-US" sz="1100" dirty="0">
                <a:solidFill>
                  <a:schemeClr val="bg1"/>
                </a:solidFill>
                <a:latin typeface="微软雅黑" panose="020B0503020204020204" pitchFamily="34" charset="-122"/>
                <a:ea typeface="微软雅黑" panose="020B0503020204020204" pitchFamily="34" charset="-122"/>
              </a:rPr>
              <a:t>重要思想的历史地位？</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2563401" y="600368"/>
            <a:ext cx="7065097" cy="600164"/>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（一）中国特色社会主义理论体系</a:t>
            </a:r>
            <a:r>
              <a:rPr lang="zh-CN" altLang="en-US" sz="2200" b="1" dirty="0" smtClean="0">
                <a:latin typeface="微软雅黑" panose="020B0503020204020204" pitchFamily="34" charset="-122"/>
                <a:ea typeface="微软雅黑" panose="020B0503020204020204" pitchFamily="34" charset="-122"/>
              </a:rPr>
              <a:t>的重要组成部分</a:t>
            </a:r>
            <a:endParaRPr lang="zh-CN" altLang="en-US" sz="2200" b="1" dirty="0">
              <a:latin typeface="微软雅黑" panose="020B0503020204020204" pitchFamily="34" charset="-122"/>
              <a:ea typeface="微软雅黑" panose="020B0503020204020204" pitchFamily="34" charset="-122"/>
            </a:endParaRPr>
          </a:p>
        </p:txBody>
      </p:sp>
      <p:sp>
        <p:nvSpPr>
          <p:cNvPr id="50" name="文本框 2"/>
          <p:cNvSpPr txBox="1"/>
          <p:nvPr/>
        </p:nvSpPr>
        <p:spPr>
          <a:xfrm>
            <a:off x="6923553" y="1899230"/>
            <a:ext cx="4239072" cy="1015663"/>
          </a:xfrm>
          <a:prstGeom prst="rect">
            <a:avLst/>
          </a:prstGeom>
          <a:noFill/>
          <a:ln w="9525">
            <a:noFill/>
          </a:ln>
        </p:spPr>
        <p:txBody>
          <a:bodyPr wrap="square">
            <a:spAutoFit/>
          </a:bodyPr>
          <a:lstStyle/>
          <a:p>
            <a:pPr marL="0" marR="0" lvl="0" indent="0" algn="just" defTabSz="914400" rtl="0" eaLnBrk="1" fontAlgn="base" latinLnBrk="0" hangingPunct="1">
              <a:lnSpc>
                <a:spcPct val="150000"/>
              </a:lnSpc>
              <a:spcBef>
                <a:spcPts val="140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对马克思列宁主义、毛泽东思想和邓小平理论的继承和发展</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矩形 4"/>
          <p:cNvSpPr>
            <a:spLocks noChangeArrowheads="1"/>
          </p:cNvSpPr>
          <p:nvPr/>
        </p:nvSpPr>
        <p:spPr bwMode="auto">
          <a:xfrm>
            <a:off x="1165454" y="3059268"/>
            <a:ext cx="3862103"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lvl="0" indent="627380" algn="just" eaLnBrk="1" hangingPunct="1">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创造性地运用了马克思列宁主义、毛泽东思想特别是邓小平理论，形成了富有独创性的新的理论成果。</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55" name="矩形 54"/>
          <p:cNvSpPr/>
          <p:nvPr/>
        </p:nvSpPr>
        <p:spPr>
          <a:xfrm>
            <a:off x="6569178" y="1724710"/>
            <a:ext cx="4845323" cy="1323833"/>
          </a:xfrm>
          <a:prstGeom prst="rect">
            <a:avLst/>
          </a:prstGeom>
          <a:noFill/>
          <a:ln w="12700" cap="flat" cmpd="thickThin" algn="ctr">
            <a:solidFill>
              <a:srgbClr val="C00000"/>
            </a:solidFill>
            <a:prstDash val="dash"/>
            <a:miter lim="800000"/>
          </a:ln>
          <a:effectLst/>
        </p:spPr>
        <p:txBody>
          <a:bodyPr lIns="144000" tIns="72000" rIns="144000" b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56" name="矩形 55"/>
          <p:cNvSpPr/>
          <p:nvPr/>
        </p:nvSpPr>
        <p:spPr>
          <a:xfrm>
            <a:off x="1042992" y="1780462"/>
            <a:ext cx="4229789" cy="678146"/>
          </a:xfrm>
          <a:prstGeom prst="rect">
            <a:avLst/>
          </a:prstGeom>
          <a:noFill/>
          <a:ln w="12700" cap="flat" cmpd="sng" algn="ctr">
            <a:noFill/>
            <a:prstDash val="solid"/>
            <a:miter lim="800000"/>
          </a:ln>
          <a:effectLst/>
        </p:spPr>
        <p:txBody>
          <a:bodyPr rtlCol="0" anchor="ctr"/>
          <a:lstStyle/>
          <a:p>
            <a:pPr lvl="0" algn="ctr" eaLnBrk="1" fontAlgn="auto" hangingPunct="1">
              <a:spcBef>
                <a:spcPts val="0"/>
              </a:spcBef>
              <a:spcAft>
                <a:spcPts val="0"/>
              </a:spcAft>
              <a:defRPr/>
            </a:pPr>
            <a:r>
              <a:rPr lang="zh-CN" altLang="en-US" sz="2800" b="1" kern="0" dirty="0">
                <a:solidFill>
                  <a:srgbClr val="C00000"/>
                </a:solidFill>
                <a:latin typeface="楷体" panose="02010609060101010101" pitchFamily="49" charset="-122"/>
                <a:ea typeface="楷体" panose="02010609060101010101" pitchFamily="49" charset="-122"/>
              </a:rPr>
              <a:t>“</a:t>
            </a:r>
            <a:r>
              <a:rPr lang="zh-CN" altLang="en-US" sz="2800" b="1" kern="0" dirty="0">
                <a:solidFill>
                  <a:srgbClr val="C00000"/>
                </a:solidFill>
                <a:latin typeface="微软雅黑" panose="020B0503020204020204" pitchFamily="34" charset="-122"/>
                <a:ea typeface="微软雅黑" panose="020B0503020204020204" pitchFamily="34" charset="-122"/>
              </a:rPr>
              <a:t>三个代表</a:t>
            </a:r>
            <a:r>
              <a:rPr lang="zh-CN" altLang="en-US" sz="2800" b="1" kern="0" dirty="0">
                <a:solidFill>
                  <a:srgbClr val="C00000"/>
                </a:solidFill>
                <a:latin typeface="楷体" panose="02010609060101010101" pitchFamily="49" charset="-122"/>
                <a:ea typeface="楷体" panose="02010609060101010101" pitchFamily="49" charset="-122"/>
              </a:rPr>
              <a:t>”</a:t>
            </a:r>
            <a:r>
              <a:rPr lang="zh-CN" altLang="en-US" sz="2800" b="1" kern="0" dirty="0">
                <a:solidFill>
                  <a:srgbClr val="C00000"/>
                </a:solidFill>
                <a:latin typeface="微软雅黑" panose="020B0503020204020204" pitchFamily="34" charset="-122"/>
                <a:ea typeface="微软雅黑" panose="020B0503020204020204" pitchFamily="34" charset="-122"/>
              </a:rPr>
              <a:t>重要思想</a:t>
            </a:r>
            <a:endParaRPr kumimoji="0" lang="en-US" altLang="zh-CN"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61" name="文本框 2"/>
          <p:cNvSpPr txBox="1"/>
          <p:nvPr/>
        </p:nvSpPr>
        <p:spPr>
          <a:xfrm>
            <a:off x="7005439" y="4609217"/>
            <a:ext cx="4086106" cy="1015663"/>
          </a:xfrm>
          <a:prstGeom prst="rect">
            <a:avLst/>
          </a:prstGeom>
          <a:noFill/>
          <a:ln w="9525">
            <a:noFill/>
          </a:ln>
        </p:spPr>
        <p:txBody>
          <a:bodyPr wrap="square">
            <a:spAutoFit/>
          </a:bodyPr>
          <a:lstStyle/>
          <a:p>
            <a:pPr lvl="0" algn="just" eaLnBrk="1" hangingPunct="1">
              <a:lnSpc>
                <a:spcPct val="150000"/>
              </a:lnSpc>
              <a:spcBef>
                <a:spcPts val="1400"/>
              </a:spcBef>
              <a:defRPr/>
            </a:pPr>
            <a:r>
              <a:rPr lang="zh-CN" altLang="en-US" sz="2000" dirty="0">
                <a:solidFill>
                  <a:prstClr val="black"/>
                </a:solidFill>
                <a:latin typeface="微软雅黑" panose="020B0503020204020204" pitchFamily="34" charset="-122"/>
                <a:ea typeface="微软雅黑" panose="020B0503020204020204" pitchFamily="34" charset="-122"/>
              </a:rPr>
              <a:t>中国特色社会主义理论体系的重要组成部分</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矩形 61"/>
          <p:cNvSpPr/>
          <p:nvPr/>
        </p:nvSpPr>
        <p:spPr>
          <a:xfrm>
            <a:off x="1825888" y="2682833"/>
            <a:ext cx="2664000" cy="77342"/>
          </a:xfrm>
          <a:prstGeom prst="rect">
            <a:avLst/>
          </a:prstGeom>
          <a:pattFill prst="dkUpDiag">
            <a:fgClr>
              <a:srgbClr val="DA0000"/>
            </a:fgClr>
            <a:bgClr>
              <a:sysClr val="window" lastClr="FFFFFF"/>
            </a:bgClr>
          </a:patt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
        <p:nvSpPr>
          <p:cNvPr id="3" name="箭头: 上下 2"/>
          <p:cNvSpPr/>
          <p:nvPr/>
        </p:nvSpPr>
        <p:spPr>
          <a:xfrm>
            <a:off x="5443992" y="2407062"/>
            <a:ext cx="708751" cy="2510885"/>
          </a:xfrm>
          <a:prstGeom prst="upDownArrow">
            <a:avLst>
              <a:gd name="adj1" fmla="val 100000"/>
              <a:gd name="adj2" fmla="val 50000"/>
            </a:avLst>
          </a:prstGeom>
          <a:gradFill flip="none" rotWithShape="1">
            <a:gsLst>
              <a:gs pos="80000">
                <a:srgbClr val="DB967D"/>
              </a:gs>
              <a:gs pos="20000">
                <a:srgbClr val="DDA498"/>
              </a:gs>
              <a:gs pos="53000">
                <a:srgbClr val="B0261F"/>
              </a:gs>
              <a:gs pos="0">
                <a:srgbClr val="FBF9E9">
                  <a:alpha val="50000"/>
                </a:srgbClr>
              </a:gs>
              <a:gs pos="100000">
                <a:srgbClr val="FBECC4">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443992" y="3323431"/>
            <a:ext cx="708751" cy="678146"/>
          </a:xfrm>
          <a:prstGeom prst="rect">
            <a:avLst/>
          </a:prstGeom>
          <a:noFill/>
          <a:ln w="12700" cap="flat" cmpd="sng" algn="ctr">
            <a:noFill/>
            <a:prstDash val="solid"/>
            <a:miter lim="800000"/>
          </a:ln>
          <a:effectLst/>
        </p:spPr>
        <p:txBody>
          <a:bodyPr rtlCol="0" anchor="ctr"/>
          <a:lstStyle/>
          <a:p>
            <a:pPr lvl="0" algn="ctr" eaLnBrk="1" fontAlgn="auto" hangingPunct="1">
              <a:spcBef>
                <a:spcPts val="0"/>
              </a:spcBef>
              <a:spcAft>
                <a:spcPts val="0"/>
              </a:spcAft>
              <a:defRPr/>
            </a:pPr>
            <a:r>
              <a:rPr lang="zh-CN" altLang="en-US" sz="2800" b="1" kern="0" dirty="0">
                <a:solidFill>
                  <a:schemeClr val="bg1"/>
                </a:solidFill>
                <a:latin typeface="华文中宋" panose="02010600040101010101" pitchFamily="2" charset="-122"/>
                <a:ea typeface="华文中宋" panose="02010600040101010101" pitchFamily="2" charset="-122"/>
              </a:rPr>
              <a:t>是</a:t>
            </a:r>
            <a:endParaRPr kumimoji="0" lang="en-US" altLang="zh-CN" sz="2800" b="1" i="0" u="none" strike="noStrike" kern="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endParaRPr>
          </a:p>
        </p:txBody>
      </p:sp>
      <p:sp>
        <p:nvSpPr>
          <p:cNvPr id="23" name="矩形 22"/>
          <p:cNvSpPr/>
          <p:nvPr/>
        </p:nvSpPr>
        <p:spPr>
          <a:xfrm>
            <a:off x="6569178" y="4434697"/>
            <a:ext cx="4845323" cy="1323833"/>
          </a:xfrm>
          <a:prstGeom prst="rect">
            <a:avLst/>
          </a:prstGeom>
          <a:noFill/>
          <a:ln w="12700" cap="flat" cmpd="sng" algn="ctr">
            <a:solidFill>
              <a:srgbClr val="C00000"/>
            </a:solidFill>
            <a:prstDash val="dash"/>
            <a:miter lim="800000"/>
          </a:ln>
          <a:effectLst/>
        </p:spPr>
        <p:txBody>
          <a:bodyPr lIns="144000" tIns="72000" rIns="144000" b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cxnSp>
        <p:nvCxnSpPr>
          <p:cNvPr id="8" name="连接符: 肘形 7"/>
          <p:cNvCxnSpPr>
            <a:stCxn id="3" idx="0"/>
          </p:cNvCxnSpPr>
          <p:nvPr/>
        </p:nvCxnSpPr>
        <p:spPr>
          <a:xfrm rot="5400000" flipH="1" flipV="1">
            <a:off x="5916125" y="1754007"/>
            <a:ext cx="535299" cy="770813"/>
          </a:xfrm>
          <a:prstGeom prst="bentConnector2">
            <a:avLst/>
          </a:prstGeom>
          <a:ln w="9525">
            <a:solidFill>
              <a:srgbClr val="E97C3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连接符: 肘形 11"/>
          <p:cNvCxnSpPr>
            <a:stCxn id="3" idx="4"/>
          </p:cNvCxnSpPr>
          <p:nvPr/>
        </p:nvCxnSpPr>
        <p:spPr>
          <a:xfrm rot="16200000" flipH="1">
            <a:off x="5870517" y="4845798"/>
            <a:ext cx="626515" cy="770812"/>
          </a:xfrm>
          <a:prstGeom prst="bentConnector2">
            <a:avLst/>
          </a:prstGeom>
          <a:ln w="9525">
            <a:solidFill>
              <a:srgbClr val="E97C3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659839" y="3748834"/>
            <a:ext cx="2664000" cy="77342"/>
          </a:xfrm>
          <a:prstGeom prst="rect">
            <a:avLst/>
          </a:prstGeom>
          <a:pattFill prst="dkUpDiag">
            <a:fgClr>
              <a:srgbClr val="E97C30"/>
            </a:fgClr>
            <a:bgClr>
              <a:sysClr val="window" lastClr="FFFFFF"/>
            </a:bgClr>
          </a:patt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665" b="0" i="0" u="none" strike="noStrike" kern="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0" y="2111370"/>
            <a:ext cx="12192000" cy="2793107"/>
          </a:xfrm>
          <a:prstGeom prst="rect">
            <a:avLst/>
          </a:prstGeom>
          <a:gradFill>
            <a:gsLst>
              <a:gs pos="100000">
                <a:srgbClr val="F6CBBA"/>
              </a:gs>
              <a:gs pos="57000">
                <a:srgbClr val="ED9184"/>
              </a:gs>
              <a:gs pos="0">
                <a:srgbClr val="B0261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1"/>
          <a:srcRect t="13791" b="13791"/>
          <a:stretch>
            <a:fillRect/>
          </a:stretch>
        </p:blipFill>
        <p:spPr>
          <a:xfrm>
            <a:off x="18754" y="1390941"/>
            <a:ext cx="8819706" cy="4256824"/>
          </a:xfrm>
          <a:prstGeom prst="rect">
            <a:avLst/>
          </a:prstGeom>
          <a:effectLst>
            <a:outerShdw blurRad="50800" dist="50800" dir="5400000" algn="ctr" rotWithShape="0">
              <a:srgbClr val="000000">
                <a:alpha val="95000"/>
              </a:srgbClr>
            </a:outerShdw>
          </a:effectLst>
          <a:scene3d>
            <a:camera prst="orthographicFront">
              <a:rot lat="0" lon="0" rev="0"/>
            </a:camera>
            <a:lightRig rig="threePt" dir="t"/>
          </a:scene3d>
        </p:spPr>
      </p:pic>
      <p:grpSp>
        <p:nvGrpSpPr>
          <p:cNvPr id="5" name="组合 4"/>
          <p:cNvGrpSpPr/>
          <p:nvPr/>
        </p:nvGrpSpPr>
        <p:grpSpPr>
          <a:xfrm>
            <a:off x="7534275" y="1642832"/>
            <a:ext cx="4117504" cy="3753041"/>
            <a:chOff x="7969066" y="2414324"/>
            <a:chExt cx="2784185" cy="3356311"/>
          </a:xfrm>
          <a:effectLst>
            <a:outerShdw blurRad="50800" dist="38100" algn="l" rotWithShape="0">
              <a:prstClr val="black">
                <a:alpha val="40000"/>
              </a:prstClr>
            </a:outerShdw>
          </a:effectLst>
        </p:grpSpPr>
        <p:sp>
          <p:nvSpPr>
            <p:cNvPr id="6" name="Rectangle: Rounded Corners 51"/>
            <p:cNvSpPr/>
            <p:nvPr/>
          </p:nvSpPr>
          <p:spPr>
            <a:xfrm>
              <a:off x="7969066" y="2414324"/>
              <a:ext cx="2784185" cy="3356311"/>
            </a:xfrm>
            <a:prstGeom prst="roundRect">
              <a:avLst>
                <a:gd name="adj" fmla="val 1601"/>
              </a:avLst>
            </a:prstGeom>
            <a:solidFill>
              <a:schemeClr val="bg1"/>
            </a:soli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05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grpSp>
          <p:nvGrpSpPr>
            <p:cNvPr id="7" name="组合 6"/>
            <p:cNvGrpSpPr/>
            <p:nvPr/>
          </p:nvGrpSpPr>
          <p:grpSpPr>
            <a:xfrm>
              <a:off x="8189316" y="2414324"/>
              <a:ext cx="2449683" cy="2978758"/>
              <a:chOff x="8189316" y="2414324"/>
              <a:chExt cx="2449683" cy="2978758"/>
            </a:xfrm>
          </p:grpSpPr>
          <p:sp>
            <p:nvSpPr>
              <p:cNvPr id="8" name="Isosceles Triangle 122"/>
              <p:cNvSpPr/>
              <p:nvPr/>
            </p:nvSpPr>
            <p:spPr>
              <a:xfrm rot="10800000">
                <a:off x="9204257" y="2414324"/>
                <a:ext cx="313803" cy="173872"/>
              </a:xfrm>
              <a:prstGeom prst="triangl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9" name="矩形 8"/>
              <p:cNvSpPr/>
              <p:nvPr/>
            </p:nvSpPr>
            <p:spPr>
              <a:xfrm>
                <a:off x="8189316" y="2833333"/>
                <a:ext cx="2449683" cy="2559749"/>
              </a:xfrm>
              <a:prstGeom prst="rect">
                <a:avLst/>
              </a:prstGeom>
            </p:spPr>
            <p:txBody>
              <a:bodyPr wrap="square">
                <a:spAutoFit/>
              </a:bodyPr>
              <a:lstStyle/>
              <a:p>
                <a:pPr lvl="0" algn="just">
                  <a:lnSpc>
                    <a:spcPct val="150000"/>
                  </a:lnSpc>
                  <a:defRPr/>
                </a:pPr>
                <a:r>
                  <a:rPr lang="zh-CN" altLang="en-US" sz="2000" dirty="0" smtClean="0">
                    <a:solidFill>
                      <a:prstClr val="black">
                        <a:lumMod val="85000"/>
                        <a:lumOff val="15000"/>
                      </a:prstClr>
                    </a:solidFill>
                    <a:latin typeface="楷体" panose="02010609060101010101" pitchFamily="49" charset="-122"/>
                    <a:ea typeface="楷体" panose="02010609060101010101" pitchFamily="49" charset="-122"/>
                  </a:rPr>
                  <a:t>    “</a:t>
                </a:r>
                <a:r>
                  <a:rPr lang="zh-CN" altLang="en-US" sz="2000" dirty="0" smtClean="0">
                    <a:solidFill>
                      <a:prstClr val="black">
                        <a:lumMod val="85000"/>
                        <a:lumOff val="15000"/>
                      </a:prstClr>
                    </a:solidFill>
                    <a:latin typeface="微软雅黑" panose="020B0503020204020204" pitchFamily="34" charset="-122"/>
                    <a:ea typeface="微软雅黑" panose="020B0503020204020204" pitchFamily="34" charset="-122"/>
                  </a:rPr>
                  <a:t>三个代表</a:t>
                </a:r>
                <a:r>
                  <a:rPr lang="zh-CN" altLang="en-US" sz="2000" dirty="0" smtClean="0">
                    <a:solidFill>
                      <a:prstClr val="black">
                        <a:lumMod val="85000"/>
                        <a:lumOff val="15000"/>
                      </a:prstClr>
                    </a:solidFill>
                    <a:latin typeface="楷体" panose="02010609060101010101" pitchFamily="49" charset="-122"/>
                    <a:ea typeface="楷体" panose="02010609060101010101" pitchFamily="49" charset="-122"/>
                  </a:rPr>
                  <a:t>”</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重要思想坚持把</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人民的根本利益作为出发点和归宿</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，进一步揭示了人民群众在人类历史发展中的重要地位和作用，丰富了马克思主义唯物史观。</a:t>
                </a:r>
                <a:endParaRPr kumimoji="0" lang="zh-CN" altLang="en-US" sz="20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sym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0" y="3417116"/>
            <a:ext cx="12192000" cy="2793107"/>
          </a:xfrm>
          <a:prstGeom prst="rect">
            <a:avLst/>
          </a:prstGeom>
          <a:gradFill>
            <a:gsLst>
              <a:gs pos="100000">
                <a:srgbClr val="F6CBBA"/>
              </a:gs>
              <a:gs pos="57000">
                <a:srgbClr val="ED9184"/>
              </a:gs>
              <a:gs pos="0">
                <a:srgbClr val="B0261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箭头: 五边形 8"/>
          <p:cNvSpPr/>
          <p:nvPr/>
        </p:nvSpPr>
        <p:spPr>
          <a:xfrm>
            <a:off x="0" y="1556194"/>
            <a:ext cx="12168815" cy="3921062"/>
          </a:xfrm>
          <a:prstGeom prst="homePlate">
            <a:avLst>
              <a:gd name="adj" fmla="val 0"/>
            </a:avLst>
          </a:prstGeom>
          <a:blipFill dpi="0" rotWithShape="1">
            <a:blip r:embed="rId1"/>
            <a:srcRect/>
            <a:stretch>
              <a:fillRect t="-3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20921" y="1295965"/>
            <a:ext cx="4662277" cy="4473465"/>
            <a:chOff x="8136316" y="2410525"/>
            <a:chExt cx="2449683" cy="3360109"/>
          </a:xfrm>
          <a:effectLst>
            <a:outerShdw blurRad="50800" dist="38100" algn="l" rotWithShape="0">
              <a:prstClr val="black">
                <a:alpha val="40000"/>
              </a:prstClr>
            </a:outerShdw>
          </a:effectLst>
        </p:grpSpPr>
        <p:sp>
          <p:nvSpPr>
            <p:cNvPr id="6" name="Rectangle: Rounded Corners 51"/>
            <p:cNvSpPr/>
            <p:nvPr/>
          </p:nvSpPr>
          <p:spPr>
            <a:xfrm>
              <a:off x="8136316" y="2414323"/>
              <a:ext cx="2449683" cy="3356311"/>
            </a:xfrm>
            <a:prstGeom prst="roundRect">
              <a:avLst>
                <a:gd name="adj" fmla="val 1601"/>
              </a:avLst>
            </a:prstGeom>
            <a:solidFill>
              <a:schemeClr val="bg1"/>
            </a:soli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05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grpSp>
          <p:nvGrpSpPr>
            <p:cNvPr id="7" name="组合 6"/>
            <p:cNvGrpSpPr/>
            <p:nvPr/>
          </p:nvGrpSpPr>
          <p:grpSpPr>
            <a:xfrm>
              <a:off x="8194197" y="2410525"/>
              <a:ext cx="2321494" cy="3147595"/>
              <a:chOff x="8194197" y="2410525"/>
              <a:chExt cx="2321494" cy="3147595"/>
            </a:xfrm>
          </p:grpSpPr>
          <p:sp>
            <p:nvSpPr>
              <p:cNvPr id="8" name="Isosceles Triangle 122"/>
              <p:cNvSpPr/>
              <p:nvPr/>
            </p:nvSpPr>
            <p:spPr>
              <a:xfrm rot="10800000">
                <a:off x="9256076" y="2410525"/>
                <a:ext cx="213743" cy="146018"/>
              </a:xfrm>
              <a:prstGeom prst="triangl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9" name="矩形 8"/>
              <p:cNvSpPr/>
              <p:nvPr/>
            </p:nvSpPr>
            <p:spPr>
              <a:xfrm>
                <a:off x="8194197" y="2714641"/>
                <a:ext cx="2321494" cy="2843479"/>
              </a:xfrm>
              <a:prstGeom prst="rect">
                <a:avLst/>
              </a:prstGeom>
            </p:spPr>
            <p:txBody>
              <a:bodyPr wrap="square">
                <a:spAutoFit/>
              </a:bodyPr>
              <a:lstStyle/>
              <a:p>
                <a:pPr lvl="0" algn="just">
                  <a:lnSpc>
                    <a:spcPct val="150000"/>
                  </a:lnSpc>
                  <a:defRPr/>
                </a:pPr>
                <a:r>
                  <a:rPr lang="zh-CN" altLang="en-US" sz="2000" dirty="0" smtClean="0">
                    <a:solidFill>
                      <a:prstClr val="black">
                        <a:lumMod val="85000"/>
                        <a:lumOff val="15000"/>
                      </a:prstClr>
                    </a:solidFill>
                    <a:latin typeface="楷体" panose="02010609060101010101" pitchFamily="49" charset="-122"/>
                    <a:ea typeface="楷体" panose="02010609060101010101" pitchFamily="49" charset="-122"/>
                  </a:rPr>
                  <a:t>    “</a:t>
                </a:r>
                <a:r>
                  <a:rPr lang="zh-CN" altLang="en-US" sz="2000" dirty="0" smtClean="0">
                    <a:solidFill>
                      <a:prstClr val="black">
                        <a:lumMod val="85000"/>
                        <a:lumOff val="15000"/>
                      </a:prstClr>
                    </a:solidFill>
                    <a:latin typeface="微软雅黑" panose="020B0503020204020204" pitchFamily="34" charset="-122"/>
                    <a:ea typeface="微软雅黑" panose="020B0503020204020204" pitchFamily="34" charset="-122"/>
                  </a:rPr>
                  <a:t>三个代表</a:t>
                </a:r>
                <a:r>
                  <a:rPr lang="zh-CN" altLang="en-US" sz="2000" dirty="0" smtClean="0">
                    <a:solidFill>
                      <a:prstClr val="black">
                        <a:lumMod val="85000"/>
                        <a:lumOff val="15000"/>
                      </a:prstClr>
                    </a:solidFill>
                    <a:latin typeface="楷体" panose="02010609060101010101" pitchFamily="49" charset="-122"/>
                    <a:ea typeface="楷体" panose="02010609060101010101" pitchFamily="49" charset="-122"/>
                  </a:rPr>
                  <a:t>”</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重要思想强调社会主义社会是</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全面发展、全面进步的社会</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，揭示了中国特色社会主义是社会主义物质文明、政治文明和精神文明的有机统一，体现了社会主义现代化建设的全面性、系统性，加深了对建设中国特色社会主义经济、政治、文化的规律性认识。</a:t>
                </a:r>
                <a:endParaRPr kumimoji="0" lang="zh-CN" altLang="en-US" sz="20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sym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0" y="2111370"/>
            <a:ext cx="12192000" cy="2793107"/>
          </a:xfrm>
          <a:prstGeom prst="rect">
            <a:avLst/>
          </a:prstGeom>
          <a:gradFill>
            <a:gsLst>
              <a:gs pos="100000">
                <a:srgbClr val="F6CBBA"/>
              </a:gs>
              <a:gs pos="57000">
                <a:srgbClr val="ED9184"/>
              </a:gs>
              <a:gs pos="0">
                <a:srgbClr val="B0261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箭头: 五边形 12"/>
          <p:cNvSpPr/>
          <p:nvPr/>
        </p:nvSpPr>
        <p:spPr>
          <a:xfrm flipH="1">
            <a:off x="22859" y="1384926"/>
            <a:ext cx="8770621" cy="4268849"/>
          </a:xfrm>
          <a:prstGeom prst="homePlate">
            <a:avLst>
              <a:gd name="adj" fmla="val 0"/>
            </a:avLst>
          </a:prstGeom>
          <a:blipFill dpi="0" rotWithShape="0">
            <a:blip r:embed="rId1"/>
            <a:srcRect/>
            <a:stretch>
              <a:fillRect t="-95000" b="-25000"/>
            </a:stretch>
          </a:blipFill>
          <a:ln>
            <a:noFill/>
          </a:ln>
          <a:effectLst>
            <a:outerShdw blurRad="50800" dist="50800" dir="5400000" algn="ctr" rotWithShape="0">
              <a:srgbClr val="000000">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5" name="组合 4"/>
          <p:cNvGrpSpPr/>
          <p:nvPr/>
        </p:nvGrpSpPr>
        <p:grpSpPr>
          <a:xfrm>
            <a:off x="7590972" y="1642832"/>
            <a:ext cx="4004116" cy="3753041"/>
            <a:chOff x="8007403" y="2414324"/>
            <a:chExt cx="2707514" cy="3356311"/>
          </a:xfrm>
          <a:effectLst>
            <a:outerShdw blurRad="50800" dist="38100" algn="l" rotWithShape="0">
              <a:prstClr val="black">
                <a:alpha val="40000"/>
              </a:prstClr>
            </a:outerShdw>
          </a:effectLst>
        </p:grpSpPr>
        <p:sp>
          <p:nvSpPr>
            <p:cNvPr id="6" name="Rectangle: Rounded Corners 51"/>
            <p:cNvSpPr/>
            <p:nvPr/>
          </p:nvSpPr>
          <p:spPr>
            <a:xfrm>
              <a:off x="8007403" y="2414324"/>
              <a:ext cx="2707514" cy="3356311"/>
            </a:xfrm>
            <a:prstGeom prst="roundRect">
              <a:avLst>
                <a:gd name="adj" fmla="val 1601"/>
              </a:avLst>
            </a:prstGeom>
            <a:solidFill>
              <a:schemeClr val="bg1"/>
            </a:soli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05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grpSp>
          <p:nvGrpSpPr>
            <p:cNvPr id="7" name="组合 6"/>
            <p:cNvGrpSpPr/>
            <p:nvPr/>
          </p:nvGrpSpPr>
          <p:grpSpPr>
            <a:xfrm>
              <a:off x="8188868" y="2414324"/>
              <a:ext cx="2337132" cy="3236165"/>
              <a:chOff x="8188868" y="2414324"/>
              <a:chExt cx="2337132" cy="3236165"/>
            </a:xfrm>
          </p:grpSpPr>
          <p:sp>
            <p:nvSpPr>
              <p:cNvPr id="8" name="Isosceles Triangle 122"/>
              <p:cNvSpPr/>
              <p:nvPr/>
            </p:nvSpPr>
            <p:spPr>
              <a:xfrm rot="10800000">
                <a:off x="9204150" y="2414324"/>
                <a:ext cx="314019" cy="173850"/>
              </a:xfrm>
              <a:prstGeom prst="triangl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9" name="矩形 8"/>
              <p:cNvSpPr/>
              <p:nvPr/>
            </p:nvSpPr>
            <p:spPr>
              <a:xfrm>
                <a:off x="8188868" y="2677877"/>
                <a:ext cx="2337132" cy="2972612"/>
              </a:xfrm>
              <a:prstGeom prst="rect">
                <a:avLst/>
              </a:prstGeom>
            </p:spPr>
            <p:txBody>
              <a:bodyPr wrap="square">
                <a:spAutoFit/>
              </a:bodyPr>
              <a:lstStyle/>
              <a:p>
                <a:pPr lvl="0" algn="just">
                  <a:lnSpc>
                    <a:spcPct val="150000"/>
                  </a:lnSpc>
                  <a:defRPr/>
                </a:pPr>
                <a:r>
                  <a:rPr lang="zh-CN" altLang="en-US" sz="2000" dirty="0" smtClean="0">
                    <a:solidFill>
                      <a:prstClr val="black">
                        <a:lumMod val="85000"/>
                        <a:lumOff val="15000"/>
                      </a:prstClr>
                    </a:solidFill>
                    <a:latin typeface="楷体" panose="02010609060101010101" pitchFamily="49" charset="-122"/>
                    <a:ea typeface="楷体" panose="02010609060101010101" pitchFamily="49" charset="-122"/>
                  </a:rPr>
                  <a:t>    “</a:t>
                </a:r>
                <a:r>
                  <a:rPr lang="zh-CN" altLang="en-US" sz="2000" dirty="0" smtClean="0">
                    <a:solidFill>
                      <a:prstClr val="black">
                        <a:lumMod val="85000"/>
                        <a:lumOff val="15000"/>
                      </a:prstClr>
                    </a:solidFill>
                    <a:latin typeface="微软雅黑" panose="020B0503020204020204" pitchFamily="34" charset="-122"/>
                    <a:ea typeface="微软雅黑" panose="020B0503020204020204" pitchFamily="34" charset="-122"/>
                  </a:rPr>
                  <a:t>三个代表</a:t>
                </a:r>
                <a:r>
                  <a:rPr lang="zh-CN" altLang="en-US" sz="2000" dirty="0" smtClean="0">
                    <a:solidFill>
                      <a:prstClr val="black">
                        <a:lumMod val="85000"/>
                        <a:lumOff val="15000"/>
                      </a:prstClr>
                    </a:solidFill>
                    <a:latin typeface="楷体" panose="02010609060101010101" pitchFamily="49" charset="-122"/>
                    <a:ea typeface="楷体" panose="02010609060101010101" pitchFamily="49" charset="-122"/>
                  </a:rPr>
                  <a:t>”</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重要思想强调要努力</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促进人的全面发展</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。这一思想阐明了社会主义经济、文化发展与人的全面发展的辩证关系。这是马克思主义关于建设社会主义新社会的本质要求。</a:t>
                </a:r>
                <a:endParaRPr kumimoji="0" lang="zh-CN" altLang="en-US" sz="20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sym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0" y="3417116"/>
            <a:ext cx="12192000" cy="2793107"/>
          </a:xfrm>
          <a:prstGeom prst="rect">
            <a:avLst/>
          </a:prstGeom>
          <a:gradFill>
            <a:gsLst>
              <a:gs pos="100000">
                <a:srgbClr val="F6CBBA"/>
              </a:gs>
              <a:gs pos="57000">
                <a:srgbClr val="ED9184"/>
              </a:gs>
              <a:gs pos="0">
                <a:srgbClr val="B0261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箭头: 五边形 13"/>
          <p:cNvSpPr/>
          <p:nvPr/>
        </p:nvSpPr>
        <p:spPr>
          <a:xfrm>
            <a:off x="-11592" y="1274952"/>
            <a:ext cx="12203592" cy="4200749"/>
          </a:xfrm>
          <a:prstGeom prst="homePlate">
            <a:avLst>
              <a:gd name="adj" fmla="val 0"/>
            </a:avLst>
          </a:prstGeom>
          <a:blipFill dpi="0" rotWithShape="1">
            <a:blip r:embed="rId1"/>
            <a:srcRect/>
            <a:stretch>
              <a:fillRect t="-59000" b="-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6" name="组合 5"/>
          <p:cNvGrpSpPr/>
          <p:nvPr/>
        </p:nvGrpSpPr>
        <p:grpSpPr>
          <a:xfrm>
            <a:off x="4707781" y="1073481"/>
            <a:ext cx="4662277" cy="4711038"/>
            <a:chOff x="8136316" y="2376084"/>
            <a:chExt cx="2449683" cy="3356311"/>
          </a:xfrm>
          <a:effectLst>
            <a:outerShdw blurRad="50800" dist="38100" algn="l" rotWithShape="0">
              <a:prstClr val="black">
                <a:alpha val="40000"/>
              </a:prstClr>
            </a:outerShdw>
          </a:effectLst>
        </p:grpSpPr>
        <p:sp>
          <p:nvSpPr>
            <p:cNvPr id="7" name="Rectangle: Rounded Corners 51"/>
            <p:cNvSpPr/>
            <p:nvPr/>
          </p:nvSpPr>
          <p:spPr>
            <a:xfrm>
              <a:off x="8136316" y="2376084"/>
              <a:ext cx="2449683" cy="3356311"/>
            </a:xfrm>
            <a:prstGeom prst="roundRect">
              <a:avLst>
                <a:gd name="adj" fmla="val 1601"/>
              </a:avLst>
            </a:prstGeom>
            <a:solidFill>
              <a:schemeClr val="bg1"/>
            </a:soli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05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grpSp>
          <p:nvGrpSpPr>
            <p:cNvPr id="8" name="组合 7"/>
            <p:cNvGrpSpPr/>
            <p:nvPr/>
          </p:nvGrpSpPr>
          <p:grpSpPr>
            <a:xfrm>
              <a:off x="8316625" y="2376085"/>
              <a:ext cx="2144771" cy="3242004"/>
              <a:chOff x="8316625" y="2376085"/>
              <a:chExt cx="2144771" cy="3242004"/>
            </a:xfrm>
          </p:grpSpPr>
          <p:sp>
            <p:nvSpPr>
              <p:cNvPr id="9" name="Isosceles Triangle 122"/>
              <p:cNvSpPr/>
              <p:nvPr/>
            </p:nvSpPr>
            <p:spPr>
              <a:xfrm rot="10800000">
                <a:off x="9294826" y="2376085"/>
                <a:ext cx="244008" cy="138497"/>
              </a:xfrm>
              <a:prstGeom prst="triangl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sp>
            <p:nvSpPr>
              <p:cNvPr id="10" name="矩形 9"/>
              <p:cNvSpPr/>
              <p:nvPr/>
            </p:nvSpPr>
            <p:spPr>
              <a:xfrm>
                <a:off x="8316625" y="2592913"/>
                <a:ext cx="2144771" cy="3025176"/>
              </a:xfrm>
              <a:prstGeom prst="rect">
                <a:avLst/>
              </a:prstGeom>
            </p:spPr>
            <p:txBody>
              <a:bodyPr wrap="square">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zh-CN" altLang="en-US" sz="2000" i="0" u="none" strike="noStrike" kern="1200" cap="none" spc="0" normalizeH="0" baseline="0" noProof="0" dirty="0" smtClean="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    “</a:t>
                </a:r>
                <a:r>
                  <a:rPr kumimoji="0" lang="zh-CN" altLang="en-US" sz="2000"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三个代表</a:t>
                </a:r>
                <a:r>
                  <a:rPr kumimoji="0" lang="zh-CN" altLang="en-US" sz="2000" i="0" u="none" strike="noStrike" kern="1200" cap="none" spc="0" normalizeH="0" baseline="0" noProof="0" dirty="0" smtClean="0">
                    <a:ln>
                      <a:noFill/>
                    </a:ln>
                    <a:solidFill>
                      <a:prstClr val="black">
                        <a:lumMod val="85000"/>
                        <a:lumOff val="15000"/>
                      </a:prstClr>
                    </a:solidFill>
                    <a:effectLst/>
                    <a:uLnTx/>
                    <a:uFillTx/>
                    <a:latin typeface="楷体" panose="02010609060101010101" pitchFamily="49" charset="-122"/>
                    <a:ea typeface="楷体" panose="02010609060101010101" pitchFamily="49" charset="-122"/>
                  </a:rPr>
                  <a:t>”</a:t>
                </a:r>
                <a:r>
                  <a:rPr kumimoji="0" lang="zh-CN" altLang="en-US" sz="200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重要思想</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科学地揭示了执政党建设规律</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赋予了党的指导思想、党的宗旨和党的任务以鲜明的时代内容和时代特征，形成了崭新的马克思主义建党学说，从根本上回答了在充满希望与挑战的新世纪，要把我们党建设成为一个什么的党和怎样建设党这样一个重大历史性问题。</a:t>
                </a:r>
                <a:endParaRPr kumimoji="0" lang="zh-CN" altLang="en-US" sz="20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sym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duotone>
              <a:schemeClr val="accent2">
                <a:shade val="45000"/>
                <a:satMod val="135000"/>
              </a:schemeClr>
              <a:prstClr val="white"/>
            </a:duotone>
          </a:blip>
          <a:srcRect t="22601" b="23839"/>
          <a:stretch>
            <a:fillRect/>
          </a:stretch>
        </p:blipFill>
        <p:spPr>
          <a:xfrm>
            <a:off x="-12" y="559458"/>
            <a:ext cx="12192012" cy="6042660"/>
          </a:xfrm>
          <a:prstGeom prst="rect">
            <a:avLst/>
          </a:prstGeom>
        </p:spPr>
      </p:pic>
      <p:grpSp>
        <p:nvGrpSpPr>
          <p:cNvPr id="3" name="组合 11"/>
          <p:cNvGrpSpPr/>
          <p:nvPr/>
        </p:nvGrpSpPr>
        <p:grpSpPr>
          <a:xfrm>
            <a:off x="1330985" y="1850016"/>
            <a:ext cx="9530017" cy="3824375"/>
            <a:chOff x="818939" y="1045894"/>
            <a:chExt cx="10628805" cy="4023379"/>
          </a:xfrm>
        </p:grpSpPr>
        <p:grpSp>
          <p:nvGrpSpPr>
            <p:cNvPr id="4" name="组合 12"/>
            <p:cNvGrpSpPr/>
            <p:nvPr/>
          </p:nvGrpSpPr>
          <p:grpSpPr>
            <a:xfrm>
              <a:off x="818939" y="1045894"/>
              <a:ext cx="10628805" cy="4023379"/>
              <a:chOff x="1773381" y="1976582"/>
              <a:chExt cx="9498730" cy="3006557"/>
            </a:xfrm>
          </p:grpSpPr>
          <p:sp>
            <p:nvSpPr>
              <p:cNvPr id="7" name="矩形: 对角圆角 15"/>
              <p:cNvSpPr/>
              <p:nvPr/>
            </p:nvSpPr>
            <p:spPr>
              <a:xfrm>
                <a:off x="1773381" y="1976582"/>
                <a:ext cx="9498730" cy="3006557"/>
              </a:xfrm>
              <a:prstGeom prst="round2DiagRect">
                <a:avLst>
                  <a:gd name="adj1" fmla="val 5886"/>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对角圆角 16"/>
              <p:cNvSpPr/>
              <p:nvPr/>
            </p:nvSpPr>
            <p:spPr>
              <a:xfrm>
                <a:off x="1952337" y="2119488"/>
                <a:ext cx="9144038" cy="2719398"/>
              </a:xfrm>
              <a:prstGeom prst="round2DiagRect">
                <a:avLst>
                  <a:gd name="adj1" fmla="val 4447"/>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半闭框 4"/>
            <p:cNvSpPr/>
            <p:nvPr/>
          </p:nvSpPr>
          <p:spPr>
            <a:xfrm rot="16200000">
              <a:off x="1019186" y="4214679"/>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半闭框 5"/>
            <p:cNvSpPr/>
            <p:nvPr/>
          </p:nvSpPr>
          <p:spPr>
            <a:xfrm rot="5400000">
              <a:off x="10565301" y="1237131"/>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sp>
        <p:nvSpPr>
          <p:cNvPr id="9" name="矩形 8"/>
          <p:cNvSpPr/>
          <p:nvPr/>
        </p:nvSpPr>
        <p:spPr>
          <a:xfrm>
            <a:off x="2107676" y="2557688"/>
            <a:ext cx="8147023" cy="2631490"/>
          </a:xfrm>
          <a:prstGeom prst="rect">
            <a:avLst/>
          </a:prstGeom>
        </p:spPr>
        <p:txBody>
          <a:bodyPr wrap="square">
            <a:spAutoFit/>
          </a:bodyPr>
          <a:lstStyle/>
          <a:p>
            <a:pPr indent="504190" algn="just">
              <a:lnSpc>
                <a:spcPct val="150000"/>
              </a:lnSpc>
              <a:defRPr/>
            </a:pPr>
            <a:r>
              <a:rPr lang="zh-CN" altLang="en-US" sz="2200" dirty="0">
                <a:latin typeface="微软雅黑" panose="020B0503020204020204" pitchFamily="34" charset="-122"/>
                <a:ea typeface="微软雅黑" panose="020B0503020204020204" pitchFamily="34" charset="-122"/>
              </a:rPr>
              <a:t> 在</a:t>
            </a:r>
            <a:r>
              <a:rPr lang="zh-CN" altLang="en-US" sz="2200" dirty="0">
                <a:latin typeface="楷体" panose="02010609060101010101" pitchFamily="49" charset="-122"/>
                <a:ea typeface="楷体" panose="02010609060101010101" pitchFamily="49" charset="-122"/>
              </a:rPr>
              <a:t>“</a:t>
            </a:r>
            <a:r>
              <a:rPr lang="zh-CN" altLang="en-US" sz="2200" dirty="0">
                <a:latin typeface="微软雅黑" panose="020B0503020204020204" pitchFamily="34" charset="-122"/>
                <a:ea typeface="微软雅黑" panose="020B0503020204020204" pitchFamily="34" charset="-122"/>
              </a:rPr>
              <a:t>三个代表</a:t>
            </a:r>
            <a:r>
              <a:rPr lang="zh-CN" altLang="en-US" sz="2200" dirty="0">
                <a:latin typeface="楷体" panose="02010609060101010101" pitchFamily="49" charset="-122"/>
                <a:ea typeface="楷体" panose="02010609060101010101" pitchFamily="49" charset="-122"/>
              </a:rPr>
              <a:t>”</a:t>
            </a:r>
            <a:r>
              <a:rPr lang="zh-CN" altLang="en-US" sz="2200" dirty="0">
                <a:latin typeface="微软雅黑" panose="020B0503020204020204" pitchFamily="34" charset="-122"/>
                <a:ea typeface="微软雅黑" panose="020B0503020204020204" pitchFamily="34" charset="-122"/>
              </a:rPr>
              <a:t>重要思想的指导下，以江泽民同志为主要代表的中国共产党人，坚持党的十一届三中全会以来的路线不动摇，从容应对来自各方面的困难和风险，在实践中进一步回答了一系列重大问题，</a:t>
            </a:r>
            <a:r>
              <a:rPr lang="zh-CN" altLang="zh-CN" sz="2200" dirty="0">
                <a:latin typeface="微软雅黑" panose="020B0503020204020204" pitchFamily="34" charset="-122"/>
                <a:ea typeface="微软雅黑" panose="020B0503020204020204" pitchFamily="34" charset="-122"/>
              </a:rPr>
              <a:t>成功把中国特色社会主义推向二十一世纪</a:t>
            </a:r>
            <a:r>
              <a:rPr lang="zh-CN" altLang="en-US" sz="2200" dirty="0">
                <a:latin typeface="微软雅黑" panose="020B0503020204020204" pitchFamily="34" charset="-122"/>
                <a:ea typeface="微软雅黑" panose="020B0503020204020204" pitchFamily="34" charset="-122"/>
              </a:rPr>
              <a:t>。</a:t>
            </a:r>
            <a:endParaRPr lang="zh-CN" altLang="zh-CN" sz="2200" dirty="0">
              <a:latin typeface="微软雅黑" panose="020B0503020204020204" pitchFamily="34" charset="-122"/>
              <a:ea typeface="微软雅黑" panose="020B0503020204020204" pitchFamily="34" charset="-122"/>
            </a:endParaRPr>
          </a:p>
          <a:p>
            <a:pPr marL="0" marR="0" lvl="0" indent="539750" algn="just" defTabSz="914400" rtl="0" eaLnBrk="1" fontAlgn="auto" latinLnBrk="0" hangingPunct="1">
              <a:lnSpc>
                <a:spcPct val="150000"/>
              </a:lnSpc>
              <a:spcBef>
                <a:spcPts val="0"/>
              </a:spcBef>
              <a:spcAft>
                <a:spcPts val="0"/>
              </a:spcAft>
              <a:buClrTx/>
              <a:buSzTx/>
              <a:buFontTx/>
              <a:buNone/>
              <a:defRPr/>
            </a:pPr>
            <a:endParaRPr kumimoji="0" lang="zh-CN" altLang="en-US" sz="2200" b="0" i="0" u="none" strike="noStrike" kern="120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TextBox 3"/>
          <p:cNvSpPr txBox="1"/>
          <p:nvPr/>
        </p:nvSpPr>
        <p:spPr>
          <a:xfrm>
            <a:off x="1235362" y="1083871"/>
            <a:ext cx="9554449" cy="430887"/>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en-US" altLang="zh-CN" sz="2200" dirty="0">
                <a:solidFill>
                  <a:schemeClr val="tx1">
                    <a:lumMod val="85000"/>
                    <a:lumOff val="15000"/>
                  </a:schemeClr>
                </a:solidFill>
              </a:rPr>
              <a:t> </a:t>
            </a:r>
            <a:r>
              <a:rPr lang="zh-CN" altLang="en-US" sz="2200" dirty="0">
                <a:solidFill>
                  <a:schemeClr val="tx1">
                    <a:lumMod val="85000"/>
                    <a:lumOff val="15000"/>
                  </a:schemeClr>
                </a:solidFill>
              </a:rPr>
              <a:t>（二）加强和改进党的建设、推进中国特色社会主义事业的强大理论武器</a:t>
            </a:r>
            <a:endParaRPr lang="zh-CN" altLang="en-US" sz="2200"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flipH="1">
            <a:off x="-1" y="5775768"/>
            <a:ext cx="12192000" cy="617414"/>
          </a:xfrm>
          <a:prstGeom prst="rect">
            <a:avLst/>
          </a:prstGeom>
          <a:gradFill flip="none" rotWithShape="1">
            <a:gsLst>
              <a:gs pos="100000">
                <a:srgbClr val="F6CBBA"/>
              </a:gs>
              <a:gs pos="57000">
                <a:srgbClr val="ED9184"/>
              </a:gs>
              <a:gs pos="0">
                <a:srgbClr val="B0261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4465" t="6513" r="19930" b="6547"/>
          <a:stretch>
            <a:fillRect/>
          </a:stretch>
        </p:blipFill>
        <p:spPr>
          <a:xfrm>
            <a:off x="201896" y="1626578"/>
            <a:ext cx="4493508" cy="4375230"/>
          </a:xfrm>
          <a:prstGeom prst="rect">
            <a:avLst/>
          </a:prstGeom>
          <a:ln>
            <a:noFill/>
          </a:ln>
          <a:effectLst>
            <a:outerShdw blurRad="292100" dist="139700" dir="2700000" algn="tl" rotWithShape="0">
              <a:srgbClr val="333333">
                <a:alpha val="65000"/>
              </a:srgbClr>
            </a:outerShdw>
          </a:effectLst>
        </p:spPr>
      </p:pic>
      <p:sp>
        <p:nvSpPr>
          <p:cNvPr id="41" name="对角圆角矩形 14"/>
          <p:cNvSpPr/>
          <p:nvPr/>
        </p:nvSpPr>
        <p:spPr>
          <a:xfrm>
            <a:off x="4855732" y="1326995"/>
            <a:ext cx="7336268" cy="4943625"/>
          </a:xfrm>
          <a:prstGeom prst="round2DiagRect">
            <a:avLst>
              <a:gd name="adj1" fmla="val 10351"/>
              <a:gd name="adj2" fmla="val 0"/>
            </a:avLst>
          </a:prstGeom>
          <a:solidFill>
            <a:schemeClr val="bg1"/>
          </a:solidFill>
          <a:ln w="19050">
            <a:gradFill flip="none" rotWithShape="1">
              <a:gsLst>
                <a:gs pos="0">
                  <a:srgbClr val="B0261F"/>
                </a:gs>
                <a:gs pos="37000">
                  <a:schemeClr val="bg1">
                    <a:alpha val="0"/>
                  </a:schemeClr>
                </a:gs>
                <a:gs pos="19000">
                  <a:srgbClr val="E97C30">
                    <a:alpha val="88000"/>
                  </a:srgbClr>
                </a:gs>
              </a:gsLst>
              <a:lin ang="27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164544" y="1459703"/>
            <a:ext cx="6611056" cy="4708981"/>
          </a:xfrm>
          <a:prstGeom prst="rect">
            <a:avLst/>
          </a:prstGeom>
        </p:spPr>
        <p:txBody>
          <a:bodyPr wrap="square">
            <a:spAutoFit/>
          </a:bodyPr>
          <a:lstStyle/>
          <a:p>
            <a:pPr algn="just">
              <a:lnSpc>
                <a:spcPct val="150000"/>
              </a:lnSpc>
            </a:pPr>
            <a:r>
              <a:rPr lang="zh-CN" altLang="en-US" sz="2000" dirty="0" smtClean="0">
                <a:latin typeface="楷体" panose="02010609060101010101" pitchFamily="49" charset="-122"/>
                <a:ea typeface="楷体" panose="02010609060101010101" pitchFamily="49" charset="-122"/>
              </a:rPr>
              <a:t>    “</a:t>
            </a:r>
            <a:r>
              <a:rPr lang="zh-CN" altLang="en-US" sz="2000" dirty="0" smtClean="0">
                <a:latin typeface="微软雅黑" panose="020B0503020204020204" pitchFamily="34" charset="-122"/>
                <a:ea typeface="微软雅黑" panose="020B0503020204020204" pitchFamily="34" charset="-122"/>
              </a:rPr>
              <a:t>三个代表</a:t>
            </a:r>
            <a:r>
              <a:rPr lang="zh-CN" altLang="en-US" sz="2000" dirty="0" smtClean="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重要思想把发展先进生产力、发展先进文化和实现最广大人民的根本利益统一起来，从深层次上揭示了社会主义制度不断完善和发展的途径。</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lang="zh-CN" altLang="en-US" sz="2000" dirty="0" smtClean="0">
                <a:latin typeface="华文中宋" panose="02010600040101010101" pitchFamily="2" charset="-122"/>
                <a:ea typeface="华文中宋" panose="02010600040101010101" pitchFamily="2" charset="-122"/>
              </a:rPr>
              <a:t>先进</a:t>
            </a:r>
            <a:r>
              <a:rPr lang="zh-CN" altLang="en-US" sz="2000" dirty="0">
                <a:latin typeface="华文中宋" panose="02010600040101010101" pitchFamily="2" charset="-122"/>
                <a:ea typeface="华文中宋" panose="02010600040101010101" pitchFamily="2" charset="-122"/>
              </a:rPr>
              <a:t>生产力的发展要求，体现了发展社会主义经济、建设社会主义物质文明的理想和价值目标</a:t>
            </a:r>
            <a:r>
              <a:rPr lang="zh-CN" altLang="en-US" sz="2000" dirty="0" smtClean="0">
                <a:latin typeface="华文中宋" panose="02010600040101010101" pitchFamily="2" charset="-122"/>
                <a:ea typeface="华文中宋" panose="02010600040101010101" pitchFamily="2" charset="-122"/>
              </a:rPr>
              <a:t>；</a:t>
            </a:r>
            <a:endParaRPr lang="en-US" altLang="zh-CN" sz="2000" dirty="0" smtClean="0">
              <a:latin typeface="华文中宋" panose="02010600040101010101" pitchFamily="2" charset="-122"/>
              <a:ea typeface="华文中宋" panose="02010600040101010101" pitchFamily="2" charset="-122"/>
            </a:endParaRPr>
          </a:p>
          <a:p>
            <a:pPr marL="342900" indent="-342900" algn="just">
              <a:lnSpc>
                <a:spcPct val="150000"/>
              </a:lnSpc>
              <a:buClr>
                <a:srgbClr val="C00000"/>
              </a:buClr>
              <a:buSzPct val="80000"/>
              <a:buFont typeface="Wingdings" panose="05000000000000000000" pitchFamily="2" charset="2"/>
              <a:buChar char="u"/>
            </a:pPr>
            <a:r>
              <a:rPr lang="zh-CN" altLang="en-US" sz="2000" dirty="0" smtClean="0">
                <a:latin typeface="华文中宋" panose="02010600040101010101" pitchFamily="2" charset="-122"/>
                <a:ea typeface="华文中宋" panose="02010600040101010101" pitchFamily="2" charset="-122"/>
              </a:rPr>
              <a:t>先进</a:t>
            </a:r>
            <a:r>
              <a:rPr lang="zh-CN" altLang="en-US" sz="2000" dirty="0">
                <a:latin typeface="华文中宋" panose="02010600040101010101" pitchFamily="2" charset="-122"/>
                <a:ea typeface="华文中宋" panose="02010600040101010101" pitchFamily="2" charset="-122"/>
              </a:rPr>
              <a:t>文化的前进方向，体现了发展社会主义文化、建设社会主义精神文明的理想和价值目标</a:t>
            </a:r>
            <a:r>
              <a:rPr lang="zh-CN" altLang="en-US" sz="2000" dirty="0" smtClean="0">
                <a:latin typeface="华文中宋" panose="02010600040101010101" pitchFamily="2" charset="-122"/>
                <a:ea typeface="华文中宋" panose="02010600040101010101" pitchFamily="2" charset="-122"/>
              </a:rPr>
              <a:t>；</a:t>
            </a:r>
            <a:endParaRPr lang="en-US" altLang="zh-CN" sz="2000" dirty="0" smtClean="0">
              <a:latin typeface="华文中宋" panose="02010600040101010101" pitchFamily="2" charset="-122"/>
              <a:ea typeface="华文中宋" panose="02010600040101010101" pitchFamily="2" charset="-122"/>
            </a:endParaRPr>
          </a:p>
          <a:p>
            <a:pPr marL="342900" indent="-342900" algn="just">
              <a:lnSpc>
                <a:spcPct val="150000"/>
              </a:lnSpc>
              <a:buClr>
                <a:srgbClr val="C00000"/>
              </a:buClr>
              <a:buSzPct val="80000"/>
              <a:buFont typeface="Wingdings" panose="05000000000000000000" pitchFamily="2" charset="2"/>
              <a:buChar char="u"/>
            </a:pPr>
            <a:r>
              <a:rPr lang="zh-CN" altLang="en-US" sz="2000" dirty="0" smtClean="0">
                <a:latin typeface="华文中宋" panose="02010600040101010101" pitchFamily="2" charset="-122"/>
                <a:ea typeface="华文中宋" panose="02010600040101010101" pitchFamily="2" charset="-122"/>
              </a:rPr>
              <a:t>实现最</a:t>
            </a:r>
            <a:r>
              <a:rPr lang="zh-CN" altLang="en-US" sz="2000" dirty="0">
                <a:latin typeface="华文中宋" panose="02010600040101010101" pitchFamily="2" charset="-122"/>
                <a:ea typeface="华文中宋" panose="02010600040101010101" pitchFamily="2" charset="-122"/>
              </a:rPr>
              <a:t>广大人民的根本利益，强调以人民群众的利益、要求和实践为最高价值标准和评价标准，体现了我们党的宗旨和我们国家的性质。</a:t>
            </a:r>
            <a:endParaRPr lang="zh-CN" altLang="en-US" sz="2000" dirty="0">
              <a:latin typeface="华文中宋" panose="02010600040101010101" pitchFamily="2" charset="-122"/>
              <a:ea typeface="华文中宋" panose="02010600040101010101" pitchFamily="2" charset="-122"/>
            </a:endParaRPr>
          </a:p>
        </p:txBody>
      </p:sp>
      <p:sp>
        <p:nvSpPr>
          <p:cNvPr id="9" name="矩形 1"/>
          <p:cNvSpPr/>
          <p:nvPr/>
        </p:nvSpPr>
        <p:spPr>
          <a:xfrm>
            <a:off x="3124304" y="288067"/>
            <a:ext cx="5943393" cy="972574"/>
          </a:xfrm>
          <a:prstGeom prst="rect">
            <a:avLst/>
          </a:prstGeom>
          <a:noFill/>
        </p:spPr>
        <p:txBody>
          <a:bodyPr wrap="square" anchor="ctr">
            <a:spAutoFit/>
          </a:bodyPr>
          <a:lstStyle/>
          <a:p>
            <a:pPr lvl="0" algn="ctr" fontAlgn="auto">
              <a:lnSpc>
                <a:spcPct val="130000"/>
              </a:lnSpc>
              <a:buClrTx/>
              <a:buSzTx/>
              <a:buFontTx/>
            </a:pPr>
            <a:r>
              <a:rPr lang="zh-CN" altLang="en-US" sz="4400" b="1" spc="-300" dirty="0">
                <a:solidFill>
                  <a:srgbClr val="C00000"/>
                </a:solidFill>
                <a:latin typeface="华文新魏" panose="02010800040101010101" pitchFamily="2" charset="-122"/>
                <a:ea typeface="华文新魏" panose="02010800040101010101" pitchFamily="2" charset="-122"/>
                <a:sym typeface="+mn-ea"/>
              </a:rPr>
              <a:t>“三个代表”重要思想</a:t>
            </a:r>
            <a:endParaRPr lang="zh-CN" altLang="en-US" sz="4400" b="1" spc="-300" dirty="0">
              <a:solidFill>
                <a:srgbClr val="C00000"/>
              </a:solidFill>
              <a:latin typeface="华文新魏" panose="02010800040101010101" pitchFamily="2" charset="-122"/>
              <a:ea typeface="华文新魏" panose="020108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srcRect l="8877" r="4625"/>
          <a:stretch>
            <a:fillRect/>
          </a:stretch>
        </p:blipFill>
        <p:spPr>
          <a:xfrm>
            <a:off x="-9939" y="1247134"/>
            <a:ext cx="3024000" cy="2363592"/>
          </a:xfrm>
          <a:prstGeom prst="rect">
            <a:avLst/>
          </a:prstGeom>
          <a:noFill/>
          <a:ln w="38100">
            <a:solidFill>
              <a:srgbClr val="FFFFFF"/>
            </a:solidFill>
          </a:ln>
          <a:effectLst>
            <a:outerShdw blurRad="50800" dist="38100" dir="2700000" algn="tl" rotWithShape="0">
              <a:prstClr val="black">
                <a:alpha val="40000"/>
              </a:prstClr>
            </a:outerShdw>
          </a:effectLst>
        </p:spPr>
      </p:pic>
      <p:pic>
        <p:nvPicPr>
          <p:cNvPr id="14" name="图片 13"/>
          <p:cNvPicPr>
            <a:picLocks noChangeAspect="1"/>
          </p:cNvPicPr>
          <p:nvPr/>
        </p:nvPicPr>
        <p:blipFill rotWithShape="1">
          <a:blip r:embed="rId2"/>
          <a:srcRect l="11226"/>
          <a:stretch>
            <a:fillRect/>
          </a:stretch>
        </p:blipFill>
        <p:spPr>
          <a:xfrm>
            <a:off x="3004122" y="1260387"/>
            <a:ext cx="3024000" cy="2341764"/>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5" name="文本框 4"/>
          <p:cNvSpPr txBox="1"/>
          <p:nvPr/>
        </p:nvSpPr>
        <p:spPr>
          <a:xfrm>
            <a:off x="485704" y="3764649"/>
            <a:ext cx="1774845" cy="276999"/>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1993</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银河</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号事件</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879410" y="3764649"/>
            <a:ext cx="13131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1996</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年台海危机</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298674" y="3764648"/>
            <a:ext cx="25226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1999</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年北约轰炸中国驻南联盟使馆</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9072000" y="1266138"/>
            <a:ext cx="3120000" cy="2341763"/>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5" name="文本框 14"/>
          <p:cNvSpPr txBox="1"/>
          <p:nvPr/>
        </p:nvSpPr>
        <p:spPr>
          <a:xfrm>
            <a:off x="9927410" y="3726567"/>
            <a:ext cx="1987256" cy="276999"/>
          </a:xfrm>
          <a:prstGeom prst="rect">
            <a:avLst/>
          </a:prstGeom>
          <a:noFill/>
        </p:spPr>
        <p:txBody>
          <a:bodyPr wrap="square" rtlCol="0">
            <a:spAutoFit/>
          </a:bodyPr>
          <a:lstStyle/>
          <a:p>
            <a:pPr>
              <a:defRPr/>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2001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年中美南海撞机</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4"/>
          <a:srcRect l="10780"/>
          <a:stretch>
            <a:fillRect/>
          </a:stretch>
        </p:blipFill>
        <p:spPr>
          <a:xfrm>
            <a:off x="6038061" y="1268962"/>
            <a:ext cx="3024000" cy="2341763"/>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6" name="文本框 15"/>
          <p:cNvSpPr txBox="1"/>
          <p:nvPr/>
        </p:nvSpPr>
        <p:spPr>
          <a:xfrm>
            <a:off x="387547" y="4372540"/>
            <a:ext cx="11416906" cy="1477328"/>
          </a:xfrm>
          <a:prstGeom prst="rect">
            <a:avLst/>
          </a:prstGeom>
          <a:noFill/>
        </p:spPr>
        <p:txBody>
          <a:bodyPr wrap="square">
            <a:spAutoFit/>
          </a:bodyPr>
          <a:lstStyle/>
          <a:p>
            <a:pPr indent="457200" algn="just">
              <a:lnSpc>
                <a:spcPct val="150000"/>
              </a:lnSpc>
            </a:pPr>
            <a:r>
              <a:rPr lang="en-US" altLang="zh-CN" sz="2000" kern="100" dirty="0">
                <a:solidFill>
                  <a:srgbClr val="000000"/>
                </a:solidFill>
                <a:effectLst/>
                <a:latin typeface="微软雅黑" panose="020B0503020204020204" pitchFamily="34" charset="-122"/>
                <a:ea typeface="微软雅黑" panose="020B0503020204020204" pitchFamily="34" charset="-122"/>
                <a:cs typeface="Times New Roman (正文 CS 字体)"/>
              </a:rPr>
              <a:t> </a:t>
            </a:r>
            <a:r>
              <a:rPr lang="zh-CN" altLang="zh-CN" sz="2000" kern="100" dirty="0">
                <a:solidFill>
                  <a:srgbClr val="000000"/>
                </a:solidFill>
                <a:effectLst/>
                <a:latin typeface="微软雅黑" panose="020B0503020204020204" pitchFamily="34" charset="-122"/>
                <a:ea typeface="微软雅黑" panose="020B0503020204020204" pitchFamily="34" charset="-122"/>
                <a:cs typeface="Times New Roman (正文 CS 字体)"/>
              </a:rPr>
              <a:t>苏联解体后，美国作为唯一的超级大国，极力使世界向单极化方向发展，谋求建立以其为领导的世界秩序。</a:t>
            </a:r>
            <a:r>
              <a:rPr lang="zh-CN" altLang="zh-CN" sz="2000" b="1" kern="100" dirty="0">
                <a:solidFill>
                  <a:srgbClr val="C00000"/>
                </a:solidFill>
                <a:latin typeface="微软雅黑" panose="020B0503020204020204" pitchFamily="34" charset="-122"/>
                <a:ea typeface="微软雅黑" panose="020B0503020204020204" pitchFamily="34" charset="-122"/>
                <a:cs typeface="Times New Roman (正文 CS 字体)"/>
              </a:rPr>
              <a:t>霸权主义和强权政治</a:t>
            </a:r>
            <a:r>
              <a:rPr lang="zh-CN" altLang="zh-CN" sz="2000" kern="100" dirty="0">
                <a:solidFill>
                  <a:srgbClr val="000000"/>
                </a:solidFill>
                <a:latin typeface="微软雅黑" panose="020B0503020204020204" pitchFamily="34" charset="-122"/>
                <a:ea typeface="微软雅黑" panose="020B0503020204020204" pitchFamily="34" charset="-122"/>
                <a:cs typeface="Times New Roman (正文 CS 字体)"/>
              </a:rPr>
              <a:t>依然存在，世界仍不安宁。</a:t>
            </a:r>
            <a:r>
              <a:rPr lang="zh-CN" altLang="zh-CN" sz="2000" b="1" kern="100" dirty="0">
                <a:solidFill>
                  <a:srgbClr val="C00000"/>
                </a:solidFill>
                <a:effectLst/>
                <a:latin typeface="微软雅黑" panose="020B0503020204020204" pitchFamily="34" charset="-122"/>
                <a:ea typeface="微软雅黑" panose="020B0503020204020204" pitchFamily="34" charset="-122"/>
                <a:cs typeface="Times New Roman (正文 CS 字体)"/>
              </a:rPr>
              <a:t>中国共产党面临长期的国际压力，渗透</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正文 CS 字体)"/>
              </a:rPr>
              <a:t>与</a:t>
            </a:r>
            <a:r>
              <a:rPr lang="zh-CN" altLang="zh-CN" sz="2000" b="1" kern="100" dirty="0">
                <a:solidFill>
                  <a:srgbClr val="C00000"/>
                </a:solidFill>
                <a:effectLst/>
                <a:latin typeface="微软雅黑" panose="020B0503020204020204" pitchFamily="34" charset="-122"/>
                <a:ea typeface="微软雅黑" panose="020B0503020204020204" pitchFamily="34" charset="-122"/>
                <a:cs typeface="Times New Roman (正文 CS 字体)"/>
              </a:rPr>
              <a:t>反渗透、遏制与反遏制</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正文 CS 字体)"/>
              </a:rPr>
              <a:t>、</a:t>
            </a:r>
            <a:r>
              <a:rPr lang="zh-CN" altLang="zh-CN" sz="2000" b="1" kern="100" dirty="0">
                <a:solidFill>
                  <a:srgbClr val="C00000"/>
                </a:solidFill>
                <a:effectLst/>
                <a:latin typeface="微软雅黑" panose="020B0503020204020204" pitchFamily="34" charset="-122"/>
                <a:ea typeface="微软雅黑" panose="020B0503020204020204" pitchFamily="34" charset="-122"/>
                <a:cs typeface="Times New Roman (正文 CS 字体)"/>
              </a:rPr>
              <a:t>分裂与反分裂、颠覆与反颠覆</a:t>
            </a:r>
            <a:r>
              <a:rPr lang="zh-CN" altLang="zh-CN" sz="2000" kern="100" dirty="0">
                <a:effectLst/>
                <a:latin typeface="微软雅黑" panose="020B0503020204020204" pitchFamily="34" charset="-122"/>
                <a:ea typeface="微软雅黑" panose="020B0503020204020204" pitchFamily="34" charset="-122"/>
                <a:cs typeface="Times New Roman (正文 CS 字体)"/>
              </a:rPr>
              <a:t>的斗争</a:t>
            </a:r>
            <a:r>
              <a:rPr lang="zh-CN" altLang="zh-CN" sz="2000" kern="100" dirty="0">
                <a:solidFill>
                  <a:srgbClr val="000000"/>
                </a:solidFill>
                <a:effectLst/>
                <a:latin typeface="微软雅黑" panose="020B0503020204020204" pitchFamily="34" charset="-122"/>
                <a:ea typeface="微软雅黑" panose="020B0503020204020204" pitchFamily="34" charset="-122"/>
                <a:cs typeface="Times New Roman (正文 CS 字体)"/>
              </a:rPr>
              <a:t>将长期存在，并且异常尖锐、复杂</a:t>
            </a:r>
            <a:r>
              <a:rPr lang="zh-CN" altLang="en-US" sz="2000" kern="100" dirty="0">
                <a:solidFill>
                  <a:srgbClr val="000000"/>
                </a:solidFill>
                <a:effectLst/>
                <a:latin typeface="微软雅黑" panose="020B0503020204020204" pitchFamily="34" charset="-122"/>
                <a:ea typeface="微软雅黑" panose="020B0503020204020204" pitchFamily="34" charset="-122"/>
                <a:cs typeface="Times New Roman (正文 CS 字体)"/>
              </a:rPr>
              <a:t>。</a:t>
            </a:r>
            <a:endParaRPr lang="zh-CN" altLang="zh-CN" sz="2000" kern="100" dirty="0">
              <a:solidFill>
                <a:srgbClr val="000000"/>
              </a:solidFill>
              <a:effectLst/>
              <a:latin typeface="微软雅黑" panose="020B0503020204020204" pitchFamily="34" charset="-122"/>
              <a:ea typeface="微软雅黑" panose="020B0503020204020204" pitchFamily="34" charset="-122"/>
              <a:cs typeface="Times New Roman (正文 CS 字体)"/>
            </a:endParaRPr>
          </a:p>
        </p:txBody>
      </p:sp>
      <p:sp>
        <p:nvSpPr>
          <p:cNvPr id="19" name="矩形 18"/>
          <p:cNvSpPr/>
          <p:nvPr/>
        </p:nvSpPr>
        <p:spPr>
          <a:xfrm>
            <a:off x="376230" y="4278401"/>
            <a:ext cx="11203060" cy="56057"/>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H="1">
            <a:off x="485704" y="6050519"/>
            <a:ext cx="11307863"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a:srcRect b="17940"/>
          <a:stretch>
            <a:fillRect/>
          </a:stretch>
        </p:blipFill>
        <p:spPr>
          <a:xfrm>
            <a:off x="1" y="-32768"/>
            <a:ext cx="12191999" cy="6890768"/>
          </a:xfrm>
          <a:prstGeom prst="rect">
            <a:avLst/>
          </a:prstGeom>
        </p:spPr>
      </p:pic>
      <p:sp>
        <p:nvSpPr>
          <p:cNvPr id="16" name="矩形 15"/>
          <p:cNvSpPr/>
          <p:nvPr/>
        </p:nvSpPr>
        <p:spPr>
          <a:xfrm>
            <a:off x="0" y="4381497"/>
            <a:ext cx="12191999" cy="2476503"/>
          </a:xfrm>
          <a:prstGeom prst="rect">
            <a:avLst/>
          </a:pr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t>z</a:t>
            </a:r>
            <a:endParaRPr kumimoji="1" lang="zh-CN" altLang="en-US" dirty="0"/>
          </a:p>
        </p:txBody>
      </p:sp>
      <p:sp>
        <p:nvSpPr>
          <p:cNvPr id="15" name="矩形: 对角圆角 14"/>
          <p:cNvSpPr/>
          <p:nvPr/>
        </p:nvSpPr>
        <p:spPr>
          <a:xfrm>
            <a:off x="1155030" y="2367466"/>
            <a:ext cx="10528969" cy="3596770"/>
          </a:xfrm>
          <a:prstGeom prst="round2DiagRect">
            <a:avLst>
              <a:gd name="adj1" fmla="val 0"/>
              <a:gd name="adj2" fmla="val 31591"/>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8" name="矩形 17"/>
          <p:cNvSpPr/>
          <p:nvPr/>
        </p:nvSpPr>
        <p:spPr>
          <a:xfrm>
            <a:off x="0" y="-32769"/>
            <a:ext cx="12191999" cy="4414265"/>
          </a:xfrm>
          <a:prstGeom prst="rect">
            <a:avLst/>
          </a:prstGeom>
          <a:gradFill flip="none" rotWithShape="1">
            <a:gsLst>
              <a:gs pos="46914">
                <a:schemeClr val="bg1">
                  <a:alpha val="82000"/>
                </a:schemeClr>
              </a:gs>
              <a:gs pos="81000">
                <a:schemeClr val="bg1">
                  <a:alpha val="0"/>
                </a:schemeClr>
              </a:gs>
              <a:gs pos="22000">
                <a:schemeClr val="bg1">
                  <a:alpha val="94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左 2"/>
          <p:cNvSpPr/>
          <p:nvPr/>
        </p:nvSpPr>
        <p:spPr>
          <a:xfrm>
            <a:off x="375541" y="921184"/>
            <a:ext cx="5183430" cy="1166171"/>
          </a:xfrm>
          <a:prstGeom prst="leftArrow">
            <a:avLst>
              <a:gd name="adj1" fmla="val 100000"/>
              <a:gd name="adj2" fmla="val 23866"/>
            </a:avLst>
          </a:prstGeom>
          <a:solidFill>
            <a:srgbClr val="B0261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55031" y="1023625"/>
            <a:ext cx="4082891" cy="961289"/>
          </a:xfrm>
          <a:prstGeom prst="rect">
            <a:avLst/>
          </a:prstGeom>
        </p:spPr>
        <p:txBody>
          <a:bodyPr wrap="square">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三个代表</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重要思想有利于推进社会的全面发展</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1654874" y="3011557"/>
            <a:ext cx="9479815" cy="2813847"/>
          </a:xfrm>
          <a:prstGeom prst="rect">
            <a:avLst/>
          </a:prstGeom>
          <a:noFill/>
        </p:spPr>
        <p:txBody>
          <a:bodyPr wrap="square">
            <a:spAutoFit/>
          </a:bodyPr>
          <a:lstStyle/>
          <a:p>
            <a:pPr marL="342900" indent="-342900" algn="just">
              <a:lnSpc>
                <a:spcPct val="150000"/>
              </a:lnSpc>
              <a:buClr>
                <a:srgbClr val="C00000"/>
              </a:buClr>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推进社会主义市场经济改革，不断完善社会主义市场经济体制，进一步消除了束缚生产力发展的体制性障碍；</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积极稳妥地推进政治体制改革，建设社会主义政治文明，促进了社会主义政治制度的自我完善和发展；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加强社会主义精神文明建设，大力发展中国特色社会主义文化，为经济发展和社会进步提供强大的精神动力和智力支持。</a:t>
            </a:r>
            <a:endParaRPr lang="zh-CN" altLang="en-US" sz="2000" dirty="0">
              <a:solidFill>
                <a:schemeClr val="tx1">
                  <a:lumMod val="85000"/>
                  <a:lumOff val="15000"/>
                </a:schemeClr>
              </a:solidFill>
            </a:endParaRP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flipH="1" flipV="1">
            <a:off x="1155031" y="2087059"/>
            <a:ext cx="4403940" cy="285692"/>
          </a:xfrm>
          <a:prstGeom prst="parallelogram">
            <a:avLst>
              <a:gd name="adj" fmla="val 271417"/>
            </a:avLst>
          </a:prstGeom>
          <a:solidFill>
            <a:srgbClr val="7C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60109" y="2636986"/>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642689" y="3652982"/>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733058" y="210506"/>
            <a:ext cx="2356782"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专题七 “三个代表”重要思想</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5719" y="184281"/>
            <a:ext cx="7156536" cy="278218"/>
          </a:xfrm>
          <a:prstGeom prst="rect">
            <a:avLst/>
          </a:prstGeom>
          <a:noFill/>
        </p:spPr>
        <p:txBody>
          <a:bodyPr wrap="square" rtlCol="0">
            <a:spAutoFit/>
          </a:bodyPr>
          <a:lstStyle/>
          <a:p>
            <a:pPr lvl="0" algn="just">
              <a:lnSpc>
                <a:spcPct val="120000"/>
              </a:lnSpc>
              <a:defRPr/>
            </a:pPr>
            <a:r>
              <a:rPr lang="zh-CN" altLang="en-US" sz="1100" dirty="0">
                <a:solidFill>
                  <a:prstClr val="white">
                    <a:lumMod val="50000"/>
                  </a:prstClr>
                </a:solidFill>
                <a:latin typeface="微软雅黑" panose="020B0503020204020204" pitchFamily="34" charset="-122"/>
                <a:ea typeface="微软雅黑" panose="020B0503020204020204" pitchFamily="34" charset="-122"/>
              </a:rPr>
              <a:t>三、如何认识“三个代表”重要思想的历史地位？</a:t>
            </a:r>
            <a:endParaRPr lang="zh-CN" altLang="en-US" sz="11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8" name="矩形 2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552077" y="2486323"/>
            <a:ext cx="9479814" cy="499624"/>
          </a:xfrm>
          <a:prstGeom prst="rect">
            <a:avLst/>
          </a:prstGeom>
          <a:noFill/>
        </p:spPr>
        <p:txBody>
          <a:bodyPr wrap="square">
            <a:spAutoFit/>
          </a:bodyPr>
          <a:lstStyle/>
          <a:p>
            <a:pPr indent="457200" algn="just">
              <a:lnSpc>
                <a:spcPct val="150000"/>
              </a:lnSpc>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在“三个代表”重要思想的指导下，</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t="19036" r="2638"/>
          <a:stretch>
            <a:fillRect/>
          </a:stretch>
        </p:blipFill>
        <p:spPr>
          <a:xfrm>
            <a:off x="0" y="-8336"/>
            <a:ext cx="12192000" cy="6476081"/>
          </a:xfrm>
          <a:prstGeom prst="rect">
            <a:avLst/>
          </a:prstGeom>
        </p:spPr>
      </p:pic>
      <p:sp>
        <p:nvSpPr>
          <p:cNvPr id="11" name="矩形 10"/>
          <p:cNvSpPr/>
          <p:nvPr/>
        </p:nvSpPr>
        <p:spPr>
          <a:xfrm>
            <a:off x="0" y="-32769"/>
            <a:ext cx="12191999" cy="4414265"/>
          </a:xfrm>
          <a:prstGeom prst="rect">
            <a:avLst/>
          </a:prstGeom>
          <a:gradFill flip="none" rotWithShape="1">
            <a:gsLst>
              <a:gs pos="46914">
                <a:schemeClr val="bg1">
                  <a:alpha val="82000"/>
                </a:schemeClr>
              </a:gs>
              <a:gs pos="81000">
                <a:schemeClr val="bg1">
                  <a:alpha val="0"/>
                </a:schemeClr>
              </a:gs>
              <a:gs pos="22000">
                <a:schemeClr val="bg1">
                  <a:alpha val="94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4381497"/>
            <a:ext cx="12191999" cy="2476503"/>
          </a:xfrm>
          <a:prstGeom prst="rect">
            <a:avLst/>
          </a:pr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t>z</a:t>
            </a:r>
            <a:endParaRPr kumimoji="1" lang="zh-CN" altLang="en-US" dirty="0"/>
          </a:p>
        </p:txBody>
      </p:sp>
      <p:sp>
        <p:nvSpPr>
          <p:cNvPr id="15" name="矩形: 对角圆角 14"/>
          <p:cNvSpPr/>
          <p:nvPr/>
        </p:nvSpPr>
        <p:spPr>
          <a:xfrm>
            <a:off x="1155030" y="2367466"/>
            <a:ext cx="10528969" cy="3596770"/>
          </a:xfrm>
          <a:prstGeom prst="round2DiagRect">
            <a:avLst>
              <a:gd name="adj1" fmla="val 0"/>
              <a:gd name="adj2" fmla="val 31591"/>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箭头: 左 2"/>
          <p:cNvSpPr/>
          <p:nvPr/>
        </p:nvSpPr>
        <p:spPr>
          <a:xfrm>
            <a:off x="375541" y="921184"/>
            <a:ext cx="5183430" cy="1166171"/>
          </a:xfrm>
          <a:prstGeom prst="leftArrow">
            <a:avLst>
              <a:gd name="adj1" fmla="val 100000"/>
              <a:gd name="adj2" fmla="val 23866"/>
            </a:avLst>
          </a:prstGeom>
          <a:solidFill>
            <a:srgbClr val="B0261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55031" y="1023625"/>
            <a:ext cx="3910455" cy="1015663"/>
          </a:xfrm>
          <a:prstGeom prst="rect">
            <a:avLst/>
          </a:prstGeom>
        </p:spPr>
        <p:txBody>
          <a:bodyPr wrap="square">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三个代表</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重要思想</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提出党</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的建设的新要求</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2331184" y="4680024"/>
            <a:ext cx="8919619" cy="961289"/>
          </a:xfrm>
          <a:prstGeom prst="rect">
            <a:avLst/>
          </a:prstGeom>
          <a:noFill/>
        </p:spPr>
        <p:txBody>
          <a:bodyPr wrap="square">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以改革的精神推进党的建设，不断为党的肌体注入新活力，充分体现了共产党人的先进性和时代精神，为加强党的建设指明了方向。</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flipH="1" flipV="1">
            <a:off x="1155031" y="2087059"/>
            <a:ext cx="4403940" cy="285692"/>
          </a:xfrm>
          <a:prstGeom prst="parallelogram">
            <a:avLst>
              <a:gd name="adj" fmla="val 271417"/>
            </a:avLst>
          </a:prstGeom>
          <a:solidFill>
            <a:srgbClr val="7C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60109" y="2636986"/>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642689" y="3652982"/>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33058" y="210506"/>
            <a:ext cx="2356782"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专题七 “三个代表”重要思想</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18"/>
          </a:xfrm>
          <a:prstGeom prst="rect">
            <a:avLst/>
          </a:prstGeom>
          <a:noFill/>
        </p:spPr>
        <p:txBody>
          <a:bodyPr wrap="square" rtlCol="0">
            <a:spAutoFit/>
          </a:bodyPr>
          <a:lstStyle/>
          <a:p>
            <a:pPr lvl="0" algn="just">
              <a:lnSpc>
                <a:spcPct val="120000"/>
              </a:lnSpc>
              <a:defRPr/>
            </a:pPr>
            <a:r>
              <a:rPr lang="zh-CN" altLang="en-US" sz="1100" dirty="0">
                <a:solidFill>
                  <a:prstClr val="white">
                    <a:lumMod val="50000"/>
                  </a:prstClr>
                </a:solidFill>
                <a:latin typeface="微软雅黑" panose="020B0503020204020204" pitchFamily="34" charset="-122"/>
                <a:ea typeface="微软雅黑" panose="020B0503020204020204" pitchFamily="34" charset="-122"/>
              </a:rPr>
              <a:t>三、如何认识“三个代表”重要思想的历史地位？</a:t>
            </a:r>
            <a:endParaRPr lang="zh-CN" altLang="en-US" sz="11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5" name="矩形 2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1364423" y="3495982"/>
            <a:ext cx="800219" cy="1344199"/>
          </a:xfrm>
          <a:prstGeom prst="rect">
            <a:avLst/>
          </a:prstGeom>
          <a:noFill/>
        </p:spPr>
        <p:txBody>
          <a:bodyPr vert="eaVert" wrap="square">
            <a:spAutoFit/>
          </a:bodyPr>
          <a:lstStyle/>
          <a:p>
            <a:r>
              <a:rPr lang="zh-CN" altLang="en-US" sz="4000" b="1" dirty="0">
                <a:solidFill>
                  <a:srgbClr val="C00000"/>
                </a:solidFill>
                <a:latin typeface="华文新魏" panose="02010800040101010101" pitchFamily="2" charset="-122"/>
                <a:ea typeface="华文新魏" panose="02010800040101010101" pitchFamily="2" charset="-122"/>
              </a:rPr>
              <a:t>必须</a:t>
            </a:r>
            <a:endParaRPr lang="zh-CN" altLang="en-US" sz="4000" b="1" dirty="0">
              <a:solidFill>
                <a:srgbClr val="C00000"/>
              </a:solidFill>
              <a:latin typeface="华文新魏" panose="02010800040101010101" pitchFamily="2" charset="-122"/>
              <a:ea typeface="华文新魏" panose="02010800040101010101" pitchFamily="2" charset="-122"/>
            </a:endParaRPr>
          </a:p>
        </p:txBody>
      </p:sp>
      <p:sp>
        <p:nvSpPr>
          <p:cNvPr id="27" name="文本框 26"/>
          <p:cNvSpPr txBox="1"/>
          <p:nvPr/>
        </p:nvSpPr>
        <p:spPr>
          <a:xfrm>
            <a:off x="2331184" y="2711822"/>
            <a:ext cx="9311505" cy="553998"/>
          </a:xfrm>
          <a:prstGeom prst="rect">
            <a:avLst/>
          </a:prstGeom>
          <a:noFill/>
        </p:spPr>
        <p:txBody>
          <a:bodyPr wrap="square">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使全党始终保持与时俱进的精神状态，不断开拓马克思主义理论发展的新境界；</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331184" y="3367889"/>
            <a:ext cx="8919619" cy="553998"/>
          </a:xfrm>
          <a:prstGeom prst="rect">
            <a:avLst/>
          </a:prstGeom>
          <a:noFill/>
        </p:spPr>
        <p:txBody>
          <a:bodyPr wrap="square">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把发展作为党执政兴国的第一要务，不断开创现代化建设的新局面；</a:t>
            </a:r>
            <a:endParaRPr lang="en-US" altLang="zh-CN" dirty="0"/>
          </a:p>
        </p:txBody>
      </p:sp>
      <p:sp>
        <p:nvSpPr>
          <p:cNvPr id="31" name="文本框 30"/>
          <p:cNvSpPr txBox="1"/>
          <p:nvPr/>
        </p:nvSpPr>
        <p:spPr>
          <a:xfrm>
            <a:off x="2331185" y="4023956"/>
            <a:ext cx="8569776" cy="499624"/>
          </a:xfrm>
          <a:prstGeom prst="rect">
            <a:avLst/>
          </a:prstGeom>
          <a:noFill/>
        </p:spPr>
        <p:txBody>
          <a:bodyPr wrap="square">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最广泛最充分地调动一切积极因素，不断为中华民族伟大复兴增添新力量；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2146642" y="3627252"/>
            <a:ext cx="36000" cy="914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连接符: 肘形 35"/>
          <p:cNvCxnSpPr>
            <a:stCxn id="27" idx="1"/>
            <a:endCxn id="14" idx="0"/>
          </p:cNvCxnSpPr>
          <p:nvPr/>
        </p:nvCxnSpPr>
        <p:spPr>
          <a:xfrm rot="10800000" flipV="1">
            <a:off x="1764534" y="2988820"/>
            <a:ext cx="566651" cy="507161"/>
          </a:xfrm>
          <a:prstGeom prst="bentConnector2">
            <a:avLst/>
          </a:prstGeom>
          <a:ln>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8" name="连接符: 肘形 37"/>
          <p:cNvCxnSpPr>
            <a:stCxn id="14" idx="2"/>
            <a:endCxn id="12" idx="1"/>
          </p:cNvCxnSpPr>
          <p:nvPr/>
        </p:nvCxnSpPr>
        <p:spPr>
          <a:xfrm rot="16200000" flipH="1">
            <a:off x="1887614" y="4717099"/>
            <a:ext cx="320488" cy="566651"/>
          </a:xfrm>
          <a:prstGeom prst="bentConnector2">
            <a:avLst/>
          </a:prstGeom>
          <a:ln>
            <a:solidFill>
              <a:srgbClr val="E97C30"/>
            </a:solidFill>
            <a:tailEnd type="oval"/>
          </a:ln>
        </p:spPr>
        <p:style>
          <a:lnRef idx="1">
            <a:schemeClr val="accent1"/>
          </a:lnRef>
          <a:fillRef idx="0">
            <a:schemeClr val="accent1"/>
          </a:fillRef>
          <a:effectRef idx="0">
            <a:schemeClr val="accent1"/>
          </a:effectRef>
          <a:fontRef idx="minor">
            <a:schemeClr val="tx1"/>
          </a:fontRef>
        </p:style>
      </p:cxnSp>
      <p:sp>
        <p:nvSpPr>
          <p:cNvPr id="39" name="椭圆 38"/>
          <p:cNvSpPr>
            <a:spLocks noChangeAspect="1"/>
          </p:cNvSpPr>
          <p:nvPr/>
        </p:nvSpPr>
        <p:spPr>
          <a:xfrm>
            <a:off x="2305750" y="3641659"/>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308437" y="4297281"/>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r="498" b="61905"/>
          <a:stretch>
            <a:fillRect/>
          </a:stretch>
        </p:blipFill>
        <p:spPr>
          <a:xfrm>
            <a:off x="-37221" y="-4313"/>
            <a:ext cx="12229221" cy="6653005"/>
          </a:xfrm>
          <a:prstGeom prst="rect">
            <a:avLst/>
          </a:prstGeom>
        </p:spPr>
      </p:pic>
      <p:sp>
        <p:nvSpPr>
          <p:cNvPr id="10" name="矩形 9"/>
          <p:cNvSpPr/>
          <p:nvPr/>
        </p:nvSpPr>
        <p:spPr>
          <a:xfrm>
            <a:off x="0" y="4381497"/>
            <a:ext cx="12191999" cy="2476503"/>
          </a:xfrm>
          <a:prstGeom prst="rect">
            <a:avLst/>
          </a:pr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t>z</a:t>
            </a:r>
            <a:endParaRPr kumimoji="1" lang="zh-CN" altLang="en-US" dirty="0"/>
          </a:p>
        </p:txBody>
      </p:sp>
      <p:sp>
        <p:nvSpPr>
          <p:cNvPr id="15" name="矩形: 对角圆角 14"/>
          <p:cNvSpPr/>
          <p:nvPr/>
        </p:nvSpPr>
        <p:spPr>
          <a:xfrm>
            <a:off x="1155030" y="2367466"/>
            <a:ext cx="10528969" cy="3596770"/>
          </a:xfrm>
          <a:prstGeom prst="round2DiagRect">
            <a:avLst>
              <a:gd name="adj1" fmla="val 0"/>
              <a:gd name="adj2" fmla="val 31591"/>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6" name="矩形 15"/>
          <p:cNvSpPr/>
          <p:nvPr/>
        </p:nvSpPr>
        <p:spPr>
          <a:xfrm>
            <a:off x="0" y="-32769"/>
            <a:ext cx="12191999" cy="4414265"/>
          </a:xfrm>
          <a:prstGeom prst="rect">
            <a:avLst/>
          </a:prstGeom>
          <a:gradFill flip="none" rotWithShape="1">
            <a:gsLst>
              <a:gs pos="46914">
                <a:schemeClr val="bg1">
                  <a:alpha val="82000"/>
                </a:schemeClr>
              </a:gs>
              <a:gs pos="81000">
                <a:schemeClr val="bg1">
                  <a:alpha val="0"/>
                </a:schemeClr>
              </a:gs>
              <a:gs pos="22000">
                <a:schemeClr val="bg1">
                  <a:alpha val="94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左 2"/>
          <p:cNvSpPr/>
          <p:nvPr/>
        </p:nvSpPr>
        <p:spPr>
          <a:xfrm>
            <a:off x="375541" y="921184"/>
            <a:ext cx="5299702" cy="1166171"/>
          </a:xfrm>
          <a:prstGeom prst="leftArrow">
            <a:avLst>
              <a:gd name="adj1" fmla="val 100000"/>
              <a:gd name="adj2" fmla="val 23866"/>
            </a:avLst>
          </a:prstGeom>
          <a:solidFill>
            <a:srgbClr val="B0261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1537" y="970040"/>
            <a:ext cx="5285157" cy="1015663"/>
          </a:xfrm>
          <a:prstGeom prst="rect">
            <a:avLst/>
          </a:prstGeom>
        </p:spPr>
        <p:txBody>
          <a:bodyPr wrap="square">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三个代表</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重要思想从新的高度提出必须不断改进党的领导方式和执政方式 </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2379085" y="2849051"/>
            <a:ext cx="8080858" cy="2400657"/>
          </a:xfrm>
          <a:prstGeom prst="rect">
            <a:avLst/>
          </a:prstGeom>
          <a:noFill/>
        </p:spPr>
        <p:txBody>
          <a:bodyPr wrap="square">
            <a:spAutoFit/>
          </a:bodyPr>
          <a:lstStyle/>
          <a:p>
            <a:pPr indent="457200" algn="just">
              <a:lnSpc>
                <a:spcPct val="150000"/>
              </a:lnSpc>
            </a:pP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三个代表</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重要思想从新的高度提出必须不断改进党的领导方式和执政方式。提出党要按照总揽全局、协调各方的原则，进一步加强和完善党的领导体制，改进党的领导方式和执政方式，既保证党委的领导核心作用，又充分发挥人大、政府、政协以及人民团体和其他方面的职能作用。这些思想为改进党的领导方式和执政方式提供了基本遵循。 </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4" name="平行四边形 3"/>
          <p:cNvSpPr/>
          <p:nvPr/>
        </p:nvSpPr>
        <p:spPr>
          <a:xfrm flipH="1" flipV="1">
            <a:off x="1155031" y="2087059"/>
            <a:ext cx="4403940" cy="285692"/>
          </a:xfrm>
          <a:prstGeom prst="parallelogram">
            <a:avLst>
              <a:gd name="adj" fmla="val 271417"/>
            </a:avLst>
          </a:prstGeom>
          <a:solidFill>
            <a:srgbClr val="7C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60109" y="2636986"/>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642689" y="3652982"/>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733058" y="210506"/>
            <a:ext cx="2356782"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专题七 “三个代表”重要思想</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5719" y="184281"/>
            <a:ext cx="7156536" cy="278218"/>
          </a:xfrm>
          <a:prstGeom prst="rect">
            <a:avLst/>
          </a:prstGeom>
          <a:noFill/>
        </p:spPr>
        <p:txBody>
          <a:bodyPr wrap="square" rtlCol="0">
            <a:spAutoFit/>
          </a:bodyPr>
          <a:lstStyle/>
          <a:p>
            <a:pPr lvl="0" algn="just">
              <a:lnSpc>
                <a:spcPct val="120000"/>
              </a:lnSpc>
              <a:defRPr/>
            </a:pPr>
            <a:r>
              <a:rPr lang="zh-CN" altLang="en-US" sz="1100" dirty="0">
                <a:solidFill>
                  <a:prstClr val="white">
                    <a:lumMod val="50000"/>
                  </a:prstClr>
                </a:solidFill>
                <a:latin typeface="微软雅黑" panose="020B0503020204020204" pitchFamily="34" charset="-122"/>
                <a:ea typeface="微软雅黑" panose="020B0503020204020204" pitchFamily="34" charset="-122"/>
              </a:rPr>
              <a:t>三、如何认识“三个代表”重要思想的历史地位？</a:t>
            </a:r>
            <a:endParaRPr lang="zh-CN" altLang="en-US" sz="11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6" name="矩形 2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3" name="矩形: 对角圆角 2"/>
          <p:cNvSpPr/>
          <p:nvPr/>
        </p:nvSpPr>
        <p:spPr>
          <a:xfrm flipH="1" flipV="1">
            <a:off x="1371600" y="1711054"/>
            <a:ext cx="9448800" cy="4334146"/>
          </a:xfrm>
          <a:prstGeom prst="roundRect">
            <a:avLst>
              <a:gd name="adj" fmla="val 7289"/>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Freeform 6"/>
          <p:cNvSpPr/>
          <p:nvPr/>
        </p:nvSpPr>
        <p:spPr bwMode="auto">
          <a:xfrm flipH="1">
            <a:off x="8382000" y="-1"/>
            <a:ext cx="3810000" cy="1385750"/>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mn-ea"/>
              <a:cs typeface="+mn-cs"/>
            </a:endParaRPr>
          </a:p>
        </p:txBody>
      </p:sp>
      <p:sp>
        <p:nvSpPr>
          <p:cNvPr id="5" name="文本框 4"/>
          <p:cNvSpPr txBox="1"/>
          <p:nvPr/>
        </p:nvSpPr>
        <p:spPr>
          <a:xfrm>
            <a:off x="1815816" y="2036368"/>
            <a:ext cx="8560369" cy="3658117"/>
          </a:xfrm>
          <a:prstGeom prst="rect">
            <a:avLst/>
          </a:prstGeom>
          <a:noFill/>
        </p:spPr>
        <p:txBody>
          <a:bodyPr wrap="square" rtlCol="0">
            <a:spAutoFit/>
          </a:bodyPr>
          <a:lstStyle/>
          <a:p>
            <a:pPr marL="0" marR="0" lvl="0" indent="457200" algn="just" defTabSz="1218565" rtl="0" eaLnBrk="1" fontAlgn="auto" latinLnBrk="0" hangingPunct="1">
              <a:lnSpc>
                <a:spcPct val="13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sym typeface="Helvetica" panose="020B0604020202020204" pitchFamily="34" charset="0"/>
              </a:rPr>
              <a:t>“三个代表”重要思想是在对冷战结束后国际局势科学判断的基础上，科学判断党的历史方位，总结党成立以来的奋斗历程和历史经验，在建设中国特色社会主义伟大实践的基础上形成的。</a:t>
            </a:r>
            <a:endParaRPr kumimoji="0" lang="en-US" altLang="zh-CN"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sym typeface="Helvetica" panose="020B0604020202020204" pitchFamily="34" charset="0"/>
            </a:endParaRPr>
          </a:p>
          <a:p>
            <a:pPr marL="0" marR="0" lvl="0" indent="457200" algn="just" defTabSz="1218565" rtl="0" eaLnBrk="1" fontAlgn="auto" latinLnBrk="0" hangingPunct="1">
              <a:lnSpc>
                <a:spcPct val="13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sym typeface="Helvetica" panose="020B0604020202020204" pitchFamily="34" charset="0"/>
              </a:rPr>
              <a:t>中国共产党必须始终代表中国先进生产力的发展要求，代表中国先进文化的前进方向，代表中国最广大人民的根本利益，这是我们党的立党之本、执政之基、力量之源。</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sym typeface="Helvetica" panose="020B0604020202020204" pitchFamily="34" charset="0"/>
            </a:endParaRPr>
          </a:p>
          <a:p>
            <a:pPr marL="0" marR="0" lvl="0" indent="457200" algn="just" defTabSz="1218565" rtl="0" eaLnBrk="1" fontAlgn="auto" latinLnBrk="0" hangingPunct="1">
              <a:lnSpc>
                <a:spcPct val="13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sym typeface="Helvetica" panose="020B0604020202020204" pitchFamily="34" charset="0"/>
              </a:rPr>
              <a:t>“三个代表”重要思想提出的一系列关于中国特色社会主义的发展道路、发展阶段、发展战略、根本目的、根本任务、发展动力、依靠力量、国际战略等重要思想，是完整科学的理论体系，是中国特色社会主义理论体系重要组成部分，是我们党必须长期坚持的指导思想。</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sym typeface="Helvetica" panose="020B0604020202020204" pitchFamily="34" charset="0"/>
            </a:endParaRPr>
          </a:p>
        </p:txBody>
      </p:sp>
      <p:sp>
        <p:nvSpPr>
          <p:cNvPr id="6" name="Freeform 7"/>
          <p:cNvSpPr/>
          <p:nvPr/>
        </p:nvSpPr>
        <p:spPr bwMode="auto">
          <a:xfrm>
            <a:off x="-16992" y="3282951"/>
            <a:ext cx="685800" cy="3575050"/>
          </a:xfrm>
          <a:custGeom>
            <a:avLst/>
            <a:gdLst>
              <a:gd name="T0" fmla="*/ 1001 w 1083"/>
              <a:gd name="T1" fmla="*/ 2254 h 2254"/>
              <a:gd name="T2" fmla="*/ 0 w 1083"/>
              <a:gd name="T3" fmla="*/ 2254 h 2254"/>
              <a:gd name="T4" fmla="*/ 0 w 1083"/>
              <a:gd name="T5" fmla="*/ 0 h 2254"/>
              <a:gd name="T6" fmla="*/ 265 w 1083"/>
              <a:gd name="T7" fmla="*/ 424 h 2254"/>
              <a:gd name="T8" fmla="*/ 1028 w 1083"/>
              <a:gd name="T9" fmla="*/ 1498 h 2254"/>
              <a:gd name="T10" fmla="*/ 1001 w 1083"/>
              <a:gd name="T11" fmla="*/ 2254 h 2254"/>
            </a:gdLst>
            <a:ahLst/>
            <a:cxnLst>
              <a:cxn ang="0">
                <a:pos x="T0" y="T1"/>
              </a:cxn>
              <a:cxn ang="0">
                <a:pos x="T2" y="T3"/>
              </a:cxn>
              <a:cxn ang="0">
                <a:pos x="T4" y="T5"/>
              </a:cxn>
              <a:cxn ang="0">
                <a:pos x="T6" y="T7"/>
              </a:cxn>
              <a:cxn ang="0">
                <a:pos x="T8" y="T9"/>
              </a:cxn>
              <a:cxn ang="0">
                <a:pos x="T10" y="T11"/>
              </a:cxn>
            </a:cxnLst>
            <a:rect l="0" t="0" r="r" b="b"/>
            <a:pathLst>
              <a:path w="1083" h="2254">
                <a:moveTo>
                  <a:pt x="1001" y="2254"/>
                </a:moveTo>
                <a:cubicBezTo>
                  <a:pt x="0" y="2254"/>
                  <a:pt x="0" y="2254"/>
                  <a:pt x="0" y="2254"/>
                </a:cubicBezTo>
                <a:cubicBezTo>
                  <a:pt x="0" y="0"/>
                  <a:pt x="0" y="0"/>
                  <a:pt x="0" y="0"/>
                </a:cubicBezTo>
                <a:cubicBezTo>
                  <a:pt x="45" y="83"/>
                  <a:pt x="110" y="239"/>
                  <a:pt x="265" y="424"/>
                </a:cubicBezTo>
                <a:cubicBezTo>
                  <a:pt x="430" y="624"/>
                  <a:pt x="964" y="1154"/>
                  <a:pt x="1028" y="1498"/>
                </a:cubicBezTo>
                <a:cubicBezTo>
                  <a:pt x="1074" y="1746"/>
                  <a:pt x="1083" y="2027"/>
                  <a:pt x="1001" y="2254"/>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mn-ea"/>
              <a:cs typeface="+mn-cs"/>
            </a:endParaRPr>
          </a:p>
        </p:txBody>
      </p:sp>
      <p:sp>
        <p:nvSpPr>
          <p:cNvPr id="7" name="Freeform: Shape 54"/>
          <p:cNvSpPr/>
          <p:nvPr/>
        </p:nvSpPr>
        <p:spPr bwMode="auto">
          <a:xfrm rot="10800000">
            <a:off x="1616710" y="5469158"/>
            <a:ext cx="10575290" cy="1388840"/>
          </a:xfrm>
          <a:custGeom>
            <a:avLst/>
            <a:gdLst>
              <a:gd name="connsiteX0" fmla="*/ 7610 w 7473674"/>
              <a:gd name="connsiteY0" fmla="*/ 0 h 1186096"/>
              <a:gd name="connsiteX1" fmla="*/ 7473674 w 7473674"/>
              <a:gd name="connsiteY1" fmla="*/ 0 h 1186096"/>
              <a:gd name="connsiteX2" fmla="*/ 7298949 w 7473674"/>
              <a:gd name="connsiteY2" fmla="*/ 36782 h 1186096"/>
              <a:gd name="connsiteX3" fmla="*/ 3933364 w 7473674"/>
              <a:gd name="connsiteY3" fmla="*/ 854379 h 1186096"/>
              <a:gd name="connsiteX4" fmla="*/ 0 w 7473674"/>
              <a:gd name="connsiteY4" fmla="*/ 1042733 h 1186096"/>
              <a:gd name="connsiteX0-1" fmla="*/ 7610 w 7473674"/>
              <a:gd name="connsiteY0-2" fmla="*/ 0 h 1186096"/>
              <a:gd name="connsiteX1-3" fmla="*/ 7473674 w 7473674"/>
              <a:gd name="connsiteY1-4" fmla="*/ 0 h 1186096"/>
              <a:gd name="connsiteX2-5" fmla="*/ 3933364 w 7473674"/>
              <a:gd name="connsiteY2-6" fmla="*/ 854379 h 1186096"/>
              <a:gd name="connsiteX3-7" fmla="*/ 0 w 7473674"/>
              <a:gd name="connsiteY3-8" fmla="*/ 1042733 h 1186096"/>
              <a:gd name="connsiteX4-9" fmla="*/ 7610 w 7473674"/>
              <a:gd name="connsiteY4-10" fmla="*/ 0 h 1186096"/>
              <a:gd name="connsiteX0-11" fmla="*/ 7610 w 7473674"/>
              <a:gd name="connsiteY0-12" fmla="*/ 0 h 1128690"/>
              <a:gd name="connsiteX1-13" fmla="*/ 7473674 w 7473674"/>
              <a:gd name="connsiteY1-14" fmla="*/ 0 h 1128690"/>
              <a:gd name="connsiteX2-15" fmla="*/ 3523789 w 7473674"/>
              <a:gd name="connsiteY2-16" fmla="*/ 606729 h 1128690"/>
              <a:gd name="connsiteX3-17" fmla="*/ 0 w 7473674"/>
              <a:gd name="connsiteY3-18" fmla="*/ 1042733 h 1128690"/>
              <a:gd name="connsiteX4-19" fmla="*/ 7610 w 7473674"/>
              <a:gd name="connsiteY4-20" fmla="*/ 0 h 1128690"/>
              <a:gd name="connsiteX0-21" fmla="*/ 7610 w 7473674"/>
              <a:gd name="connsiteY0-22" fmla="*/ 0 h 1128690"/>
              <a:gd name="connsiteX1-23" fmla="*/ 7473674 w 7473674"/>
              <a:gd name="connsiteY1-24" fmla="*/ 0 h 1128690"/>
              <a:gd name="connsiteX2-25" fmla="*/ 3523789 w 7473674"/>
              <a:gd name="connsiteY2-26" fmla="*/ 606729 h 1128690"/>
              <a:gd name="connsiteX3-27" fmla="*/ 0 w 7473674"/>
              <a:gd name="connsiteY3-28" fmla="*/ 1042733 h 1128690"/>
              <a:gd name="connsiteX4-29" fmla="*/ 7610 w 7473674"/>
              <a:gd name="connsiteY4-30" fmla="*/ 0 h 1128690"/>
              <a:gd name="connsiteX0-31" fmla="*/ 7610 w 7473674"/>
              <a:gd name="connsiteY0-32" fmla="*/ 0 h 1128690"/>
              <a:gd name="connsiteX1-33" fmla="*/ 7473674 w 7473674"/>
              <a:gd name="connsiteY1-34" fmla="*/ 0 h 1128690"/>
              <a:gd name="connsiteX2-35" fmla="*/ 3523789 w 7473674"/>
              <a:gd name="connsiteY2-36" fmla="*/ 606729 h 1128690"/>
              <a:gd name="connsiteX3-37" fmla="*/ 0 w 7473674"/>
              <a:gd name="connsiteY3-38" fmla="*/ 1042733 h 1128690"/>
              <a:gd name="connsiteX4-39" fmla="*/ 7610 w 7473674"/>
              <a:gd name="connsiteY4-40" fmla="*/ 0 h 1128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73674" h="1128690">
                <a:moveTo>
                  <a:pt x="7610" y="0"/>
                </a:moveTo>
                <a:lnTo>
                  <a:pt x="7473674" y="0"/>
                </a:lnTo>
                <a:cubicBezTo>
                  <a:pt x="6157046" y="202243"/>
                  <a:pt x="4936065" y="234543"/>
                  <a:pt x="3523789" y="606729"/>
                </a:cubicBezTo>
                <a:cubicBezTo>
                  <a:pt x="2156794" y="966982"/>
                  <a:pt x="1028960" y="1287781"/>
                  <a:pt x="0" y="1042733"/>
                </a:cubicBezTo>
                <a:cubicBezTo>
                  <a:pt x="2537" y="695155"/>
                  <a:pt x="5073" y="347578"/>
                  <a:pt x="7610"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等线" panose="02010600030101010101" charset="-122"/>
              <a:ea typeface="+mn-ea"/>
              <a:cs typeface="+mn-cs"/>
            </a:endParaRPr>
          </a:p>
        </p:txBody>
      </p:sp>
      <p:grpSp>
        <p:nvGrpSpPr>
          <p:cNvPr id="8" name="组合 7"/>
          <p:cNvGrpSpPr/>
          <p:nvPr/>
        </p:nvGrpSpPr>
        <p:grpSpPr>
          <a:xfrm>
            <a:off x="2440115" y="708217"/>
            <a:ext cx="7311769" cy="737695"/>
            <a:chOff x="2415798" y="742579"/>
            <a:chExt cx="7311769" cy="737695"/>
          </a:xfrm>
        </p:grpSpPr>
        <p:sp>
          <p:nvSpPr>
            <p:cNvPr id="9" name="íšlídè"/>
            <p:cNvSpPr txBox="1"/>
            <p:nvPr/>
          </p:nvSpPr>
          <p:spPr bwMode="auto">
            <a:xfrm>
              <a:off x="3768865" y="742579"/>
              <a:ext cx="4590202" cy="73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30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rPr>
                <a:t>专题小结</a:t>
              </a:r>
              <a:endParaRPr kumimoji="0" lang="en-US" altLang="zh-CN" sz="3600" b="1" i="0" u="none" strike="noStrike" kern="1200" cap="none" spc="30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endParaRPr>
            </a:p>
          </p:txBody>
        </p:sp>
        <p:grpSp>
          <p:nvGrpSpPr>
            <p:cNvPr id="10" name="组合 9"/>
            <p:cNvGrpSpPr/>
            <p:nvPr/>
          </p:nvGrpSpPr>
          <p:grpSpPr>
            <a:xfrm>
              <a:off x="2415798" y="1067884"/>
              <a:ext cx="7311769" cy="0"/>
              <a:chOff x="2415798" y="1010793"/>
              <a:chExt cx="7311769" cy="0"/>
            </a:xfrm>
          </p:grpSpPr>
          <p:cxnSp>
            <p:nvCxnSpPr>
              <p:cNvPr id="11" name="直接箭头连接符 10"/>
              <p:cNvCxnSpPr/>
              <p:nvPr/>
            </p:nvCxnSpPr>
            <p:spPr>
              <a:xfrm>
                <a:off x="726013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41579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6704470" y="4800358"/>
            <a:ext cx="4933247" cy="1208563"/>
            <a:chOff x="6190631" y="4279405"/>
            <a:chExt cx="4933247" cy="1208563"/>
          </a:xfrm>
        </p:grpSpPr>
        <p:cxnSp>
          <p:nvCxnSpPr>
            <p:cNvPr id="71" name="直接连接符 70"/>
            <p:cNvCxnSpPr/>
            <p:nvPr/>
          </p:nvCxnSpPr>
          <p:spPr>
            <a:xfrm>
              <a:off x="6190631" y="4733386"/>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7040709" y="4279405"/>
              <a:ext cx="408316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中国特色社会主义理论体系的</a:t>
              </a:r>
              <a:r>
                <a:rPr lang="zh-CN" altLang="en-US" sz="1600" dirty="0">
                  <a:solidFill>
                    <a:prstClr val="black"/>
                  </a:solidFill>
                  <a:latin typeface="微软雅黑" panose="020B0503020204020204" pitchFamily="34" charset="-122"/>
                  <a:ea typeface="微软雅黑" panose="020B0503020204020204" pitchFamily="34" charset="-122"/>
                  <a:sym typeface="+mn-ea"/>
                </a:rPr>
                <a:t>重要组成部分</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75" name="直接连接符 74"/>
            <p:cNvCxnSpPr/>
            <p:nvPr/>
          </p:nvCxnSpPr>
          <p:spPr>
            <a:xfrm flipV="1">
              <a:off x="6711763" y="4441139"/>
              <a:ext cx="0" cy="6287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6712849" y="5072470"/>
              <a:ext cx="3088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2" name="椭圆 81"/>
            <p:cNvSpPr/>
            <p:nvPr/>
          </p:nvSpPr>
          <p:spPr>
            <a:xfrm>
              <a:off x="6958436" y="502798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文本框 46"/>
            <p:cNvSpPr txBox="1"/>
            <p:nvPr/>
          </p:nvSpPr>
          <p:spPr>
            <a:xfrm>
              <a:off x="7066869" y="4903193"/>
              <a:ext cx="35272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加强和改进党的建设、推进中国特色社会主义事业的强大理论武器</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grpSp>
      <p:sp>
        <p:nvSpPr>
          <p:cNvPr id="62" name="圆角矩形 61"/>
          <p:cNvSpPr/>
          <p:nvPr/>
        </p:nvSpPr>
        <p:spPr>
          <a:xfrm>
            <a:off x="663495" y="2787613"/>
            <a:ext cx="2579062" cy="1070323"/>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a:t>
            </a:r>
            <a:r>
              <a:rPr kumimoji="0" lang="zh-CN" altLang="en-US"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三个代表</a:t>
            </a:r>
            <a:r>
              <a:rPr kumimoji="0" lang="en-US" altLang="zh-CN"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rPr>
              <a:t>”</a:t>
            </a:r>
            <a:endParaRPr kumimoji="0" lang="en-US" altLang="zh-CN"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重要思想</a:t>
            </a:r>
            <a:endParaRPr kumimoji="0" lang="zh-CN" altLang="en-US" sz="2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nvGrpSpPr>
          <p:cNvPr id="108" name="组合 107"/>
          <p:cNvGrpSpPr/>
          <p:nvPr/>
        </p:nvGrpSpPr>
        <p:grpSpPr>
          <a:xfrm>
            <a:off x="6720038" y="885902"/>
            <a:ext cx="4094633" cy="982497"/>
            <a:chOff x="6208508" y="4287249"/>
            <a:chExt cx="4094633" cy="982497"/>
          </a:xfrm>
        </p:grpSpPr>
        <p:cxnSp>
          <p:nvCxnSpPr>
            <p:cNvPr id="109" name="直接连接符 108"/>
            <p:cNvCxnSpPr/>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7040709" y="4287249"/>
              <a:ext cx="326243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三个代表</a:t>
              </a:r>
              <a:r>
                <a:rPr kumimoji="0" lang="zh-CN" altLang="en-US" sz="16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重要思想的形成条件</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2" name="文本框 171"/>
            <p:cNvSpPr txBox="1"/>
            <p:nvPr/>
          </p:nvSpPr>
          <p:spPr>
            <a:xfrm>
              <a:off x="7040709" y="4931192"/>
              <a:ext cx="3262432" cy="338554"/>
            </a:xfrm>
            <a:prstGeom prst="rect">
              <a:avLst/>
            </a:prstGeom>
            <a:noFill/>
          </p:spPr>
          <p:txBody>
            <a:bodyPr wrap="none" rtlCol="0">
              <a:spAutoFit/>
            </a:bodyPr>
            <a:lstStyle/>
            <a:p>
              <a:pPr lvl="0">
                <a:defRPr/>
              </a:pPr>
              <a:r>
                <a:rPr lang="zh-CN" altLang="en-US" sz="1600" dirty="0">
                  <a:solidFill>
                    <a:prstClr val="black"/>
                  </a:solidFill>
                  <a:latin typeface="楷体" panose="02010609060101010101" pitchFamily="49" charset="-122"/>
                  <a:ea typeface="楷体" panose="02010609060101010101" pitchFamily="49" charset="-122"/>
                </a:rPr>
                <a:t>“</a:t>
              </a:r>
              <a:r>
                <a:rPr lang="zh-CN" altLang="en-US" sz="1600" dirty="0">
                  <a:solidFill>
                    <a:prstClr val="black"/>
                  </a:solidFill>
                  <a:latin typeface="微软雅黑" panose="020B0503020204020204" pitchFamily="34" charset="-122"/>
                  <a:ea typeface="微软雅黑" panose="020B0503020204020204" pitchFamily="34" charset="-122"/>
                </a:rPr>
                <a:t>三个代表</a:t>
              </a:r>
              <a:r>
                <a:rPr lang="zh-CN" altLang="en-US" sz="1600" dirty="0">
                  <a:solidFill>
                    <a:prstClr val="black"/>
                  </a:solidFill>
                  <a:latin typeface="楷体" panose="02010609060101010101" pitchFamily="49" charset="-122"/>
                  <a:ea typeface="楷体" panose="02010609060101010101" pitchFamily="49" charset="-122"/>
                </a:rPr>
                <a:t>”</a:t>
              </a:r>
              <a:r>
                <a:rPr kumimoji="0" lang="zh-CN" altLang="en-US" sz="160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rPr>
                <a:t>重要思想的形成过程</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73" name="直接连接符 172"/>
            <p:cNvCxnSpPr/>
            <p:nvPr/>
          </p:nvCxnSpPr>
          <p:spPr>
            <a:xfrm flipV="1">
              <a:off x="6716526" y="4441141"/>
              <a:ext cx="0" cy="657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0" name="椭圆 179"/>
            <p:cNvSpPr/>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8" name="组合 57"/>
          <p:cNvGrpSpPr/>
          <p:nvPr/>
        </p:nvGrpSpPr>
        <p:grpSpPr>
          <a:xfrm>
            <a:off x="6712451" y="2768769"/>
            <a:ext cx="4112510" cy="1045099"/>
            <a:chOff x="6167498" y="2938883"/>
            <a:chExt cx="4112510" cy="1045099"/>
          </a:xfrm>
        </p:grpSpPr>
        <p:cxnSp>
          <p:nvCxnSpPr>
            <p:cNvPr id="59" name="直接连接符 58"/>
            <p:cNvCxnSpPr/>
            <p:nvPr/>
          </p:nvCxnSpPr>
          <p:spPr>
            <a:xfrm>
              <a:off x="6167498" y="3489667"/>
              <a:ext cx="51423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011193" y="2938883"/>
              <a:ext cx="3262432" cy="338554"/>
            </a:xfrm>
            <a:prstGeom prst="rect">
              <a:avLst/>
            </a:prstGeom>
            <a:noFill/>
          </p:spPr>
          <p:txBody>
            <a:bodyPr wrap="none" rtlCol="0">
              <a:spAutoFit/>
            </a:bodyPr>
            <a:lstStyle/>
            <a:p>
              <a:pPr lvl="0">
                <a:defRPr/>
              </a:pPr>
              <a:r>
                <a:rPr lang="zh-CN" altLang="en-US" sz="1600" dirty="0">
                  <a:solidFill>
                    <a:prstClr val="black"/>
                  </a:solidFill>
                  <a:latin typeface="楷体" panose="02010609060101010101" pitchFamily="49" charset="-122"/>
                  <a:ea typeface="楷体" panose="02010609060101010101" pitchFamily="49" charset="-122"/>
                </a:rPr>
                <a:t>“</a:t>
              </a:r>
              <a:r>
                <a:rPr lang="zh-CN" altLang="en-US" sz="1600" dirty="0">
                  <a:solidFill>
                    <a:prstClr val="black"/>
                  </a:solidFill>
                  <a:latin typeface="微软雅黑" panose="020B0503020204020204" pitchFamily="34" charset="-122"/>
                  <a:ea typeface="微软雅黑" panose="020B0503020204020204" pitchFamily="34" charset="-122"/>
                </a:rPr>
                <a:t>三个代表</a:t>
              </a:r>
              <a:r>
                <a:rPr lang="zh-CN" altLang="en-US" sz="1600" dirty="0">
                  <a:solidFill>
                    <a:prstClr val="black"/>
                  </a:solidFill>
                  <a:latin typeface="楷体" panose="02010609060101010101" pitchFamily="49" charset="-122"/>
                  <a:ea typeface="楷体" panose="02010609060101010101" pitchFamily="49"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重要思想的核心观点</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87" name="直接连接符 86"/>
            <p:cNvCxnSpPr/>
            <p:nvPr/>
          </p:nvCxnSpPr>
          <p:spPr>
            <a:xfrm flipV="1">
              <a:off x="6680649" y="3108160"/>
              <a:ext cx="0" cy="7078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673125" y="3109069"/>
              <a:ext cx="3503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7017576" y="3645428"/>
              <a:ext cx="3262432" cy="338554"/>
            </a:xfrm>
            <a:prstGeom prst="rect">
              <a:avLst/>
            </a:prstGeom>
            <a:noFill/>
          </p:spPr>
          <p:txBody>
            <a:bodyPr wrap="none" rtlCol="0">
              <a:spAutoFit/>
            </a:bodyPr>
            <a:lstStyle/>
            <a:p>
              <a:pPr lvl="0">
                <a:defRPr/>
              </a:pPr>
              <a:r>
                <a:rPr lang="zh-CN" altLang="en-US" sz="1600" dirty="0">
                  <a:solidFill>
                    <a:prstClr val="black"/>
                  </a:solidFill>
                  <a:latin typeface="楷体" panose="02010609060101010101" pitchFamily="49" charset="-122"/>
                  <a:ea typeface="楷体" panose="02010609060101010101" pitchFamily="49" charset="-122"/>
                </a:rPr>
                <a:t>“</a:t>
              </a:r>
              <a:r>
                <a:rPr lang="zh-CN" altLang="en-US" sz="1600" dirty="0">
                  <a:solidFill>
                    <a:prstClr val="black"/>
                  </a:solidFill>
                  <a:latin typeface="微软雅黑" panose="020B0503020204020204" pitchFamily="34" charset="-122"/>
                  <a:ea typeface="微软雅黑" panose="020B0503020204020204" pitchFamily="34" charset="-122"/>
                </a:rPr>
                <a:t>三个代表</a:t>
              </a:r>
              <a:r>
                <a:rPr lang="zh-CN" altLang="en-US" sz="1600" dirty="0">
                  <a:solidFill>
                    <a:prstClr val="black"/>
                  </a:solidFill>
                  <a:latin typeface="楷体" panose="02010609060101010101" pitchFamily="49" charset="-122"/>
                  <a:ea typeface="楷体" panose="02010609060101010101" pitchFamily="49"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重要思想的主要内容</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14" name="直接连接符 113"/>
            <p:cNvCxnSpPr/>
            <p:nvPr/>
          </p:nvCxnSpPr>
          <p:spPr>
            <a:xfrm flipV="1">
              <a:off x="6679384" y="3814755"/>
              <a:ext cx="324327" cy="9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6949797" y="306713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8" name="椭圆 117"/>
            <p:cNvSpPr/>
            <p:nvPr/>
          </p:nvSpPr>
          <p:spPr>
            <a:xfrm>
              <a:off x="6949797" y="3773295"/>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0" name="平行四边形 49"/>
          <p:cNvSpPr/>
          <p:nvPr/>
        </p:nvSpPr>
        <p:spPr>
          <a:xfrm>
            <a:off x="4194719" y="888946"/>
            <a:ext cx="2686431"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三个代表</a:t>
            </a:r>
            <a:r>
              <a:rPr kumimoji="0" lang="zh-CN" altLang="en-US" sz="18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重要思想是如何形成的？</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圆角矩形 51"/>
          <p:cNvSpPr/>
          <p:nvPr/>
        </p:nvSpPr>
        <p:spPr>
          <a:xfrm>
            <a:off x="4194720" y="2707149"/>
            <a:ext cx="2686432" cy="1201329"/>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defRPr/>
            </a:pPr>
            <a:r>
              <a:rPr lang="zh-CN" altLang="en-US" b="1" dirty="0">
                <a:solidFill>
                  <a:prstClr val="black"/>
                </a:solidFill>
                <a:latin typeface="楷体" panose="02010609060101010101" pitchFamily="49" charset="-122"/>
                <a:ea typeface="楷体" panose="02010609060101010101" pitchFamily="49" charset="-122"/>
              </a:rPr>
              <a:t>“</a:t>
            </a:r>
            <a:r>
              <a:rPr lang="zh-CN" altLang="en-US" b="1" dirty="0">
                <a:solidFill>
                  <a:prstClr val="black"/>
                </a:solidFill>
                <a:latin typeface="微软雅黑" panose="020B0503020204020204" pitchFamily="34" charset="-122"/>
                <a:ea typeface="微软雅黑" panose="020B0503020204020204" pitchFamily="34" charset="-122"/>
              </a:rPr>
              <a:t>三个代表</a:t>
            </a:r>
            <a:r>
              <a:rPr lang="zh-CN" altLang="en-US" b="1" dirty="0">
                <a:solidFill>
                  <a:prstClr val="black"/>
                </a:solidFill>
                <a:latin typeface="楷体" panose="02010609060101010101" pitchFamily="49" charset="-122"/>
                <a:ea typeface="楷体" panose="02010609060101010101" pitchFamily="49" charset="-122"/>
              </a:rPr>
              <a: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重要思想的核心观点和主要内容是什么？</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圆角矩形 53"/>
          <p:cNvSpPr/>
          <p:nvPr/>
        </p:nvSpPr>
        <p:spPr>
          <a:xfrm>
            <a:off x="4194719" y="4795515"/>
            <a:ext cx="2686431"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如何认识</a:t>
            </a:r>
            <a:r>
              <a:rPr lang="zh-CN" altLang="en-US" b="1" dirty="0">
                <a:solidFill>
                  <a:prstClr val="black"/>
                </a:solidFill>
                <a:latin typeface="楷体" panose="02010609060101010101" pitchFamily="49" charset="-122"/>
                <a:ea typeface="楷体" panose="02010609060101010101" pitchFamily="49" charset="-122"/>
              </a:rPr>
              <a:t>“</a:t>
            </a:r>
            <a:r>
              <a:rPr lang="zh-CN" altLang="en-US" b="1" dirty="0">
                <a:solidFill>
                  <a:prstClr val="black"/>
                </a:solidFill>
                <a:latin typeface="微软雅黑" panose="020B0503020204020204" pitchFamily="34" charset="-122"/>
                <a:ea typeface="微软雅黑" panose="020B0503020204020204" pitchFamily="34" charset="-122"/>
              </a:rPr>
              <a:t>三个代表</a:t>
            </a:r>
            <a:r>
              <a:rPr lang="zh-CN" altLang="en-US" b="1" dirty="0">
                <a:solidFill>
                  <a:prstClr val="black"/>
                </a:solidFill>
                <a:latin typeface="楷体" panose="02010609060101010101" pitchFamily="49" charset="-122"/>
                <a:ea typeface="楷体" panose="02010609060101010101" pitchFamily="49" charset="-122"/>
              </a:rPr>
              <a: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重要思想的历史地位？</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21" name="矩形 20"/>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395917">
            <a:off x="-908732" y="948345"/>
            <a:ext cx="4897802" cy="6459875"/>
            <a:chOff x="4319902" y="-208038"/>
            <a:chExt cx="5199655" cy="6858000"/>
          </a:xfrm>
        </p:grpSpPr>
        <p:pic>
          <p:nvPicPr>
            <p:cNvPr id="26" name="图片 25"/>
            <p:cNvPicPr>
              <a:picLocks noChangeAspect="1"/>
            </p:cNvPicPr>
            <p:nvPr/>
          </p:nvPicPr>
          <p:blipFill rotWithShape="1">
            <a:blip r:embed="rId2"/>
            <a:srcRect l="23445" r="26731"/>
            <a:stretch>
              <a:fillRect/>
            </a:stretch>
          </p:blipFill>
          <p:spPr>
            <a:xfrm>
              <a:off x="4319902" y="-208038"/>
              <a:ext cx="5199655" cy="6858000"/>
            </a:xfrm>
            <a:prstGeom prst="rect">
              <a:avLst/>
            </a:prstGeom>
          </p:spPr>
        </p:pic>
        <p:sp>
          <p:nvSpPr>
            <p:cNvPr id="27"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100000">
                  <a:srgbClr val="FFDAD9"/>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28"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endPar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endParaRPr>
          </a:p>
        </p:txBody>
      </p:sp>
      <p:sp>
        <p:nvSpPr>
          <p:cNvPr id="29"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100000">
                <a:srgbClr val="B0261F"/>
              </a:gs>
              <a:gs pos="0">
                <a:srgbClr val="E97C30"/>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100000">
                <a:srgbClr val="C00000"/>
              </a:gs>
              <a:gs pos="0">
                <a:srgbClr val="9D211B"/>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02186" y="2533260"/>
            <a:ext cx="6923738" cy="1730602"/>
          </a:xfrm>
          <a:prstGeom prst="rect">
            <a:avLst/>
          </a:prstGeom>
          <a:noFill/>
        </p:spPr>
        <p:txBody>
          <a:bodyPr wrap="square" rtlCol="0">
            <a:spAutoFit/>
          </a:bodyPr>
          <a:lstStyle/>
          <a:p>
            <a:pPr lvl="0" indent="457200" algn="just">
              <a:lnSpc>
                <a:spcPct val="150000"/>
              </a:lnSpc>
              <a:spcBef>
                <a:spcPts val="1200"/>
              </a:spcBef>
              <a:buClr>
                <a:prstClr val="black">
                  <a:lumMod val="95000"/>
                  <a:lumOff val="5000"/>
                </a:prstClr>
              </a:buClr>
              <a:defRPr/>
            </a:pPr>
            <a:r>
              <a:rPr lang="en-US" altLang="zh-CN" sz="2000" b="1" dirty="0">
                <a:solidFill>
                  <a:prstClr val="black"/>
                </a:solidFill>
                <a:latin typeface="华文中宋" panose="02010600040101010101" pitchFamily="2" charset="-122"/>
                <a:ea typeface="华文中宋" panose="02010600040101010101" pitchFamily="2" charset="-122"/>
              </a:rPr>
              <a:t>1.</a:t>
            </a:r>
            <a:r>
              <a:rPr lang="zh-CN" altLang="en-US" sz="2000" b="1" dirty="0">
                <a:solidFill>
                  <a:prstClr val="black"/>
                </a:solidFill>
                <a:latin typeface="华文中宋" panose="02010600040101010101" pitchFamily="2" charset="-122"/>
                <a:ea typeface="华文中宋" panose="02010600040101010101" pitchFamily="2" charset="-122"/>
              </a:rPr>
              <a:t>如何把握“三个代表”重要思想形成的社会历史条件？</a:t>
            </a:r>
            <a:endParaRPr lang="en-US" altLang="zh-CN" sz="2000" b="1" dirty="0">
              <a:solidFill>
                <a:prstClr val="black"/>
              </a:solidFill>
              <a:latin typeface="华文中宋" panose="02010600040101010101" pitchFamily="2" charset="-122"/>
              <a:ea typeface="华文中宋" panose="02010600040101010101" pitchFamily="2" charset="-122"/>
            </a:endParaRPr>
          </a:p>
          <a:p>
            <a:pPr lvl="0" indent="457200" algn="just">
              <a:lnSpc>
                <a:spcPct val="150000"/>
              </a:lnSpc>
              <a:spcBef>
                <a:spcPts val="1200"/>
              </a:spcBef>
              <a:buClr>
                <a:prstClr val="black">
                  <a:lumMod val="95000"/>
                  <a:lumOff val="5000"/>
                </a:prstClr>
              </a:buClr>
              <a:defRPr/>
            </a:pPr>
            <a:r>
              <a:rPr lang="en-US" altLang="zh-CN" sz="2000" b="1" dirty="0">
                <a:solidFill>
                  <a:prstClr val="black"/>
                </a:solidFill>
                <a:latin typeface="华文中宋" panose="02010600040101010101" pitchFamily="2" charset="-122"/>
                <a:ea typeface="华文中宋" panose="02010600040101010101" pitchFamily="2" charset="-122"/>
              </a:rPr>
              <a:t>2.</a:t>
            </a:r>
            <a:r>
              <a:rPr lang="zh-CN" altLang="en-US" sz="2000" b="1" dirty="0">
                <a:solidFill>
                  <a:prstClr val="black"/>
                </a:solidFill>
                <a:latin typeface="华文中宋" panose="02010600040101010101" pitchFamily="2" charset="-122"/>
                <a:ea typeface="华文中宋" panose="02010600040101010101" pitchFamily="2" charset="-122"/>
              </a:rPr>
              <a:t>怎样准确把握“三个代表”重要思想的核心观点？</a:t>
            </a:r>
            <a:endParaRPr lang="en-US" altLang="zh-CN" sz="2000" b="1" dirty="0">
              <a:solidFill>
                <a:prstClr val="black"/>
              </a:solidFill>
              <a:latin typeface="华文中宋" panose="02010600040101010101" pitchFamily="2" charset="-122"/>
              <a:ea typeface="华文中宋" panose="02010600040101010101" pitchFamily="2" charset="-122"/>
            </a:endParaRPr>
          </a:p>
          <a:p>
            <a:pPr lvl="0" indent="457200" algn="just">
              <a:lnSpc>
                <a:spcPct val="150000"/>
              </a:lnSpc>
              <a:spcBef>
                <a:spcPts val="1200"/>
              </a:spcBef>
              <a:buClr>
                <a:prstClr val="black">
                  <a:lumMod val="95000"/>
                  <a:lumOff val="5000"/>
                </a:prstClr>
              </a:buClr>
              <a:defRPr/>
            </a:pPr>
            <a:r>
              <a:rPr lang="en-US" altLang="zh-CN" sz="2000" b="1" dirty="0">
                <a:solidFill>
                  <a:prstClr val="black"/>
                </a:solidFill>
                <a:latin typeface="华文中宋" panose="02010600040101010101" pitchFamily="2" charset="-122"/>
                <a:ea typeface="华文中宋" panose="02010600040101010101" pitchFamily="2" charset="-122"/>
              </a:rPr>
              <a:t>3.</a:t>
            </a:r>
            <a:r>
              <a:rPr lang="zh-CN" altLang="en-US" sz="2000" b="1" dirty="0">
                <a:solidFill>
                  <a:prstClr val="black"/>
                </a:solidFill>
                <a:latin typeface="华文中宋" panose="02010600040101010101" pitchFamily="2" charset="-122"/>
                <a:ea typeface="华文中宋" panose="02010600040101010101" pitchFamily="2" charset="-122"/>
              </a:rPr>
              <a:t>如何理解“三个代表”重要思想的历史地位？</a:t>
            </a:r>
            <a:endParaRPr lang="en-US" altLang="zh-CN" sz="2000" b="1" dirty="0">
              <a:solidFill>
                <a:prstClr val="black"/>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6" presetClass="emph" presetSubtype="0" decel="100000" fill="hold" grpId="0" nodeType="withEffect">
                                  <p:stCondLst>
                                    <p:cond delay="400"/>
                                  </p:stCondLst>
                                  <p:childTnLst>
                                    <p:animScale>
                                      <p:cBhvr>
                                        <p:cTn id="33" dur="2000" fill="hold"/>
                                        <p:tgtEl>
                                          <p:spTgt spid="29"/>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p:bldP spid="29" grpId="0" animBg="1"/>
      <p:bldP spid="29" grpId="1" animBg="1"/>
      <p:bldP spid="30" grpId="0" animBg="1"/>
      <p:bldP spid="31" grpId="0" animBg="1"/>
      <p:bldP spid="32" grpId="0" animBg="1"/>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1" y="0"/>
            <a:ext cx="12188389" cy="6858000"/>
          </a:xfrm>
          <a:prstGeom prst="rect">
            <a:avLst/>
          </a:prstGeom>
        </p:spPr>
      </p:pic>
      <p:grpSp>
        <p:nvGrpSpPr>
          <p:cNvPr id="4" name="组合 3"/>
          <p:cNvGrpSpPr/>
          <p:nvPr/>
        </p:nvGrpSpPr>
        <p:grpSpPr>
          <a:xfrm>
            <a:off x="696000" y="729000"/>
            <a:ext cx="10800000" cy="5400000"/>
            <a:chOff x="696000" y="729000"/>
            <a:chExt cx="10800000" cy="5400000"/>
          </a:xfrm>
        </p:grpSpPr>
        <p:sp>
          <p:nvSpPr>
            <p:cNvPr id="11"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2146299" y="4372103"/>
            <a:ext cx="6477000" cy="2850396"/>
            <a:chOff x="6248400" y="4421184"/>
            <a:chExt cx="7561761" cy="3327777"/>
          </a:xfrm>
        </p:grpSpPr>
        <p:pic>
          <p:nvPicPr>
            <p:cNvPr id="2" name="图片 1"/>
            <p:cNvPicPr>
              <a:picLocks noChangeAspect="1"/>
            </p:cNvPicPr>
            <p:nvPr/>
          </p:nvPicPr>
          <p:blipFill>
            <a:blip r:embed="rId2"/>
            <a:stretch>
              <a:fillRect/>
            </a:stretch>
          </p:blipFill>
          <p:spPr>
            <a:xfrm>
              <a:off x="6248400" y="4421184"/>
              <a:ext cx="7561761" cy="3327777"/>
            </a:xfrm>
            <a:prstGeom prst="rect">
              <a:avLst/>
            </a:prstGeom>
          </p:spPr>
        </p:pic>
        <p:sp>
          <p:nvSpPr>
            <p:cNvPr id="6"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100000">
                  <a:schemeClr val="bg1"/>
                </a:gs>
                <a:gs pos="0">
                  <a:srgbClr val="F8F8F8"/>
                </a:gs>
                <a:gs pos="59000">
                  <a:srgbClr val="F8F8F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587455" y="1466924"/>
            <a:ext cx="7470390" cy="3924151"/>
          </a:xfrm>
          <a:prstGeom prst="rect">
            <a:avLst/>
          </a:prstGeom>
          <a:noFill/>
        </p:spPr>
        <p:txBody>
          <a:bodyPr wrap="square" rtlCol="0">
            <a:spAutoFit/>
          </a:bodyPr>
          <a:lstStyle/>
          <a:p>
            <a:pPr marL="342900" lvl="0" indent="-342900" algn="just">
              <a:lnSpc>
                <a:spcPct val="130000"/>
              </a:lnSpc>
              <a:spcBef>
                <a:spcPts val="600"/>
              </a:spcBef>
              <a:buFont typeface="+mj-lt"/>
              <a:buAutoNum type="arabicPeriod"/>
              <a:defRPr/>
            </a:pPr>
            <a:r>
              <a:rPr lang="zh-CN" altLang="en-US" sz="2000" b="1" dirty="0">
                <a:solidFill>
                  <a:prstClr val="black"/>
                </a:solidFill>
                <a:latin typeface="华文中宋" panose="02010600040101010101" pitchFamily="2" charset="-122"/>
                <a:ea typeface="华文中宋" panose="02010600040101010101" pitchFamily="2" charset="-122"/>
              </a:rPr>
              <a:t>江泽民：</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高举邓小平理论伟大旗帜  把建设有中国特色社会主义事业全面推向二十一世纪</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在中国共产党第十五次全国代表大会上的报告</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，人民出版社</a:t>
            </a:r>
            <a:r>
              <a:rPr lang="en-US" altLang="zh-CN" sz="2000" b="1" dirty="0">
                <a:solidFill>
                  <a:prstClr val="black"/>
                </a:solidFill>
                <a:latin typeface="华文中宋" panose="02010600040101010101" pitchFamily="2" charset="-122"/>
                <a:ea typeface="华文中宋" panose="02010600040101010101" pitchFamily="2" charset="-122"/>
              </a:rPr>
              <a:t>1997</a:t>
            </a:r>
            <a:r>
              <a:rPr lang="zh-CN" altLang="en-US" sz="2000" b="1" dirty="0">
                <a:solidFill>
                  <a:prstClr val="black"/>
                </a:solidFill>
                <a:latin typeface="华文中宋" panose="02010600040101010101" pitchFamily="2" charset="-122"/>
                <a:ea typeface="华文中宋" panose="02010600040101010101" pitchFamily="2" charset="-122"/>
              </a:rPr>
              <a:t>年版。</a:t>
            </a:r>
            <a:endParaRPr lang="zh-CN" altLang="en-US" sz="2000" b="1" dirty="0">
              <a:solidFill>
                <a:prstClr val="black"/>
              </a:solidFill>
              <a:latin typeface="华文中宋" panose="02010600040101010101" pitchFamily="2" charset="-122"/>
              <a:ea typeface="华文中宋" panose="02010600040101010101" pitchFamily="2" charset="-122"/>
            </a:endParaRPr>
          </a:p>
          <a:p>
            <a:pPr marL="342900" lvl="0" indent="-342900" algn="just">
              <a:lnSpc>
                <a:spcPct val="130000"/>
              </a:lnSpc>
              <a:spcBef>
                <a:spcPts val="600"/>
              </a:spcBef>
              <a:buFont typeface="+mj-lt"/>
              <a:buAutoNum type="arabicPeriod"/>
              <a:defRPr/>
            </a:pPr>
            <a:r>
              <a:rPr lang="zh-CN" altLang="en-US" sz="2000" b="1" dirty="0">
                <a:solidFill>
                  <a:prstClr val="black"/>
                </a:solidFill>
                <a:latin typeface="华文中宋" panose="02010600040101010101" pitchFamily="2" charset="-122"/>
                <a:ea typeface="华文中宋" panose="02010600040101010101" pitchFamily="2" charset="-122"/>
              </a:rPr>
              <a:t>江泽民：</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在庆祝中国共产党成立八十周年大会上的讲话</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江泽民文选</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第三卷，人民出版社</a:t>
            </a:r>
            <a:r>
              <a:rPr lang="en-US" altLang="zh-CN" sz="2000" b="1" dirty="0">
                <a:solidFill>
                  <a:prstClr val="black"/>
                </a:solidFill>
                <a:latin typeface="华文中宋" panose="02010600040101010101" pitchFamily="2" charset="-122"/>
                <a:ea typeface="华文中宋" panose="02010600040101010101" pitchFamily="2" charset="-122"/>
              </a:rPr>
              <a:t>2006</a:t>
            </a:r>
            <a:r>
              <a:rPr lang="zh-CN" altLang="en-US" sz="2000" b="1" dirty="0">
                <a:solidFill>
                  <a:prstClr val="black"/>
                </a:solidFill>
                <a:latin typeface="华文中宋" panose="02010600040101010101" pitchFamily="2" charset="-122"/>
                <a:ea typeface="华文中宋" panose="02010600040101010101" pitchFamily="2" charset="-122"/>
              </a:rPr>
              <a:t>年版。</a:t>
            </a:r>
            <a:endParaRPr lang="zh-CN" altLang="en-US" sz="2000" b="1" dirty="0">
              <a:solidFill>
                <a:prstClr val="black"/>
              </a:solidFill>
              <a:latin typeface="华文中宋" panose="02010600040101010101" pitchFamily="2" charset="-122"/>
              <a:ea typeface="华文中宋" panose="02010600040101010101" pitchFamily="2" charset="-122"/>
            </a:endParaRPr>
          </a:p>
          <a:p>
            <a:pPr marL="342900" lvl="0" indent="-342900" algn="just">
              <a:lnSpc>
                <a:spcPct val="130000"/>
              </a:lnSpc>
              <a:spcBef>
                <a:spcPts val="600"/>
              </a:spcBef>
              <a:buFont typeface="+mj-lt"/>
              <a:buAutoNum type="arabicPeriod"/>
              <a:defRPr/>
            </a:pPr>
            <a:r>
              <a:rPr lang="zh-CN" altLang="en-US" sz="2000" b="1" dirty="0">
                <a:solidFill>
                  <a:prstClr val="black"/>
                </a:solidFill>
                <a:latin typeface="华文中宋" panose="02010600040101010101" pitchFamily="2" charset="-122"/>
                <a:ea typeface="华文中宋" panose="02010600040101010101" pitchFamily="2" charset="-122"/>
              </a:rPr>
              <a:t>胡锦涛：</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在学习</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江泽民文选</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报告会上的讲话</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，人民出版社</a:t>
            </a:r>
            <a:r>
              <a:rPr lang="en-US" altLang="zh-CN" sz="2000" b="1" dirty="0">
                <a:solidFill>
                  <a:prstClr val="black"/>
                </a:solidFill>
                <a:latin typeface="华文中宋" panose="02010600040101010101" pitchFamily="2" charset="-122"/>
                <a:ea typeface="华文中宋" panose="02010600040101010101" pitchFamily="2" charset="-122"/>
              </a:rPr>
              <a:t>2006</a:t>
            </a:r>
            <a:r>
              <a:rPr lang="zh-CN" altLang="en-US" sz="2000" b="1" dirty="0">
                <a:solidFill>
                  <a:prstClr val="black"/>
                </a:solidFill>
                <a:latin typeface="华文中宋" panose="02010600040101010101" pitchFamily="2" charset="-122"/>
                <a:ea typeface="华文中宋" panose="02010600040101010101" pitchFamily="2" charset="-122"/>
              </a:rPr>
              <a:t>年版。</a:t>
            </a:r>
            <a:endParaRPr lang="zh-CN" altLang="en-US" sz="2000" b="1" dirty="0">
              <a:solidFill>
                <a:prstClr val="black"/>
              </a:solidFill>
              <a:latin typeface="华文中宋" panose="02010600040101010101" pitchFamily="2" charset="-122"/>
              <a:ea typeface="华文中宋" panose="02010600040101010101" pitchFamily="2" charset="-122"/>
            </a:endParaRPr>
          </a:p>
          <a:p>
            <a:pPr marL="342900" lvl="0" indent="-342900" algn="just">
              <a:lnSpc>
                <a:spcPct val="130000"/>
              </a:lnSpc>
              <a:spcBef>
                <a:spcPts val="600"/>
              </a:spcBef>
              <a:buFont typeface="+mj-lt"/>
              <a:buAutoNum type="arabicPeriod"/>
              <a:defRPr/>
            </a:pPr>
            <a:r>
              <a:rPr lang="zh-CN" altLang="en-US" sz="2000" b="1" dirty="0">
                <a:solidFill>
                  <a:prstClr val="black"/>
                </a:solidFill>
                <a:latin typeface="华文中宋" panose="02010600040101010101" pitchFamily="2" charset="-122"/>
                <a:ea typeface="华文中宋" panose="02010600040101010101" pitchFamily="2" charset="-122"/>
              </a:rPr>
              <a:t>中共中央宣传部：</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三个代表”重要思想学习纲要</a:t>
            </a:r>
            <a:r>
              <a:rPr lang="en-US" altLang="zh-CN" sz="2000" b="1" dirty="0">
                <a:solidFill>
                  <a:prstClr val="black"/>
                </a:solidFill>
                <a:latin typeface="华文中宋" panose="02010600040101010101" pitchFamily="2" charset="-122"/>
                <a:ea typeface="华文中宋" panose="02010600040101010101" pitchFamily="2" charset="-122"/>
              </a:rPr>
              <a:t>》</a:t>
            </a:r>
            <a:r>
              <a:rPr lang="zh-CN" altLang="en-US" sz="2000" b="1" dirty="0">
                <a:solidFill>
                  <a:prstClr val="black"/>
                </a:solidFill>
                <a:latin typeface="华文中宋" panose="02010600040101010101" pitchFamily="2" charset="-122"/>
                <a:ea typeface="华文中宋" panose="02010600040101010101" pitchFamily="2" charset="-122"/>
              </a:rPr>
              <a:t>，学习出版社</a:t>
            </a:r>
            <a:r>
              <a:rPr lang="en-US" altLang="zh-CN" sz="2000" b="1" dirty="0">
                <a:solidFill>
                  <a:prstClr val="black"/>
                </a:solidFill>
                <a:latin typeface="华文中宋" panose="02010600040101010101" pitchFamily="2" charset="-122"/>
                <a:ea typeface="华文中宋" panose="02010600040101010101" pitchFamily="2" charset="-122"/>
              </a:rPr>
              <a:t>2003</a:t>
            </a:r>
            <a:r>
              <a:rPr lang="zh-CN" altLang="en-US" sz="2000" b="1" dirty="0">
                <a:solidFill>
                  <a:prstClr val="black"/>
                </a:solidFill>
                <a:latin typeface="华文中宋" panose="02010600040101010101" pitchFamily="2" charset="-122"/>
                <a:ea typeface="华文中宋" panose="02010600040101010101" pitchFamily="2" charset="-122"/>
              </a:rPr>
              <a:t>年版。</a:t>
            </a:r>
            <a:endParaRPr lang="zh-CN" altLang="en-US" sz="2000" b="1" dirty="0">
              <a:solidFill>
                <a:prstClr val="black"/>
              </a:solidFill>
              <a:latin typeface="华文中宋" panose="02010600040101010101" pitchFamily="2" charset="-122"/>
              <a:ea typeface="华文中宋" panose="02010600040101010101" pitchFamily="2" charset="-122"/>
            </a:endParaRPr>
          </a:p>
        </p:txBody>
      </p:sp>
      <p:grpSp>
        <p:nvGrpSpPr>
          <p:cNvPr id="3" name="组合 2"/>
          <p:cNvGrpSpPr/>
          <p:nvPr/>
        </p:nvGrpSpPr>
        <p:grpSpPr>
          <a:xfrm>
            <a:off x="1377273" y="1431039"/>
            <a:ext cx="1075451" cy="2623131"/>
            <a:chOff x="1377273" y="1431039"/>
            <a:chExt cx="1075451" cy="2623131"/>
          </a:xfrm>
        </p:grpSpPr>
        <p:grpSp>
          <p:nvGrpSpPr>
            <p:cNvPr id="12" name="组合 11"/>
            <p:cNvGrpSpPr/>
            <p:nvPr/>
          </p:nvGrpSpPr>
          <p:grpSpPr>
            <a:xfrm>
              <a:off x="1377273" y="1431039"/>
              <a:ext cx="1075451" cy="2623131"/>
              <a:chOff x="3039971" y="2125472"/>
              <a:chExt cx="1075451" cy="2623131"/>
            </a:xfrm>
          </p:grpSpPr>
          <p:sp>
            <p:nvSpPr>
              <p:cNvPr id="14"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“三个代表”重要思想的形成条件</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46"/>
          <p:cNvSpPr txBox="1"/>
          <p:nvPr/>
        </p:nvSpPr>
        <p:spPr>
          <a:xfrm>
            <a:off x="2579721" y="2557517"/>
            <a:ext cx="2084562" cy="1135054"/>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世界多极化在曲折中发展</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56"/>
          <p:cNvSpPr txBox="1"/>
          <p:nvPr/>
        </p:nvSpPr>
        <p:spPr>
          <a:xfrm>
            <a:off x="795443" y="5625970"/>
            <a:ext cx="2514091" cy="1135054"/>
          </a:xfrm>
          <a:prstGeom prst="rect">
            <a:avLst/>
          </a:prstGeom>
          <a:noFill/>
          <a:ln w="9525">
            <a:noFill/>
          </a:ln>
        </p:spPr>
        <p:txBody>
          <a:bodyPr wrap="square">
            <a:spAutoFit/>
          </a:bodyPr>
          <a:lstStyle/>
          <a:p>
            <a:pPr algn="ctr" eaLnBrk="1" hangingPunct="1">
              <a:lnSpc>
                <a:spcPct val="150000"/>
              </a:lnSpc>
              <a:spcBef>
                <a:spcPts val="140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经济全球化进程不断加快</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p:nvPr/>
        </p:nvPicPr>
        <p:blipFill>
          <a:blip r:embed="rId1"/>
          <a:stretch>
            <a:fillRect/>
          </a:stretch>
        </p:blipFill>
        <p:spPr>
          <a:xfrm>
            <a:off x="7506536" y="3354544"/>
            <a:ext cx="4191556" cy="2718710"/>
          </a:xfrm>
          <a:prstGeom prst="rect">
            <a:avLst/>
          </a:prstGeom>
          <a:noFill/>
          <a:ln w="9525">
            <a:noFill/>
          </a:ln>
        </p:spPr>
      </p:pic>
      <p:sp>
        <p:nvSpPr>
          <p:cNvPr id="13" name="矩形: 圆角 12"/>
          <p:cNvSpPr/>
          <p:nvPr/>
        </p:nvSpPr>
        <p:spPr>
          <a:xfrm>
            <a:off x="2049145" y="1068070"/>
            <a:ext cx="8093710" cy="998855"/>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（一）“三个代表”重要思想是在对冷战结束后</a:t>
            </a:r>
            <a:endParaRPr lang="en-US" altLang="zh-CN"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a:p>
            <a:pPr lvl="0" indent="107823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国际局势科学判断的基础上形成的</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14" name="矩形 4"/>
          <p:cNvSpPr>
            <a:spLocks noChangeArrowheads="1"/>
          </p:cNvSpPr>
          <p:nvPr/>
        </p:nvSpPr>
        <p:spPr bwMode="auto">
          <a:xfrm>
            <a:off x="327779" y="2177689"/>
            <a:ext cx="1048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00000"/>
                </a:solidFill>
              </a:rPr>
              <a:t>2.</a:t>
            </a:r>
            <a:r>
              <a:rPr lang="zh-CN" altLang="en-US" sz="2400" b="1" dirty="0">
                <a:solidFill>
                  <a:srgbClr val="C00000"/>
                </a:solidFill>
              </a:rPr>
              <a:t>和平稳定的外部环境</a:t>
            </a:r>
            <a:endParaRPr lang="zh-CN" altLang="en-US" sz="2400" b="1" dirty="0">
              <a:solidFill>
                <a:srgbClr val="C00000"/>
              </a:solidFill>
            </a:endParaRPr>
          </a:p>
        </p:txBody>
      </p:sp>
      <p:grpSp>
        <p:nvGrpSpPr>
          <p:cNvPr id="2" name="组合 1"/>
          <p:cNvGrpSpPr/>
          <p:nvPr/>
        </p:nvGrpSpPr>
        <p:grpSpPr>
          <a:xfrm>
            <a:off x="1725077" y="3776264"/>
            <a:ext cx="5122545" cy="1922780"/>
            <a:chOff x="2011680" y="3253740"/>
            <a:chExt cx="5122545" cy="1922780"/>
          </a:xfrm>
        </p:grpSpPr>
        <p:cxnSp>
          <p:nvCxnSpPr>
            <p:cNvPr id="15" name="直接连接符 14"/>
            <p:cNvCxnSpPr>
              <a:stCxn id="19" idx="7"/>
              <a:endCxn id="23" idx="3"/>
            </p:cNvCxnSpPr>
            <p:nvPr>
              <p:custDataLst>
                <p:tags r:id="rId2"/>
              </p:custDataLst>
            </p:nvPr>
          </p:nvCxnSpPr>
          <p:spPr>
            <a:xfrm flipV="1">
              <a:off x="2577854" y="3738774"/>
              <a:ext cx="972092" cy="87138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26" idx="2"/>
            </p:cNvCxnSpPr>
            <p:nvPr>
              <p:custDataLst>
                <p:tags r:id="rId3"/>
              </p:custDataLst>
            </p:nvPr>
          </p:nvCxnSpPr>
          <p:spPr>
            <a:xfrm>
              <a:off x="4003424" y="3738774"/>
              <a:ext cx="954045" cy="86011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26" idx="6"/>
              <a:endCxn id="29" idx="3"/>
            </p:cNvCxnSpPr>
            <p:nvPr>
              <p:custDataLst>
                <p:tags r:id="rId4"/>
              </p:custDataLst>
            </p:nvPr>
          </p:nvCxnSpPr>
          <p:spPr>
            <a:xfrm flipV="1">
              <a:off x="5651824" y="3707020"/>
              <a:ext cx="1028614" cy="89186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2011680" y="4512945"/>
              <a:ext cx="663575" cy="663575"/>
              <a:chOff x="583363" y="3885128"/>
              <a:chExt cx="967854" cy="967854"/>
            </a:xfrm>
          </p:grpSpPr>
          <p:sp>
            <p:nvSpPr>
              <p:cNvPr id="19" name="椭圆 18"/>
              <p:cNvSpPr/>
              <p:nvPr>
                <p:custDataLst>
                  <p:tags r:id="rId5"/>
                </p:custDataLst>
              </p:nvPr>
            </p:nvSpPr>
            <p:spPr>
              <a:xfrm>
                <a:off x="583363" y="3885128"/>
                <a:ext cx="967854" cy="967854"/>
              </a:xfrm>
              <a:prstGeom prst="ellipse">
                <a:avLst/>
              </a:prstGeom>
              <a:solidFill>
                <a:srgbClr val="FFEBE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ym typeface="Arial" panose="020B0604020202020204" pitchFamily="34" charset="0"/>
                </a:endParaRPr>
              </a:p>
            </p:txBody>
          </p:sp>
          <p:sp>
            <p:nvSpPr>
              <p:cNvPr id="20" name="椭圆 19"/>
              <p:cNvSpPr/>
              <p:nvPr>
                <p:custDataLst>
                  <p:tags r:id="rId6"/>
                </p:custDataLst>
              </p:nvPr>
            </p:nvSpPr>
            <p:spPr>
              <a:xfrm>
                <a:off x="805163" y="4106928"/>
                <a:ext cx="524254" cy="5242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7500" lnSpcReduction="20000"/>
              </a:bodyPr>
              <a:lstStyle/>
              <a:p>
                <a:pPr algn="ctr"/>
                <a:endParaRPr lang="zh-CN" altLang="en-US">
                  <a:solidFill>
                    <a:schemeClr val="bg1"/>
                  </a:solidFill>
                  <a:sym typeface="Arial" panose="020B0604020202020204" pitchFamily="34" charset="0"/>
                </a:endParaRPr>
              </a:p>
            </p:txBody>
          </p:sp>
        </p:grpSp>
        <p:grpSp>
          <p:nvGrpSpPr>
            <p:cNvPr id="21" name="组合 20"/>
            <p:cNvGrpSpPr/>
            <p:nvPr/>
          </p:nvGrpSpPr>
          <p:grpSpPr>
            <a:xfrm>
              <a:off x="3468370" y="3263265"/>
              <a:ext cx="557530" cy="557530"/>
              <a:chOff x="2435478" y="2604987"/>
              <a:chExt cx="613012" cy="613012"/>
            </a:xfrm>
          </p:grpSpPr>
          <p:sp>
            <p:nvSpPr>
              <p:cNvPr id="23" name="椭圆 22"/>
              <p:cNvSpPr/>
              <p:nvPr>
                <p:custDataLst>
                  <p:tags r:id="rId7"/>
                </p:custDataLst>
              </p:nvPr>
            </p:nvSpPr>
            <p:spPr>
              <a:xfrm>
                <a:off x="2435478" y="2604987"/>
                <a:ext cx="613012" cy="613012"/>
              </a:xfrm>
              <a:prstGeom prst="ellipse">
                <a:avLst/>
              </a:prstGeom>
              <a:solidFill>
                <a:srgbClr val="FFEBE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ym typeface="Arial" panose="020B0604020202020204" pitchFamily="34" charset="0"/>
                </a:endParaRPr>
              </a:p>
            </p:txBody>
          </p:sp>
          <p:sp>
            <p:nvSpPr>
              <p:cNvPr id="24" name="椭圆 23"/>
              <p:cNvSpPr/>
              <p:nvPr>
                <p:custDataLst>
                  <p:tags r:id="rId8"/>
                </p:custDataLst>
              </p:nvPr>
            </p:nvSpPr>
            <p:spPr>
              <a:xfrm>
                <a:off x="2575960" y="2745469"/>
                <a:ext cx="332048" cy="332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a:endParaRPr lang="zh-CN" altLang="en-US">
                  <a:solidFill>
                    <a:schemeClr val="bg1"/>
                  </a:solidFill>
                  <a:sym typeface="Arial" panose="020B0604020202020204" pitchFamily="34" charset="0"/>
                </a:endParaRPr>
              </a:p>
            </p:txBody>
          </p:sp>
        </p:grpSp>
        <p:grpSp>
          <p:nvGrpSpPr>
            <p:cNvPr id="25" name="组合 24"/>
            <p:cNvGrpSpPr/>
            <p:nvPr/>
          </p:nvGrpSpPr>
          <p:grpSpPr>
            <a:xfrm>
              <a:off x="4957445" y="4251960"/>
              <a:ext cx="694055" cy="694055"/>
              <a:chOff x="3975968" y="3627538"/>
              <a:chExt cx="958779" cy="958779"/>
            </a:xfrm>
          </p:grpSpPr>
          <p:sp>
            <p:nvSpPr>
              <p:cNvPr id="26" name="椭圆 25"/>
              <p:cNvSpPr/>
              <p:nvPr>
                <p:custDataLst>
                  <p:tags r:id="rId9"/>
                </p:custDataLst>
              </p:nvPr>
            </p:nvSpPr>
            <p:spPr>
              <a:xfrm>
                <a:off x="3975968" y="3627538"/>
                <a:ext cx="958779" cy="958779"/>
              </a:xfrm>
              <a:prstGeom prst="ellipse">
                <a:avLst/>
              </a:prstGeom>
              <a:solidFill>
                <a:srgbClr val="FFEBE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ym typeface="Arial" panose="020B0604020202020204" pitchFamily="34" charset="0"/>
                </a:endParaRPr>
              </a:p>
            </p:txBody>
          </p:sp>
          <p:sp>
            <p:nvSpPr>
              <p:cNvPr id="27" name="椭圆 26"/>
              <p:cNvSpPr/>
              <p:nvPr>
                <p:custDataLst>
                  <p:tags r:id="rId10"/>
                </p:custDataLst>
              </p:nvPr>
            </p:nvSpPr>
            <p:spPr>
              <a:xfrm>
                <a:off x="4195688" y="3847258"/>
                <a:ext cx="519339" cy="5193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lstStyle/>
              <a:p>
                <a:pPr algn="ctr"/>
                <a:endParaRPr lang="zh-CN" altLang="en-US">
                  <a:solidFill>
                    <a:schemeClr val="bg1"/>
                  </a:solidFill>
                  <a:sym typeface="Arial" panose="020B0604020202020204" pitchFamily="34" charset="0"/>
                </a:endParaRPr>
              </a:p>
            </p:txBody>
          </p:sp>
        </p:grpSp>
        <p:grpSp>
          <p:nvGrpSpPr>
            <p:cNvPr id="28" name="组合 27"/>
            <p:cNvGrpSpPr/>
            <p:nvPr/>
          </p:nvGrpSpPr>
          <p:grpSpPr>
            <a:xfrm>
              <a:off x="6602730" y="3253740"/>
              <a:ext cx="531495" cy="531495"/>
              <a:chOff x="5423295" y="2161079"/>
              <a:chExt cx="584390" cy="584390"/>
            </a:xfrm>
          </p:grpSpPr>
          <p:sp>
            <p:nvSpPr>
              <p:cNvPr id="29" name="椭圆 28"/>
              <p:cNvSpPr/>
              <p:nvPr>
                <p:custDataLst>
                  <p:tags r:id="rId11"/>
                </p:custDataLst>
              </p:nvPr>
            </p:nvSpPr>
            <p:spPr>
              <a:xfrm>
                <a:off x="5423295" y="2161079"/>
                <a:ext cx="584390" cy="584390"/>
              </a:xfrm>
              <a:prstGeom prst="ellipse">
                <a:avLst/>
              </a:prstGeom>
              <a:solidFill>
                <a:srgbClr val="FFEBE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ym typeface="Arial" panose="020B0604020202020204" pitchFamily="34" charset="0"/>
                </a:endParaRPr>
              </a:p>
            </p:txBody>
          </p:sp>
          <p:sp>
            <p:nvSpPr>
              <p:cNvPr id="30" name="椭圆 29"/>
              <p:cNvSpPr/>
              <p:nvPr>
                <p:custDataLst>
                  <p:tags r:id="rId12"/>
                </p:custDataLst>
              </p:nvPr>
            </p:nvSpPr>
            <p:spPr>
              <a:xfrm>
                <a:off x="5557218" y="2295002"/>
                <a:ext cx="316545" cy="31654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2500" lnSpcReduction="20000"/>
              </a:bodyPr>
              <a:lstStyle/>
              <a:p>
                <a:pPr algn="ctr"/>
                <a:endParaRPr lang="zh-CN" altLang="en-US">
                  <a:solidFill>
                    <a:schemeClr val="bg1"/>
                  </a:solidFill>
                  <a:sym typeface="Arial" panose="020B0604020202020204" pitchFamily="34" charset="0"/>
                </a:endParaRPr>
              </a:p>
            </p:txBody>
          </p:sp>
        </p:grpSp>
      </p:grpSp>
      <p:sp>
        <p:nvSpPr>
          <p:cNvPr id="31" name="文本框 56"/>
          <p:cNvSpPr txBox="1"/>
          <p:nvPr/>
        </p:nvSpPr>
        <p:spPr>
          <a:xfrm>
            <a:off x="3835264" y="5498322"/>
            <a:ext cx="2514091" cy="1135054"/>
          </a:xfrm>
          <a:prstGeom prst="rect">
            <a:avLst/>
          </a:prstGeom>
          <a:noFill/>
          <a:ln w="9525">
            <a:noFill/>
          </a:ln>
        </p:spPr>
        <p:txBody>
          <a:bodyPr wrap="square">
            <a:spAutoFit/>
          </a:bodyPr>
          <a:lstStyle/>
          <a:p>
            <a:pPr algn="ctr" eaLnBrk="1" hangingPunct="1">
              <a:lnSpc>
                <a:spcPct val="150000"/>
              </a:lnSpc>
              <a:spcBef>
                <a:spcPts val="140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和平与发展仍然是时代主题</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文本框 46"/>
          <p:cNvSpPr txBox="1"/>
          <p:nvPr/>
        </p:nvSpPr>
        <p:spPr>
          <a:xfrm>
            <a:off x="5539593" y="2518135"/>
            <a:ext cx="2084562" cy="1135054"/>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科学技术迅猛发展</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1157" b="44543"/>
          <a:stretch>
            <a:fillRect/>
          </a:stretch>
        </p:blipFill>
        <p:spPr>
          <a:xfrm>
            <a:off x="0" y="3547831"/>
            <a:ext cx="12192000" cy="3310169"/>
          </a:xfrm>
          <a:prstGeom prst="rect">
            <a:avLst/>
          </a:prstGeom>
        </p:spPr>
      </p:pic>
      <p:sp>
        <p:nvSpPr>
          <p:cNvPr id="18" name="矩形 17"/>
          <p:cNvSpPr/>
          <p:nvPr/>
        </p:nvSpPr>
        <p:spPr>
          <a:xfrm>
            <a:off x="16317" y="514350"/>
            <a:ext cx="12175683" cy="6484178"/>
          </a:xfrm>
          <a:prstGeom prst="rect">
            <a:avLst/>
          </a:prstGeom>
          <a:gradFill flip="none" rotWithShape="1">
            <a:gsLst>
              <a:gs pos="7000">
                <a:schemeClr val="bg1">
                  <a:alpha val="0"/>
                </a:schemeClr>
              </a:gs>
              <a:gs pos="28000">
                <a:srgbClr val="FCFDF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796206" y="2317691"/>
            <a:ext cx="8599588" cy="2862322"/>
          </a:xfrm>
          <a:prstGeom prst="rect">
            <a:avLst/>
          </a:prstGeom>
          <a:noFill/>
          <a:ln w="12700">
            <a:noFill/>
          </a:ln>
        </p:spPr>
        <p:txBody>
          <a:bodyPr wrap="square">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sym typeface="+mn-ea"/>
              </a:rPr>
              <a:t> 和平与发展仍然是时代的主题，</a:t>
            </a:r>
            <a:r>
              <a:rPr lang="zh-CN" altLang="en-US" sz="2000" b="1" dirty="0">
                <a:latin typeface="微软雅黑" panose="020B0503020204020204" pitchFamily="34" charset="-122"/>
                <a:ea typeface="微软雅黑" panose="020B0503020204020204" pitchFamily="34" charset="-122"/>
                <a:sym typeface="+mn-ea"/>
              </a:rPr>
              <a:t>世界多极化仍然在曲折中获得了发展</a:t>
            </a:r>
            <a:r>
              <a:rPr lang="zh-CN" altLang="en-US" sz="2000" dirty="0">
                <a:latin typeface="微软雅黑" panose="020B0503020204020204" pitchFamily="34" charset="-122"/>
                <a:ea typeface="微软雅黑" panose="020B0503020204020204" pitchFamily="34" charset="-122"/>
                <a:sym typeface="+mn-ea"/>
              </a:rPr>
              <a:t>，这也为我国的社会主义建设带来了一个难得的</a:t>
            </a:r>
            <a:r>
              <a:rPr lang="zh-CN" altLang="en-US" sz="2000" b="1" dirty="0">
                <a:solidFill>
                  <a:srgbClr val="C00000"/>
                </a:solidFill>
                <a:latin typeface="微软雅黑" panose="020B0503020204020204" pitchFamily="34" charset="-122"/>
                <a:ea typeface="微软雅黑" panose="020B0503020204020204" pitchFamily="34" charset="-122"/>
                <a:sym typeface="+mn-ea"/>
              </a:rPr>
              <a:t>相对稳定的和平的外部环境</a:t>
            </a:r>
            <a:r>
              <a:rPr lang="zh-CN" altLang="en-US" sz="2000" dirty="0">
                <a:latin typeface="微软雅黑" panose="020B0503020204020204" pitchFamily="34" charset="-122"/>
                <a:ea typeface="微软雅黑" panose="020B0503020204020204" pitchFamily="34" charset="-122"/>
                <a:sym typeface="+mn-ea"/>
              </a:rPr>
              <a:t>。特别是使全球经济日益融为一体的</a:t>
            </a:r>
            <a:r>
              <a:rPr lang="zh-CN" altLang="en-US" sz="2000" b="1" dirty="0">
                <a:solidFill>
                  <a:srgbClr val="C00000"/>
                </a:solidFill>
                <a:latin typeface="微软雅黑" panose="020B0503020204020204" pitchFamily="34" charset="-122"/>
                <a:ea typeface="微软雅黑" panose="020B0503020204020204" pitchFamily="34" charset="-122"/>
                <a:sym typeface="+mn-ea"/>
              </a:rPr>
              <a:t>经济全球化浪潮正在蓬勃发展</a:t>
            </a:r>
            <a:r>
              <a:rPr lang="zh-CN" altLang="en-US" sz="2000" dirty="0">
                <a:latin typeface="微软雅黑" panose="020B0503020204020204" pitchFamily="34" charset="-122"/>
                <a:ea typeface="微软雅黑" panose="020B0503020204020204" pitchFamily="34" charset="-122"/>
                <a:sym typeface="+mn-ea"/>
              </a:rPr>
              <a:t>，它是当今世界的生产力、世界市场和科学技术等共同作用的结果，是历史发展不可阻挡的大趋势，积极参与经济全球化是包括我国在内的发展中国家</a:t>
            </a:r>
            <a:r>
              <a:rPr lang="zh-CN" altLang="en-US" sz="2000" b="1" dirty="0">
                <a:solidFill>
                  <a:srgbClr val="C00000"/>
                </a:solidFill>
                <a:latin typeface="微软雅黑" panose="020B0503020204020204" pitchFamily="34" charset="-122"/>
                <a:ea typeface="微软雅黑" panose="020B0503020204020204" pitchFamily="34" charset="-122"/>
                <a:sym typeface="+mn-ea"/>
              </a:rPr>
              <a:t>实现现代化的必由之路</a:t>
            </a:r>
            <a:r>
              <a:rPr lang="zh-CN" altLang="en-US"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endParaRPr>
          </a:p>
        </p:txBody>
      </p:sp>
      <p:sp>
        <p:nvSpPr>
          <p:cNvPr id="9" name="矩形 8"/>
          <p:cNvSpPr/>
          <p:nvPr/>
        </p:nvSpPr>
        <p:spPr>
          <a:xfrm>
            <a:off x="438194" y="2060313"/>
            <a:ext cx="11203060" cy="56057"/>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537536" y="5348009"/>
            <a:ext cx="11307863"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405881" y="1002766"/>
            <a:ext cx="5380239" cy="525291"/>
            <a:chOff x="4637731" y="3093456"/>
            <a:chExt cx="5414465" cy="509235"/>
          </a:xfrm>
        </p:grpSpPr>
        <p:grpSp>
          <p:nvGrpSpPr>
            <p:cNvPr id="14" name="组合 13"/>
            <p:cNvGrpSpPr/>
            <p:nvPr/>
          </p:nvGrpSpPr>
          <p:grpSpPr>
            <a:xfrm>
              <a:off x="4665614" y="3093456"/>
              <a:ext cx="5386582" cy="509235"/>
              <a:chOff x="2021908" y="2563920"/>
              <a:chExt cx="5386582" cy="509235"/>
            </a:xfrm>
          </p:grpSpPr>
          <p:sp>
            <p:nvSpPr>
              <p:cNvPr id="16" name="矩形: 对角圆角 26"/>
              <p:cNvSpPr/>
              <p:nvPr/>
            </p:nvSpPr>
            <p:spPr>
              <a:xfrm>
                <a:off x="2047988" y="2614847"/>
                <a:ext cx="5360502"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对角圆角 27"/>
              <p:cNvSpPr/>
              <p:nvPr/>
            </p:nvSpPr>
            <p:spPr>
              <a:xfrm>
                <a:off x="2021908" y="2563920"/>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15" name="矩形 14"/>
            <p:cNvSpPr/>
            <p:nvPr/>
          </p:nvSpPr>
          <p:spPr>
            <a:xfrm>
              <a:off x="4637731" y="3135734"/>
              <a:ext cx="5360500" cy="3878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世界多极化和经济全球化在曲折中获得发展</a:t>
              </a:r>
              <a:endParaRPr lang="en-US" altLang="zh-CN" sz="20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9" name="文本框 1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7"/>
          <p:cNvGrpSpPr/>
          <p:nvPr/>
        </p:nvGrpSpPr>
        <p:grpSpPr>
          <a:xfrm>
            <a:off x="1890999" y="1469973"/>
            <a:ext cx="8410002" cy="2468941"/>
            <a:chOff x="4320039" y="2400337"/>
            <a:chExt cx="6971404" cy="2846652"/>
          </a:xfrm>
        </p:grpSpPr>
        <p:sp>
          <p:nvSpPr>
            <p:cNvPr id="1048660" name="矩形: 对角圆角 16"/>
            <p:cNvSpPr/>
            <p:nvPr/>
          </p:nvSpPr>
          <p:spPr>
            <a:xfrm>
              <a:off x="4320039" y="2400337"/>
              <a:ext cx="6971404" cy="2846652"/>
            </a:xfrm>
            <a:prstGeom prst="round2DiagRect">
              <a:avLst>
                <a:gd name="adj1" fmla="val 0"/>
                <a:gd name="adj2" fmla="val 0"/>
              </a:avLst>
            </a:prstGeom>
            <a:solidFill>
              <a:schemeClr val="bg1"/>
            </a:solidFill>
            <a:ln>
              <a:solidFill>
                <a:schemeClr val="bg1">
                  <a:lumMod val="9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61" name="半闭框 19"/>
            <p:cNvSpPr/>
            <p:nvPr/>
          </p:nvSpPr>
          <p:spPr>
            <a:xfrm rot="5400000">
              <a:off x="10931443" y="240033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48662" name="半闭框 20"/>
            <p:cNvSpPr/>
            <p:nvPr/>
          </p:nvSpPr>
          <p:spPr>
            <a:xfrm rot="16200000">
              <a:off x="4327196" y="488698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048663" name="矩形 25"/>
          <p:cNvSpPr/>
          <p:nvPr/>
        </p:nvSpPr>
        <p:spPr>
          <a:xfrm>
            <a:off x="2702220" y="1762134"/>
            <a:ext cx="6787561" cy="1938992"/>
          </a:xfrm>
          <a:prstGeom prst="rect">
            <a:avLst/>
          </a:prstGeom>
        </p:spPr>
        <p:txBody>
          <a:bodyPr wrap="square">
            <a:spAutoFit/>
          </a:bodyPr>
          <a:lstStyle/>
          <a:p>
            <a:pPr indent="457200" algn="just">
              <a:lnSpc>
                <a:spcPct val="150000"/>
              </a:lnSpc>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rPr>
              <a:t> 以信息技术和生命科学为核心的现代科学技术</a:t>
            </a:r>
            <a:r>
              <a:rPr kumimoji="0" lang="en-US" altLang="zh-CN" sz="200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rPr>
              <a:t>日新月异，极大地改变了人们的生产、生活方式，深刻地推动着世界经济的发展与经济全球化进程，</a:t>
            </a:r>
            <a:r>
              <a:rPr kumimoji="0" lang="en-US"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ea"/>
              </a:rPr>
              <a:t>并在国家社会经济的发展中起着决定性的作用。</a:t>
            </a:r>
            <a:endParaRPr lang="zh-CN" altLang="en-US" sz="20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18335" y="4247462"/>
            <a:ext cx="12209330" cy="2254938"/>
            <a:chOff x="490670" y="4488762"/>
            <a:chExt cx="12209330" cy="2254938"/>
          </a:xfrm>
        </p:grpSpPr>
        <p:grpSp>
          <p:nvGrpSpPr>
            <p:cNvPr id="16" name="组合 15"/>
            <p:cNvGrpSpPr/>
            <p:nvPr/>
          </p:nvGrpSpPr>
          <p:grpSpPr>
            <a:xfrm>
              <a:off x="490670" y="4488762"/>
              <a:ext cx="12209330" cy="2254938"/>
              <a:chOff x="-697724" y="3590910"/>
              <a:chExt cx="3735410" cy="15553247"/>
            </a:xfrm>
          </p:grpSpPr>
          <p:sp>
            <p:nvSpPr>
              <p:cNvPr id="26" name="矩形 25"/>
              <p:cNvSpPr/>
              <p:nvPr/>
            </p:nvSpPr>
            <p:spPr>
              <a:xfrm>
                <a:off x="-472769" y="3972965"/>
                <a:ext cx="2743201" cy="13831931"/>
              </a:xfrm>
              <a:prstGeom prst="rect">
                <a:avLst/>
              </a:prstGeom>
              <a:gradFill>
                <a:gsLst>
                  <a:gs pos="75000">
                    <a:srgbClr val="FFFDFD"/>
                  </a:gs>
                  <a:gs pos="0">
                    <a:srgbClr val="FFFDEB"/>
                  </a:gs>
                </a:gsLst>
                <a:lin ang="2700000" scaled="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10600030101010101" charset="-122"/>
                  <a:ea typeface="等线" panose="02010600030101010101" charset="-122"/>
                </a:endParaRPr>
              </a:p>
            </p:txBody>
          </p:sp>
          <p:pic>
            <p:nvPicPr>
              <p:cNvPr id="25" name="图片 24"/>
              <p:cNvPicPr>
                <a:picLocks noChangeAspect="1"/>
              </p:cNvPicPr>
              <p:nvPr/>
            </p:nvPicPr>
            <p:blipFill>
              <a:blip r:embed="rId1"/>
              <a:stretch>
                <a:fillRect/>
              </a:stretch>
            </p:blipFill>
            <p:spPr>
              <a:xfrm>
                <a:off x="-697724" y="3590910"/>
                <a:ext cx="3735410" cy="15553247"/>
              </a:xfrm>
              <a:prstGeom prst="rect">
                <a:avLst/>
              </a:prstGeom>
            </p:spPr>
          </p:pic>
        </p:grpSp>
        <p:sp>
          <p:nvSpPr>
            <p:cNvPr id="18" name="矩形 17"/>
            <p:cNvSpPr/>
            <p:nvPr/>
          </p:nvSpPr>
          <p:spPr>
            <a:xfrm>
              <a:off x="3309954" y="5288252"/>
              <a:ext cx="7569201" cy="1028295"/>
            </a:xfrm>
            <a:prstGeom prst="rect">
              <a:avLst/>
            </a:prstGeom>
          </p:spPr>
          <p:txBody>
            <a:bodyPr wrap="square">
              <a:spAutoFit/>
            </a:bodyPr>
            <a:lstStyle/>
            <a:p>
              <a:pPr marL="342900" indent="-342900" algn="just">
                <a:lnSpc>
                  <a:spcPct val="150000"/>
                </a:lnSpc>
                <a:spcAft>
                  <a:spcPts val="1200"/>
                </a:spcAft>
                <a:buClr>
                  <a:srgbClr val="C00000"/>
                </a:buClr>
                <a:buSzPct val="80000"/>
                <a:buFont typeface="Wingdings" panose="05000000000000000000" pitchFamily="2" charset="2"/>
                <a:buChar char="u"/>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如何迎头赶上时代潮流，在日益激烈的国际竞争中始终立于不败之地？</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algn="just">
                <a:lnSpc>
                  <a:spcPct val="150000"/>
                </a:lnSpc>
                <a:spcAft>
                  <a:spcPts val="1200"/>
                </a:spcAft>
                <a:buClr>
                  <a:srgbClr val="C00000"/>
                </a:buClr>
                <a:buSzPct val="80000"/>
                <a:buFont typeface="Wingdings" panose="05000000000000000000" pitchFamily="2" charset="2"/>
                <a:buChar char="u"/>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如何发展科学技术，实现社会生产力的跨越式发展？</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21" name="组合 20"/>
            <p:cNvGrpSpPr>
              <a:grpSpLocks noChangeAspect="1"/>
            </p:cNvGrpSpPr>
            <p:nvPr/>
          </p:nvGrpSpPr>
          <p:grpSpPr>
            <a:xfrm>
              <a:off x="1985800" y="4960600"/>
              <a:ext cx="573682" cy="592791"/>
              <a:chOff x="-2237127" y="3030476"/>
              <a:chExt cx="1114865" cy="1152000"/>
            </a:xfrm>
          </p:grpSpPr>
          <p:sp>
            <p:nvSpPr>
              <p:cNvPr id="23" name="文本框 22"/>
              <p:cNvSpPr txBox="1">
                <a:spLocks noChangeAspect="1"/>
              </p:cNvSpPr>
              <p:nvPr/>
            </p:nvSpPr>
            <p:spPr>
              <a:xfrm rot="900000">
                <a:off x="-1720670" y="3224484"/>
                <a:ext cx="598408" cy="864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24" name="文本框 23"/>
              <p:cNvSpPr txBox="1">
                <a:spLocks noChangeAspect="1"/>
              </p:cNvSpPr>
              <p:nvPr/>
            </p:nvSpPr>
            <p:spPr>
              <a:xfrm>
                <a:off x="-2237127" y="3030476"/>
                <a:ext cx="797879" cy="1152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rgbClr val="FFFDFD"/>
                  </a:gs>
                  <a:gs pos="20000">
                    <a:srgbClr val="F7C973"/>
                  </a:gs>
                  <a:gs pos="100000">
                    <a:srgbClr val="ED2124"/>
                  </a:gs>
                </a:gsLst>
                <a:lin ang="0" scaled="0"/>
              </a:gradFill>
              <a:ln>
                <a:noFill/>
              </a:ln>
              <a:effectLst>
                <a:outerShdw dist="63500" dir="2700000" algn="tl" rotWithShape="0">
                  <a:srgbClr val="FAE7D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cxnSp>
          <p:nvCxnSpPr>
            <p:cNvPr id="22" name="直接连接符 21"/>
            <p:cNvCxnSpPr/>
            <p:nvPr/>
          </p:nvCxnSpPr>
          <p:spPr>
            <a:xfrm>
              <a:off x="3074556" y="5014314"/>
              <a:ext cx="0" cy="1065056"/>
            </a:xfrm>
            <a:prstGeom prst="line">
              <a:avLst/>
            </a:prstGeom>
            <a:ln>
              <a:gradFill>
                <a:gsLst>
                  <a:gs pos="0">
                    <a:srgbClr val="9E0406"/>
                  </a:gs>
                  <a:gs pos="100000">
                    <a:srgbClr val="9E0406">
                      <a:alpha val="0"/>
                    </a:srgbClr>
                  </a:gs>
                </a:gsLst>
                <a:lin ang="5400000" scaled="1"/>
              </a:gra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825184" y="5807381"/>
              <a:ext cx="876300" cy="244079"/>
            </a:xfrm>
            <a:custGeom>
              <a:avLst/>
              <a:gdLst/>
              <a:ahLst/>
              <a:cxnLst/>
              <a:rect l="l" t="t" r="r" b="b"/>
              <a:pathLst>
                <a:path w="876300" h="244079">
                  <a:moveTo>
                    <a:pt x="345281" y="177404"/>
                  </a:moveTo>
                  <a:cubicBezTo>
                    <a:pt x="347663" y="179785"/>
                    <a:pt x="349647" y="183754"/>
                    <a:pt x="351235" y="189310"/>
                  </a:cubicBezTo>
                  <a:cubicBezTo>
                    <a:pt x="345678" y="213122"/>
                    <a:pt x="336947" y="226616"/>
                    <a:pt x="325041" y="229791"/>
                  </a:cubicBezTo>
                  <a:cubicBezTo>
                    <a:pt x="321866" y="228997"/>
                    <a:pt x="318691" y="225425"/>
                    <a:pt x="315516" y="219075"/>
                  </a:cubicBezTo>
                  <a:cubicBezTo>
                    <a:pt x="314722" y="218282"/>
                    <a:pt x="313928" y="217488"/>
                    <a:pt x="313135" y="216694"/>
                  </a:cubicBezTo>
                  <a:cubicBezTo>
                    <a:pt x="308372" y="212725"/>
                    <a:pt x="305991" y="209550"/>
                    <a:pt x="305991" y="207169"/>
                  </a:cubicBezTo>
                  <a:cubicBezTo>
                    <a:pt x="306785" y="200025"/>
                    <a:pt x="311944" y="195660"/>
                    <a:pt x="321469" y="194072"/>
                  </a:cubicBezTo>
                  <a:cubicBezTo>
                    <a:pt x="323056" y="193279"/>
                    <a:pt x="327025" y="190500"/>
                    <a:pt x="333375" y="185738"/>
                  </a:cubicBezTo>
                  <a:cubicBezTo>
                    <a:pt x="339725" y="180182"/>
                    <a:pt x="343694" y="177404"/>
                    <a:pt x="345281" y="177404"/>
                  </a:cubicBezTo>
                  <a:close/>
                  <a:moveTo>
                    <a:pt x="141685" y="177404"/>
                  </a:moveTo>
                  <a:cubicBezTo>
                    <a:pt x="141685" y="181372"/>
                    <a:pt x="141685" y="185341"/>
                    <a:pt x="141685" y="189310"/>
                  </a:cubicBezTo>
                  <a:lnTo>
                    <a:pt x="208360" y="189310"/>
                  </a:lnTo>
                  <a:lnTo>
                    <a:pt x="208360" y="177404"/>
                  </a:lnTo>
                  <a:close/>
                  <a:moveTo>
                    <a:pt x="510778" y="151210"/>
                  </a:moveTo>
                  <a:cubicBezTo>
                    <a:pt x="515541" y="151210"/>
                    <a:pt x="519509" y="152797"/>
                    <a:pt x="522685" y="155972"/>
                  </a:cubicBezTo>
                  <a:cubicBezTo>
                    <a:pt x="529828" y="156766"/>
                    <a:pt x="533797" y="159147"/>
                    <a:pt x="534591" y="163116"/>
                  </a:cubicBezTo>
                  <a:cubicBezTo>
                    <a:pt x="528241" y="178991"/>
                    <a:pt x="520700" y="190500"/>
                    <a:pt x="511969" y="197644"/>
                  </a:cubicBezTo>
                  <a:cubicBezTo>
                    <a:pt x="504031" y="196057"/>
                    <a:pt x="499666" y="193675"/>
                    <a:pt x="498872" y="190500"/>
                  </a:cubicBezTo>
                  <a:cubicBezTo>
                    <a:pt x="498872" y="188913"/>
                    <a:pt x="499666" y="185738"/>
                    <a:pt x="501253" y="180975"/>
                  </a:cubicBezTo>
                  <a:cubicBezTo>
                    <a:pt x="502841" y="176213"/>
                    <a:pt x="503635" y="172641"/>
                    <a:pt x="503635" y="170260"/>
                  </a:cubicBezTo>
                  <a:lnTo>
                    <a:pt x="503635" y="167879"/>
                  </a:lnTo>
                  <a:cubicBezTo>
                    <a:pt x="502841" y="165497"/>
                    <a:pt x="502444" y="163513"/>
                    <a:pt x="502444" y="161925"/>
                  </a:cubicBezTo>
                  <a:cubicBezTo>
                    <a:pt x="502444" y="154782"/>
                    <a:pt x="505222" y="151210"/>
                    <a:pt x="510778" y="151210"/>
                  </a:cubicBezTo>
                  <a:close/>
                  <a:moveTo>
                    <a:pt x="377428" y="151210"/>
                  </a:moveTo>
                  <a:cubicBezTo>
                    <a:pt x="385366" y="152797"/>
                    <a:pt x="390128" y="156766"/>
                    <a:pt x="391716" y="163116"/>
                  </a:cubicBezTo>
                  <a:cubicBezTo>
                    <a:pt x="427435" y="196454"/>
                    <a:pt x="465931" y="212725"/>
                    <a:pt x="507206" y="211932"/>
                  </a:cubicBezTo>
                  <a:cubicBezTo>
                    <a:pt x="535781" y="212725"/>
                    <a:pt x="557213" y="210741"/>
                    <a:pt x="571500" y="205979"/>
                  </a:cubicBezTo>
                  <a:lnTo>
                    <a:pt x="571500" y="219075"/>
                  </a:lnTo>
                  <a:cubicBezTo>
                    <a:pt x="567531" y="229394"/>
                    <a:pt x="559197" y="237332"/>
                    <a:pt x="546497" y="242888"/>
                  </a:cubicBezTo>
                  <a:cubicBezTo>
                    <a:pt x="540147" y="243682"/>
                    <a:pt x="533400" y="244079"/>
                    <a:pt x="526256" y="244079"/>
                  </a:cubicBezTo>
                  <a:cubicBezTo>
                    <a:pt x="457200" y="242491"/>
                    <a:pt x="404019" y="220663"/>
                    <a:pt x="366713" y="178594"/>
                  </a:cubicBezTo>
                  <a:cubicBezTo>
                    <a:pt x="359569" y="173038"/>
                    <a:pt x="355997" y="167879"/>
                    <a:pt x="355997" y="163116"/>
                  </a:cubicBezTo>
                  <a:cubicBezTo>
                    <a:pt x="357585" y="158354"/>
                    <a:pt x="364728" y="154385"/>
                    <a:pt x="377428" y="151210"/>
                  </a:cubicBezTo>
                  <a:close/>
                  <a:moveTo>
                    <a:pt x="448866" y="147638"/>
                  </a:moveTo>
                  <a:cubicBezTo>
                    <a:pt x="459185" y="149225"/>
                    <a:pt x="466328" y="151607"/>
                    <a:pt x="470297" y="154782"/>
                  </a:cubicBezTo>
                  <a:cubicBezTo>
                    <a:pt x="471091" y="155575"/>
                    <a:pt x="471488" y="157560"/>
                    <a:pt x="471488" y="160735"/>
                  </a:cubicBezTo>
                  <a:cubicBezTo>
                    <a:pt x="471488" y="163116"/>
                    <a:pt x="471488" y="165100"/>
                    <a:pt x="471488" y="166688"/>
                  </a:cubicBezTo>
                  <a:cubicBezTo>
                    <a:pt x="470694" y="167482"/>
                    <a:pt x="469106" y="169863"/>
                    <a:pt x="466725" y="173832"/>
                  </a:cubicBezTo>
                  <a:cubicBezTo>
                    <a:pt x="460375" y="185738"/>
                    <a:pt x="456010" y="191691"/>
                    <a:pt x="453628" y="191691"/>
                  </a:cubicBezTo>
                  <a:cubicBezTo>
                    <a:pt x="447278" y="190897"/>
                    <a:pt x="442913" y="189310"/>
                    <a:pt x="440531" y="186929"/>
                  </a:cubicBezTo>
                  <a:cubicBezTo>
                    <a:pt x="440531" y="185341"/>
                    <a:pt x="440928" y="182563"/>
                    <a:pt x="441722" y="178594"/>
                  </a:cubicBezTo>
                  <a:cubicBezTo>
                    <a:pt x="442516" y="176213"/>
                    <a:pt x="442913" y="174625"/>
                    <a:pt x="442913" y="173832"/>
                  </a:cubicBezTo>
                  <a:cubicBezTo>
                    <a:pt x="442913" y="172244"/>
                    <a:pt x="442516" y="170260"/>
                    <a:pt x="441722" y="167879"/>
                  </a:cubicBezTo>
                  <a:cubicBezTo>
                    <a:pt x="441722" y="166291"/>
                    <a:pt x="441722" y="165100"/>
                    <a:pt x="441722" y="164307"/>
                  </a:cubicBezTo>
                  <a:cubicBezTo>
                    <a:pt x="440928" y="161925"/>
                    <a:pt x="440531" y="159544"/>
                    <a:pt x="440531" y="157163"/>
                  </a:cubicBezTo>
                  <a:cubicBezTo>
                    <a:pt x="440531" y="153194"/>
                    <a:pt x="440928" y="150813"/>
                    <a:pt x="441722" y="150019"/>
                  </a:cubicBezTo>
                  <a:cubicBezTo>
                    <a:pt x="444103" y="148432"/>
                    <a:pt x="446485" y="147638"/>
                    <a:pt x="448866" y="147638"/>
                  </a:cubicBezTo>
                  <a:close/>
                  <a:moveTo>
                    <a:pt x="142875" y="145257"/>
                  </a:moveTo>
                  <a:lnTo>
                    <a:pt x="142875" y="152400"/>
                  </a:lnTo>
                  <a:lnTo>
                    <a:pt x="142875" y="155972"/>
                  </a:lnTo>
                  <a:lnTo>
                    <a:pt x="208360" y="155972"/>
                  </a:lnTo>
                  <a:lnTo>
                    <a:pt x="208360" y="151210"/>
                  </a:lnTo>
                  <a:lnTo>
                    <a:pt x="208360" y="145257"/>
                  </a:lnTo>
                  <a:close/>
                  <a:moveTo>
                    <a:pt x="126206" y="119063"/>
                  </a:moveTo>
                  <a:cubicBezTo>
                    <a:pt x="130969" y="119063"/>
                    <a:pt x="134541" y="119857"/>
                    <a:pt x="136922" y="121444"/>
                  </a:cubicBezTo>
                  <a:lnTo>
                    <a:pt x="216694" y="121444"/>
                  </a:lnTo>
                  <a:cubicBezTo>
                    <a:pt x="219075" y="119857"/>
                    <a:pt x="222250" y="119063"/>
                    <a:pt x="226219" y="119063"/>
                  </a:cubicBezTo>
                  <a:cubicBezTo>
                    <a:pt x="227806" y="119063"/>
                    <a:pt x="232569" y="121047"/>
                    <a:pt x="240506" y="125016"/>
                  </a:cubicBezTo>
                  <a:cubicBezTo>
                    <a:pt x="240506" y="125810"/>
                    <a:pt x="240506" y="127000"/>
                    <a:pt x="240506" y="128588"/>
                  </a:cubicBezTo>
                  <a:cubicBezTo>
                    <a:pt x="240506" y="130969"/>
                    <a:pt x="239316" y="133350"/>
                    <a:pt x="236935" y="135732"/>
                  </a:cubicBezTo>
                  <a:cubicBezTo>
                    <a:pt x="236141" y="144463"/>
                    <a:pt x="235744" y="153194"/>
                    <a:pt x="235744" y="161925"/>
                  </a:cubicBezTo>
                  <a:cubicBezTo>
                    <a:pt x="235744" y="170657"/>
                    <a:pt x="236141" y="184150"/>
                    <a:pt x="236935" y="202407"/>
                  </a:cubicBezTo>
                  <a:cubicBezTo>
                    <a:pt x="237728" y="219869"/>
                    <a:pt x="238125" y="232172"/>
                    <a:pt x="238125" y="239316"/>
                  </a:cubicBezTo>
                  <a:cubicBezTo>
                    <a:pt x="238125" y="241697"/>
                    <a:pt x="236538" y="242888"/>
                    <a:pt x="233363" y="242888"/>
                  </a:cubicBezTo>
                  <a:lnTo>
                    <a:pt x="214313" y="242888"/>
                  </a:lnTo>
                  <a:cubicBezTo>
                    <a:pt x="210344" y="242888"/>
                    <a:pt x="208360" y="241697"/>
                    <a:pt x="208360" y="239316"/>
                  </a:cubicBezTo>
                  <a:lnTo>
                    <a:pt x="208360" y="210741"/>
                  </a:lnTo>
                  <a:lnTo>
                    <a:pt x="136922" y="210741"/>
                  </a:lnTo>
                  <a:cubicBezTo>
                    <a:pt x="131366" y="232966"/>
                    <a:pt x="120650" y="244079"/>
                    <a:pt x="104775" y="244079"/>
                  </a:cubicBezTo>
                  <a:cubicBezTo>
                    <a:pt x="97631" y="244079"/>
                    <a:pt x="89694" y="239316"/>
                    <a:pt x="80963" y="229791"/>
                  </a:cubicBezTo>
                  <a:lnTo>
                    <a:pt x="79772" y="223838"/>
                  </a:lnTo>
                  <a:cubicBezTo>
                    <a:pt x="104378" y="219869"/>
                    <a:pt x="116285" y="195660"/>
                    <a:pt x="115491" y="151210"/>
                  </a:cubicBezTo>
                  <a:cubicBezTo>
                    <a:pt x="115491" y="145654"/>
                    <a:pt x="115491" y="141685"/>
                    <a:pt x="115491" y="139304"/>
                  </a:cubicBezTo>
                  <a:cubicBezTo>
                    <a:pt x="115491" y="139304"/>
                    <a:pt x="115094" y="138907"/>
                    <a:pt x="114300" y="138113"/>
                  </a:cubicBezTo>
                  <a:cubicBezTo>
                    <a:pt x="112713" y="134938"/>
                    <a:pt x="111919" y="132160"/>
                    <a:pt x="111919" y="129779"/>
                  </a:cubicBezTo>
                  <a:cubicBezTo>
                    <a:pt x="111919" y="127397"/>
                    <a:pt x="112316" y="126207"/>
                    <a:pt x="113110" y="126207"/>
                  </a:cubicBezTo>
                  <a:cubicBezTo>
                    <a:pt x="115491" y="122238"/>
                    <a:pt x="119856" y="119857"/>
                    <a:pt x="126206" y="119063"/>
                  </a:cubicBezTo>
                  <a:close/>
                  <a:moveTo>
                    <a:pt x="452438" y="84535"/>
                  </a:moveTo>
                  <a:lnTo>
                    <a:pt x="452438" y="110729"/>
                  </a:lnTo>
                  <a:cubicBezTo>
                    <a:pt x="470694" y="110729"/>
                    <a:pt x="488553" y="110729"/>
                    <a:pt x="506016" y="110729"/>
                  </a:cubicBezTo>
                  <a:lnTo>
                    <a:pt x="506016" y="85725"/>
                  </a:lnTo>
                  <a:cubicBezTo>
                    <a:pt x="488553" y="84932"/>
                    <a:pt x="470694" y="84535"/>
                    <a:pt x="452438" y="84535"/>
                  </a:cubicBezTo>
                  <a:close/>
                  <a:moveTo>
                    <a:pt x="423863" y="84535"/>
                  </a:moveTo>
                  <a:cubicBezTo>
                    <a:pt x="407194" y="84535"/>
                    <a:pt x="390128" y="84932"/>
                    <a:pt x="372666" y="85725"/>
                  </a:cubicBezTo>
                  <a:cubicBezTo>
                    <a:pt x="372666" y="93663"/>
                    <a:pt x="372269" y="101997"/>
                    <a:pt x="371475" y="110729"/>
                  </a:cubicBezTo>
                  <a:cubicBezTo>
                    <a:pt x="379413" y="109935"/>
                    <a:pt x="390922" y="109935"/>
                    <a:pt x="406003" y="110729"/>
                  </a:cubicBezTo>
                  <a:cubicBezTo>
                    <a:pt x="413147" y="110729"/>
                    <a:pt x="418703" y="110729"/>
                    <a:pt x="422672" y="110729"/>
                  </a:cubicBezTo>
                  <a:cubicBezTo>
                    <a:pt x="423466" y="102791"/>
                    <a:pt x="423863" y="94060"/>
                    <a:pt x="423863" y="84535"/>
                  </a:cubicBezTo>
                  <a:close/>
                  <a:moveTo>
                    <a:pt x="51197" y="80963"/>
                  </a:moveTo>
                  <a:cubicBezTo>
                    <a:pt x="63897" y="83344"/>
                    <a:pt x="71041" y="88107"/>
                    <a:pt x="72628" y="95250"/>
                  </a:cubicBezTo>
                  <a:cubicBezTo>
                    <a:pt x="72628" y="99219"/>
                    <a:pt x="71041" y="103188"/>
                    <a:pt x="67866" y="107157"/>
                  </a:cubicBezTo>
                  <a:cubicBezTo>
                    <a:pt x="63897" y="112713"/>
                    <a:pt x="61516" y="139700"/>
                    <a:pt x="60722" y="188119"/>
                  </a:cubicBezTo>
                  <a:cubicBezTo>
                    <a:pt x="69453" y="184944"/>
                    <a:pt x="77788" y="180975"/>
                    <a:pt x="85725" y="176213"/>
                  </a:cubicBezTo>
                  <a:cubicBezTo>
                    <a:pt x="88106" y="173832"/>
                    <a:pt x="90091" y="172641"/>
                    <a:pt x="91678" y="172641"/>
                  </a:cubicBezTo>
                  <a:cubicBezTo>
                    <a:pt x="93266" y="174229"/>
                    <a:pt x="94456" y="182166"/>
                    <a:pt x="95250" y="196454"/>
                  </a:cubicBezTo>
                  <a:cubicBezTo>
                    <a:pt x="95250" y="198835"/>
                    <a:pt x="94456" y="200819"/>
                    <a:pt x="92869" y="202407"/>
                  </a:cubicBezTo>
                  <a:lnTo>
                    <a:pt x="88106" y="204788"/>
                  </a:lnTo>
                  <a:lnTo>
                    <a:pt x="58341" y="221457"/>
                  </a:lnTo>
                  <a:cubicBezTo>
                    <a:pt x="47228" y="228600"/>
                    <a:pt x="40085" y="231775"/>
                    <a:pt x="36910" y="230982"/>
                  </a:cubicBezTo>
                  <a:cubicBezTo>
                    <a:pt x="32941" y="229394"/>
                    <a:pt x="29369" y="221854"/>
                    <a:pt x="26194" y="208360"/>
                  </a:cubicBezTo>
                  <a:cubicBezTo>
                    <a:pt x="26194" y="206772"/>
                    <a:pt x="26194" y="205185"/>
                    <a:pt x="26194" y="203597"/>
                  </a:cubicBezTo>
                  <a:cubicBezTo>
                    <a:pt x="31750" y="195660"/>
                    <a:pt x="34925" y="165100"/>
                    <a:pt x="35719" y="111919"/>
                  </a:cubicBezTo>
                  <a:lnTo>
                    <a:pt x="26194" y="111919"/>
                  </a:lnTo>
                  <a:cubicBezTo>
                    <a:pt x="24606" y="111919"/>
                    <a:pt x="21431" y="112316"/>
                    <a:pt x="16669" y="113110"/>
                  </a:cubicBezTo>
                  <a:cubicBezTo>
                    <a:pt x="12700" y="113904"/>
                    <a:pt x="9525" y="114300"/>
                    <a:pt x="7144" y="114300"/>
                  </a:cubicBezTo>
                  <a:cubicBezTo>
                    <a:pt x="2381" y="114300"/>
                    <a:pt x="0" y="112713"/>
                    <a:pt x="0" y="109538"/>
                  </a:cubicBezTo>
                  <a:cubicBezTo>
                    <a:pt x="0" y="104775"/>
                    <a:pt x="0" y="99616"/>
                    <a:pt x="0" y="94060"/>
                  </a:cubicBezTo>
                  <a:cubicBezTo>
                    <a:pt x="0" y="89297"/>
                    <a:pt x="1985" y="86122"/>
                    <a:pt x="5953" y="84535"/>
                  </a:cubicBezTo>
                  <a:cubicBezTo>
                    <a:pt x="9922" y="82947"/>
                    <a:pt x="13891" y="82154"/>
                    <a:pt x="17860" y="82154"/>
                  </a:cubicBezTo>
                  <a:cubicBezTo>
                    <a:pt x="21828" y="82154"/>
                    <a:pt x="24606" y="82947"/>
                    <a:pt x="26194" y="84535"/>
                  </a:cubicBezTo>
                  <a:lnTo>
                    <a:pt x="41672" y="84535"/>
                  </a:lnTo>
                  <a:cubicBezTo>
                    <a:pt x="45641" y="82154"/>
                    <a:pt x="48816" y="80963"/>
                    <a:pt x="51197" y="80963"/>
                  </a:cubicBezTo>
                  <a:close/>
                  <a:moveTo>
                    <a:pt x="750094" y="59532"/>
                  </a:moveTo>
                  <a:lnTo>
                    <a:pt x="750094" y="80963"/>
                  </a:lnTo>
                  <a:lnTo>
                    <a:pt x="763191" y="80963"/>
                  </a:lnTo>
                  <a:cubicBezTo>
                    <a:pt x="771128" y="73819"/>
                    <a:pt x="778669" y="66675"/>
                    <a:pt x="785813" y="59532"/>
                  </a:cubicBezTo>
                  <a:cubicBezTo>
                    <a:pt x="774700" y="59532"/>
                    <a:pt x="762794" y="59532"/>
                    <a:pt x="750094" y="59532"/>
                  </a:cubicBezTo>
                  <a:close/>
                  <a:moveTo>
                    <a:pt x="452438" y="36910"/>
                  </a:moveTo>
                  <a:lnTo>
                    <a:pt x="452438" y="61913"/>
                  </a:lnTo>
                  <a:cubicBezTo>
                    <a:pt x="456406" y="61913"/>
                    <a:pt x="462359" y="61913"/>
                    <a:pt x="470297" y="61913"/>
                  </a:cubicBezTo>
                  <a:cubicBezTo>
                    <a:pt x="486172" y="61119"/>
                    <a:pt x="498078" y="61119"/>
                    <a:pt x="506016" y="61913"/>
                  </a:cubicBezTo>
                  <a:lnTo>
                    <a:pt x="506016" y="36910"/>
                  </a:lnTo>
                  <a:cubicBezTo>
                    <a:pt x="488553" y="36910"/>
                    <a:pt x="470694" y="36910"/>
                    <a:pt x="452438" y="36910"/>
                  </a:cubicBezTo>
                  <a:close/>
                  <a:moveTo>
                    <a:pt x="372666" y="36910"/>
                  </a:moveTo>
                  <a:lnTo>
                    <a:pt x="372666" y="54769"/>
                  </a:lnTo>
                  <a:lnTo>
                    <a:pt x="372666" y="61913"/>
                  </a:lnTo>
                  <a:lnTo>
                    <a:pt x="422672" y="61913"/>
                  </a:lnTo>
                  <a:lnTo>
                    <a:pt x="423863" y="61913"/>
                  </a:lnTo>
                  <a:lnTo>
                    <a:pt x="423863" y="36910"/>
                  </a:lnTo>
                  <a:cubicBezTo>
                    <a:pt x="407194" y="36910"/>
                    <a:pt x="390128" y="36910"/>
                    <a:pt x="372666" y="36910"/>
                  </a:cubicBezTo>
                  <a:close/>
                  <a:moveTo>
                    <a:pt x="353616" y="10716"/>
                  </a:moveTo>
                  <a:cubicBezTo>
                    <a:pt x="355203" y="10319"/>
                    <a:pt x="356989" y="10319"/>
                    <a:pt x="358974" y="10716"/>
                  </a:cubicBezTo>
                  <a:cubicBezTo>
                    <a:pt x="360958" y="11113"/>
                    <a:pt x="363141" y="11907"/>
                    <a:pt x="365522" y="13097"/>
                  </a:cubicBezTo>
                  <a:cubicBezTo>
                    <a:pt x="372666" y="12304"/>
                    <a:pt x="383381" y="12304"/>
                    <a:pt x="397669" y="13097"/>
                  </a:cubicBezTo>
                  <a:cubicBezTo>
                    <a:pt x="404813" y="13097"/>
                    <a:pt x="410369" y="13097"/>
                    <a:pt x="414338" y="13097"/>
                  </a:cubicBezTo>
                  <a:cubicBezTo>
                    <a:pt x="447675" y="13097"/>
                    <a:pt x="481409" y="13097"/>
                    <a:pt x="515541" y="13097"/>
                  </a:cubicBezTo>
                  <a:cubicBezTo>
                    <a:pt x="517922" y="11510"/>
                    <a:pt x="521097" y="10716"/>
                    <a:pt x="525066" y="10716"/>
                  </a:cubicBezTo>
                  <a:cubicBezTo>
                    <a:pt x="533797" y="12304"/>
                    <a:pt x="538559" y="15875"/>
                    <a:pt x="539353" y="21432"/>
                  </a:cubicBezTo>
                  <a:cubicBezTo>
                    <a:pt x="539353" y="25400"/>
                    <a:pt x="538163" y="28575"/>
                    <a:pt x="535781" y="30957"/>
                  </a:cubicBezTo>
                  <a:cubicBezTo>
                    <a:pt x="534194" y="38100"/>
                    <a:pt x="533797" y="51197"/>
                    <a:pt x="534591" y="70247"/>
                  </a:cubicBezTo>
                  <a:cubicBezTo>
                    <a:pt x="534591" y="76597"/>
                    <a:pt x="534591" y="81360"/>
                    <a:pt x="534591" y="84535"/>
                  </a:cubicBezTo>
                  <a:cubicBezTo>
                    <a:pt x="534591" y="88504"/>
                    <a:pt x="534988" y="96441"/>
                    <a:pt x="535781" y="108347"/>
                  </a:cubicBezTo>
                  <a:cubicBezTo>
                    <a:pt x="535781" y="117872"/>
                    <a:pt x="535781" y="123825"/>
                    <a:pt x="535781" y="126207"/>
                  </a:cubicBezTo>
                  <a:cubicBezTo>
                    <a:pt x="535781" y="130969"/>
                    <a:pt x="533797" y="134541"/>
                    <a:pt x="529828" y="136922"/>
                  </a:cubicBezTo>
                  <a:cubicBezTo>
                    <a:pt x="527447" y="136922"/>
                    <a:pt x="525463" y="136922"/>
                    <a:pt x="523875" y="136922"/>
                  </a:cubicBezTo>
                  <a:cubicBezTo>
                    <a:pt x="519113" y="136922"/>
                    <a:pt x="515144" y="136525"/>
                    <a:pt x="511969" y="135732"/>
                  </a:cubicBezTo>
                  <a:cubicBezTo>
                    <a:pt x="484981" y="134938"/>
                    <a:pt x="457597" y="134541"/>
                    <a:pt x="429816" y="134541"/>
                  </a:cubicBezTo>
                  <a:cubicBezTo>
                    <a:pt x="408385" y="134541"/>
                    <a:pt x="386953" y="134938"/>
                    <a:pt x="365522" y="135732"/>
                  </a:cubicBezTo>
                  <a:cubicBezTo>
                    <a:pt x="362347" y="137319"/>
                    <a:pt x="358775" y="138113"/>
                    <a:pt x="354806" y="138113"/>
                  </a:cubicBezTo>
                  <a:cubicBezTo>
                    <a:pt x="345281" y="137319"/>
                    <a:pt x="340519" y="134144"/>
                    <a:pt x="340519" y="128588"/>
                  </a:cubicBezTo>
                  <a:cubicBezTo>
                    <a:pt x="340519" y="127000"/>
                    <a:pt x="340916" y="125016"/>
                    <a:pt x="341710" y="122635"/>
                  </a:cubicBezTo>
                  <a:cubicBezTo>
                    <a:pt x="342503" y="120254"/>
                    <a:pt x="342900" y="118666"/>
                    <a:pt x="342900" y="117872"/>
                  </a:cubicBezTo>
                  <a:cubicBezTo>
                    <a:pt x="342900" y="106760"/>
                    <a:pt x="342900" y="95647"/>
                    <a:pt x="342900" y="84535"/>
                  </a:cubicBezTo>
                  <a:cubicBezTo>
                    <a:pt x="342900" y="83741"/>
                    <a:pt x="342900" y="80566"/>
                    <a:pt x="342900" y="75010"/>
                  </a:cubicBezTo>
                  <a:cubicBezTo>
                    <a:pt x="343694" y="47229"/>
                    <a:pt x="343694" y="32544"/>
                    <a:pt x="342900" y="30957"/>
                  </a:cubicBezTo>
                  <a:cubicBezTo>
                    <a:pt x="342900" y="30163"/>
                    <a:pt x="342503" y="28972"/>
                    <a:pt x="341710" y="27385"/>
                  </a:cubicBezTo>
                  <a:cubicBezTo>
                    <a:pt x="340122" y="25004"/>
                    <a:pt x="339328" y="23019"/>
                    <a:pt x="339328" y="21432"/>
                  </a:cubicBezTo>
                  <a:cubicBezTo>
                    <a:pt x="340122" y="15082"/>
                    <a:pt x="344884" y="11510"/>
                    <a:pt x="353616" y="10716"/>
                  </a:cubicBezTo>
                  <a:close/>
                  <a:moveTo>
                    <a:pt x="34528" y="9525"/>
                  </a:moveTo>
                  <a:cubicBezTo>
                    <a:pt x="40878" y="10319"/>
                    <a:pt x="46038" y="13891"/>
                    <a:pt x="50006" y="20241"/>
                  </a:cubicBezTo>
                  <a:cubicBezTo>
                    <a:pt x="51594" y="21035"/>
                    <a:pt x="55563" y="23019"/>
                    <a:pt x="61913" y="26194"/>
                  </a:cubicBezTo>
                  <a:cubicBezTo>
                    <a:pt x="73025" y="30163"/>
                    <a:pt x="78581" y="32941"/>
                    <a:pt x="78581" y="34529"/>
                  </a:cubicBezTo>
                  <a:cubicBezTo>
                    <a:pt x="78581" y="44054"/>
                    <a:pt x="68660" y="48816"/>
                    <a:pt x="48816" y="48816"/>
                  </a:cubicBezTo>
                  <a:cubicBezTo>
                    <a:pt x="48022" y="48816"/>
                    <a:pt x="47228" y="48816"/>
                    <a:pt x="46435" y="48816"/>
                  </a:cubicBezTo>
                  <a:cubicBezTo>
                    <a:pt x="45641" y="48816"/>
                    <a:pt x="44450" y="48816"/>
                    <a:pt x="42863" y="48816"/>
                  </a:cubicBezTo>
                  <a:cubicBezTo>
                    <a:pt x="27781" y="49610"/>
                    <a:pt x="20241" y="46038"/>
                    <a:pt x="20241" y="38100"/>
                  </a:cubicBezTo>
                  <a:cubicBezTo>
                    <a:pt x="20241" y="34132"/>
                    <a:pt x="21431" y="30560"/>
                    <a:pt x="23813" y="27385"/>
                  </a:cubicBezTo>
                  <a:cubicBezTo>
                    <a:pt x="25400" y="16272"/>
                    <a:pt x="28972" y="10319"/>
                    <a:pt x="34528" y="9525"/>
                  </a:cubicBezTo>
                  <a:close/>
                  <a:moveTo>
                    <a:pt x="725091" y="2382"/>
                  </a:moveTo>
                  <a:cubicBezTo>
                    <a:pt x="726678" y="2382"/>
                    <a:pt x="729059" y="2779"/>
                    <a:pt x="732235" y="3572"/>
                  </a:cubicBezTo>
                  <a:cubicBezTo>
                    <a:pt x="735410" y="4366"/>
                    <a:pt x="737791" y="4763"/>
                    <a:pt x="739378" y="4763"/>
                  </a:cubicBezTo>
                  <a:cubicBezTo>
                    <a:pt x="740172" y="4763"/>
                    <a:pt x="741760" y="4763"/>
                    <a:pt x="744141" y="4763"/>
                  </a:cubicBezTo>
                  <a:cubicBezTo>
                    <a:pt x="750491" y="3175"/>
                    <a:pt x="753269" y="5557"/>
                    <a:pt x="752475" y="11907"/>
                  </a:cubicBezTo>
                  <a:cubicBezTo>
                    <a:pt x="752475" y="19844"/>
                    <a:pt x="751681" y="24607"/>
                    <a:pt x="750094" y="26194"/>
                  </a:cubicBezTo>
                  <a:lnTo>
                    <a:pt x="750094" y="34529"/>
                  </a:lnTo>
                  <a:lnTo>
                    <a:pt x="797719" y="34529"/>
                  </a:lnTo>
                  <a:cubicBezTo>
                    <a:pt x="800100" y="34529"/>
                    <a:pt x="802085" y="34925"/>
                    <a:pt x="803672" y="35719"/>
                  </a:cubicBezTo>
                  <a:cubicBezTo>
                    <a:pt x="804466" y="34925"/>
                    <a:pt x="805259" y="34132"/>
                    <a:pt x="806053" y="33338"/>
                  </a:cubicBezTo>
                  <a:cubicBezTo>
                    <a:pt x="806847" y="31750"/>
                    <a:pt x="807244" y="30957"/>
                    <a:pt x="807244" y="30957"/>
                  </a:cubicBezTo>
                  <a:cubicBezTo>
                    <a:pt x="808038" y="29369"/>
                    <a:pt x="808831" y="26988"/>
                    <a:pt x="809625" y="23813"/>
                  </a:cubicBezTo>
                  <a:cubicBezTo>
                    <a:pt x="810419" y="20638"/>
                    <a:pt x="811213" y="18257"/>
                    <a:pt x="812006" y="16669"/>
                  </a:cubicBezTo>
                  <a:cubicBezTo>
                    <a:pt x="813594" y="15875"/>
                    <a:pt x="815578" y="15479"/>
                    <a:pt x="817960" y="15479"/>
                  </a:cubicBezTo>
                  <a:cubicBezTo>
                    <a:pt x="820341" y="15479"/>
                    <a:pt x="822722" y="16669"/>
                    <a:pt x="825103" y="19050"/>
                  </a:cubicBezTo>
                  <a:cubicBezTo>
                    <a:pt x="828278" y="22225"/>
                    <a:pt x="831056" y="23813"/>
                    <a:pt x="833438" y="23813"/>
                  </a:cubicBezTo>
                  <a:cubicBezTo>
                    <a:pt x="833438" y="23813"/>
                    <a:pt x="834231" y="24210"/>
                    <a:pt x="835819" y="25004"/>
                  </a:cubicBezTo>
                  <a:cubicBezTo>
                    <a:pt x="839788" y="26591"/>
                    <a:pt x="841772" y="28179"/>
                    <a:pt x="841772" y="29766"/>
                  </a:cubicBezTo>
                  <a:cubicBezTo>
                    <a:pt x="841772" y="31354"/>
                    <a:pt x="841772" y="32147"/>
                    <a:pt x="841772" y="32147"/>
                  </a:cubicBezTo>
                  <a:cubicBezTo>
                    <a:pt x="841772" y="34529"/>
                    <a:pt x="839391" y="37704"/>
                    <a:pt x="834628" y="41672"/>
                  </a:cubicBezTo>
                  <a:cubicBezTo>
                    <a:pt x="833834" y="42466"/>
                    <a:pt x="833041" y="43260"/>
                    <a:pt x="832247" y="44054"/>
                  </a:cubicBezTo>
                  <a:cubicBezTo>
                    <a:pt x="823516" y="55960"/>
                    <a:pt x="813197" y="68263"/>
                    <a:pt x="801291" y="80963"/>
                  </a:cubicBezTo>
                  <a:cubicBezTo>
                    <a:pt x="821928" y="80169"/>
                    <a:pt x="839788" y="79772"/>
                    <a:pt x="854869" y="79772"/>
                  </a:cubicBezTo>
                  <a:cubicBezTo>
                    <a:pt x="864394" y="79772"/>
                    <a:pt x="871141" y="78582"/>
                    <a:pt x="875110" y="76200"/>
                  </a:cubicBezTo>
                  <a:cubicBezTo>
                    <a:pt x="875110" y="76994"/>
                    <a:pt x="875506" y="78185"/>
                    <a:pt x="876300" y="79772"/>
                  </a:cubicBezTo>
                  <a:cubicBezTo>
                    <a:pt x="876300" y="82154"/>
                    <a:pt x="876300" y="83741"/>
                    <a:pt x="876300" y="84535"/>
                  </a:cubicBezTo>
                  <a:cubicBezTo>
                    <a:pt x="873125" y="99616"/>
                    <a:pt x="866378" y="108347"/>
                    <a:pt x="856060" y="110729"/>
                  </a:cubicBezTo>
                  <a:cubicBezTo>
                    <a:pt x="852884" y="110729"/>
                    <a:pt x="847328" y="109935"/>
                    <a:pt x="839391" y="108347"/>
                  </a:cubicBezTo>
                  <a:cubicBezTo>
                    <a:pt x="834628" y="106760"/>
                    <a:pt x="831056" y="105966"/>
                    <a:pt x="828675" y="105966"/>
                  </a:cubicBezTo>
                  <a:cubicBezTo>
                    <a:pt x="823913" y="105172"/>
                    <a:pt x="814784" y="104775"/>
                    <a:pt x="801291" y="104775"/>
                  </a:cubicBezTo>
                  <a:cubicBezTo>
                    <a:pt x="789385" y="103982"/>
                    <a:pt x="780256" y="103585"/>
                    <a:pt x="773906" y="103585"/>
                  </a:cubicBezTo>
                  <a:cubicBezTo>
                    <a:pt x="765969" y="110729"/>
                    <a:pt x="757238" y="117475"/>
                    <a:pt x="747713" y="123825"/>
                  </a:cubicBezTo>
                  <a:lnTo>
                    <a:pt x="809625" y="123825"/>
                  </a:lnTo>
                  <a:cubicBezTo>
                    <a:pt x="809625" y="123825"/>
                    <a:pt x="810419" y="123825"/>
                    <a:pt x="812006" y="123825"/>
                  </a:cubicBezTo>
                  <a:cubicBezTo>
                    <a:pt x="821531" y="123032"/>
                    <a:pt x="826294" y="123429"/>
                    <a:pt x="826294" y="125016"/>
                  </a:cubicBezTo>
                  <a:cubicBezTo>
                    <a:pt x="826294" y="126604"/>
                    <a:pt x="826294" y="128588"/>
                    <a:pt x="826294" y="130969"/>
                  </a:cubicBezTo>
                  <a:cubicBezTo>
                    <a:pt x="825500" y="134144"/>
                    <a:pt x="825103" y="136525"/>
                    <a:pt x="825103" y="138113"/>
                  </a:cubicBezTo>
                  <a:cubicBezTo>
                    <a:pt x="825897" y="139700"/>
                    <a:pt x="826294" y="141288"/>
                    <a:pt x="826294" y="142875"/>
                  </a:cubicBezTo>
                  <a:cubicBezTo>
                    <a:pt x="826294" y="146050"/>
                    <a:pt x="824309" y="147638"/>
                    <a:pt x="820341" y="147638"/>
                  </a:cubicBezTo>
                  <a:cubicBezTo>
                    <a:pt x="793353" y="147638"/>
                    <a:pt x="762397" y="147638"/>
                    <a:pt x="727472" y="147638"/>
                  </a:cubicBezTo>
                  <a:cubicBezTo>
                    <a:pt x="726678" y="150019"/>
                    <a:pt x="725488" y="153988"/>
                    <a:pt x="723900" y="159544"/>
                  </a:cubicBezTo>
                  <a:cubicBezTo>
                    <a:pt x="723106" y="162719"/>
                    <a:pt x="722710" y="164704"/>
                    <a:pt x="722710" y="165497"/>
                  </a:cubicBezTo>
                  <a:cubicBezTo>
                    <a:pt x="753666" y="165497"/>
                    <a:pt x="779860" y="165497"/>
                    <a:pt x="801291" y="165497"/>
                  </a:cubicBezTo>
                  <a:cubicBezTo>
                    <a:pt x="805259" y="163116"/>
                    <a:pt x="809228" y="161925"/>
                    <a:pt x="813197" y="161925"/>
                  </a:cubicBezTo>
                  <a:cubicBezTo>
                    <a:pt x="815578" y="161925"/>
                    <a:pt x="817960" y="162719"/>
                    <a:pt x="820341" y="164307"/>
                  </a:cubicBezTo>
                  <a:cubicBezTo>
                    <a:pt x="827485" y="164307"/>
                    <a:pt x="831056" y="166688"/>
                    <a:pt x="831056" y="171450"/>
                  </a:cubicBezTo>
                  <a:cubicBezTo>
                    <a:pt x="831056" y="173832"/>
                    <a:pt x="830660" y="175816"/>
                    <a:pt x="829866" y="177404"/>
                  </a:cubicBezTo>
                  <a:cubicBezTo>
                    <a:pt x="826691" y="183754"/>
                    <a:pt x="824309" y="192485"/>
                    <a:pt x="822722" y="203597"/>
                  </a:cubicBezTo>
                  <a:cubicBezTo>
                    <a:pt x="822722" y="205979"/>
                    <a:pt x="822722" y="207566"/>
                    <a:pt x="822722" y="208360"/>
                  </a:cubicBezTo>
                  <a:cubicBezTo>
                    <a:pt x="819547" y="232172"/>
                    <a:pt x="806450" y="243285"/>
                    <a:pt x="783431" y="241697"/>
                  </a:cubicBezTo>
                  <a:cubicBezTo>
                    <a:pt x="767556" y="243285"/>
                    <a:pt x="758031" y="236935"/>
                    <a:pt x="754856" y="222647"/>
                  </a:cubicBezTo>
                  <a:lnTo>
                    <a:pt x="754856" y="215504"/>
                  </a:lnTo>
                  <a:cubicBezTo>
                    <a:pt x="757238" y="215504"/>
                    <a:pt x="761206" y="215900"/>
                    <a:pt x="766763" y="216694"/>
                  </a:cubicBezTo>
                  <a:cubicBezTo>
                    <a:pt x="771525" y="217488"/>
                    <a:pt x="775097" y="217885"/>
                    <a:pt x="777478" y="217885"/>
                  </a:cubicBezTo>
                  <a:cubicBezTo>
                    <a:pt x="788591" y="218679"/>
                    <a:pt x="794941" y="212329"/>
                    <a:pt x="796528" y="198835"/>
                  </a:cubicBezTo>
                  <a:cubicBezTo>
                    <a:pt x="797322" y="194866"/>
                    <a:pt x="797719" y="191691"/>
                    <a:pt x="797719" y="189310"/>
                  </a:cubicBezTo>
                  <a:cubicBezTo>
                    <a:pt x="781050" y="188516"/>
                    <a:pt x="753269" y="188119"/>
                    <a:pt x="714375" y="188119"/>
                  </a:cubicBezTo>
                  <a:cubicBezTo>
                    <a:pt x="711200" y="191294"/>
                    <a:pt x="707231" y="192882"/>
                    <a:pt x="702469" y="192882"/>
                  </a:cubicBezTo>
                  <a:cubicBezTo>
                    <a:pt x="694531" y="189707"/>
                    <a:pt x="688975" y="184547"/>
                    <a:pt x="685800" y="177404"/>
                  </a:cubicBezTo>
                  <a:cubicBezTo>
                    <a:pt x="685800" y="175816"/>
                    <a:pt x="687388" y="173435"/>
                    <a:pt x="690563" y="170260"/>
                  </a:cubicBezTo>
                  <a:cubicBezTo>
                    <a:pt x="691356" y="169466"/>
                    <a:pt x="691753" y="169069"/>
                    <a:pt x="691753" y="169069"/>
                  </a:cubicBezTo>
                  <a:cubicBezTo>
                    <a:pt x="695722" y="165100"/>
                    <a:pt x="698897" y="159147"/>
                    <a:pt x="701278" y="151210"/>
                  </a:cubicBezTo>
                  <a:cubicBezTo>
                    <a:pt x="675085" y="163116"/>
                    <a:pt x="654844" y="167879"/>
                    <a:pt x="640556" y="165497"/>
                  </a:cubicBezTo>
                  <a:cubicBezTo>
                    <a:pt x="631031" y="163116"/>
                    <a:pt x="624681" y="157957"/>
                    <a:pt x="621506" y="150019"/>
                  </a:cubicBezTo>
                  <a:lnTo>
                    <a:pt x="617935" y="141685"/>
                  </a:lnTo>
                  <a:cubicBezTo>
                    <a:pt x="650478" y="140891"/>
                    <a:pt x="688181" y="128191"/>
                    <a:pt x="731044" y="103585"/>
                  </a:cubicBezTo>
                  <a:cubicBezTo>
                    <a:pt x="693738" y="104379"/>
                    <a:pt x="663972" y="105966"/>
                    <a:pt x="641747" y="108347"/>
                  </a:cubicBezTo>
                  <a:cubicBezTo>
                    <a:pt x="640160" y="108347"/>
                    <a:pt x="637778" y="108347"/>
                    <a:pt x="634603" y="108347"/>
                  </a:cubicBezTo>
                  <a:cubicBezTo>
                    <a:pt x="631428" y="109141"/>
                    <a:pt x="628650" y="109538"/>
                    <a:pt x="626269" y="109538"/>
                  </a:cubicBezTo>
                  <a:cubicBezTo>
                    <a:pt x="623888" y="109538"/>
                    <a:pt x="622300" y="107950"/>
                    <a:pt x="621506" y="104775"/>
                  </a:cubicBezTo>
                  <a:cubicBezTo>
                    <a:pt x="621506" y="103188"/>
                    <a:pt x="621903" y="100410"/>
                    <a:pt x="622697" y="96441"/>
                  </a:cubicBezTo>
                  <a:cubicBezTo>
                    <a:pt x="622697" y="93266"/>
                    <a:pt x="622697" y="90885"/>
                    <a:pt x="622697" y="89297"/>
                  </a:cubicBezTo>
                  <a:cubicBezTo>
                    <a:pt x="622697" y="86122"/>
                    <a:pt x="623491" y="83344"/>
                    <a:pt x="625078" y="80963"/>
                  </a:cubicBezTo>
                  <a:cubicBezTo>
                    <a:pt x="626666" y="80963"/>
                    <a:pt x="629047" y="80566"/>
                    <a:pt x="632222" y="79772"/>
                  </a:cubicBezTo>
                  <a:cubicBezTo>
                    <a:pt x="635397" y="79772"/>
                    <a:pt x="637381" y="79772"/>
                    <a:pt x="638175" y="79772"/>
                  </a:cubicBezTo>
                  <a:cubicBezTo>
                    <a:pt x="642144" y="79772"/>
                    <a:pt x="645716" y="80169"/>
                    <a:pt x="648891" y="80963"/>
                  </a:cubicBezTo>
                  <a:cubicBezTo>
                    <a:pt x="668735" y="80963"/>
                    <a:pt x="693341" y="80963"/>
                    <a:pt x="722710" y="80963"/>
                  </a:cubicBezTo>
                  <a:lnTo>
                    <a:pt x="722710" y="59532"/>
                  </a:lnTo>
                  <a:lnTo>
                    <a:pt x="702469" y="59532"/>
                  </a:lnTo>
                  <a:cubicBezTo>
                    <a:pt x="689769" y="59532"/>
                    <a:pt x="680244" y="59929"/>
                    <a:pt x="673894" y="60722"/>
                  </a:cubicBezTo>
                  <a:cubicBezTo>
                    <a:pt x="672306" y="60722"/>
                    <a:pt x="669131" y="60722"/>
                    <a:pt x="664369" y="60722"/>
                  </a:cubicBezTo>
                  <a:cubicBezTo>
                    <a:pt x="660400" y="61516"/>
                    <a:pt x="657225" y="61913"/>
                    <a:pt x="654844" y="61913"/>
                  </a:cubicBezTo>
                  <a:cubicBezTo>
                    <a:pt x="650081" y="61913"/>
                    <a:pt x="647700" y="60325"/>
                    <a:pt x="647700" y="57150"/>
                  </a:cubicBezTo>
                  <a:cubicBezTo>
                    <a:pt x="647700" y="56357"/>
                    <a:pt x="647700" y="54372"/>
                    <a:pt x="647700" y="51197"/>
                  </a:cubicBezTo>
                  <a:cubicBezTo>
                    <a:pt x="648494" y="48022"/>
                    <a:pt x="648891" y="45641"/>
                    <a:pt x="648891" y="44054"/>
                  </a:cubicBezTo>
                  <a:cubicBezTo>
                    <a:pt x="649685" y="40085"/>
                    <a:pt x="651272" y="36910"/>
                    <a:pt x="653653" y="34529"/>
                  </a:cubicBezTo>
                  <a:cubicBezTo>
                    <a:pt x="655241" y="34529"/>
                    <a:pt x="657622" y="34132"/>
                    <a:pt x="660797" y="33338"/>
                  </a:cubicBezTo>
                  <a:cubicBezTo>
                    <a:pt x="663972" y="33338"/>
                    <a:pt x="666353" y="33338"/>
                    <a:pt x="667941" y="33338"/>
                  </a:cubicBezTo>
                  <a:cubicBezTo>
                    <a:pt x="671909" y="33338"/>
                    <a:pt x="675481" y="34132"/>
                    <a:pt x="678656" y="35719"/>
                  </a:cubicBezTo>
                  <a:cubicBezTo>
                    <a:pt x="691356" y="35719"/>
                    <a:pt x="706041" y="35719"/>
                    <a:pt x="722710" y="35719"/>
                  </a:cubicBezTo>
                  <a:lnTo>
                    <a:pt x="722710" y="32147"/>
                  </a:lnTo>
                  <a:cubicBezTo>
                    <a:pt x="722710" y="28972"/>
                    <a:pt x="722710" y="24607"/>
                    <a:pt x="722710" y="19050"/>
                  </a:cubicBezTo>
                  <a:cubicBezTo>
                    <a:pt x="721916" y="13494"/>
                    <a:pt x="721519" y="9525"/>
                    <a:pt x="721519" y="7144"/>
                  </a:cubicBezTo>
                  <a:cubicBezTo>
                    <a:pt x="721519" y="3969"/>
                    <a:pt x="722710" y="2382"/>
                    <a:pt x="725091" y="2382"/>
                  </a:cubicBezTo>
                  <a:close/>
                  <a:moveTo>
                    <a:pt x="165497" y="0"/>
                  </a:moveTo>
                  <a:cubicBezTo>
                    <a:pt x="166291" y="0"/>
                    <a:pt x="167878" y="0"/>
                    <a:pt x="170260" y="0"/>
                  </a:cubicBezTo>
                  <a:cubicBezTo>
                    <a:pt x="175022" y="1588"/>
                    <a:pt x="178991" y="1588"/>
                    <a:pt x="182166" y="0"/>
                  </a:cubicBezTo>
                  <a:cubicBezTo>
                    <a:pt x="189310" y="0"/>
                    <a:pt x="192485" y="3175"/>
                    <a:pt x="191691" y="9525"/>
                  </a:cubicBezTo>
                  <a:cubicBezTo>
                    <a:pt x="191691" y="10319"/>
                    <a:pt x="191691" y="11907"/>
                    <a:pt x="191691" y="14288"/>
                  </a:cubicBezTo>
                  <a:cubicBezTo>
                    <a:pt x="190897" y="15875"/>
                    <a:pt x="190500" y="17463"/>
                    <a:pt x="190500" y="19050"/>
                  </a:cubicBezTo>
                  <a:cubicBezTo>
                    <a:pt x="190500" y="19050"/>
                    <a:pt x="190500" y="19447"/>
                    <a:pt x="190500" y="20241"/>
                  </a:cubicBezTo>
                  <a:cubicBezTo>
                    <a:pt x="189706" y="21035"/>
                    <a:pt x="189310" y="21829"/>
                    <a:pt x="189310" y="22622"/>
                  </a:cubicBezTo>
                  <a:lnTo>
                    <a:pt x="236935" y="22622"/>
                  </a:lnTo>
                  <a:cubicBezTo>
                    <a:pt x="243285" y="22622"/>
                    <a:pt x="246063" y="25797"/>
                    <a:pt x="245269" y="32147"/>
                  </a:cubicBezTo>
                  <a:cubicBezTo>
                    <a:pt x="245269" y="36116"/>
                    <a:pt x="245269" y="38894"/>
                    <a:pt x="245269" y="40482"/>
                  </a:cubicBezTo>
                  <a:cubicBezTo>
                    <a:pt x="245269" y="40482"/>
                    <a:pt x="245666" y="40879"/>
                    <a:pt x="246460" y="41672"/>
                  </a:cubicBezTo>
                  <a:cubicBezTo>
                    <a:pt x="246460" y="42466"/>
                    <a:pt x="246460" y="43260"/>
                    <a:pt x="246460" y="44054"/>
                  </a:cubicBezTo>
                  <a:cubicBezTo>
                    <a:pt x="246460" y="46435"/>
                    <a:pt x="244475" y="47625"/>
                    <a:pt x="240506" y="47625"/>
                  </a:cubicBezTo>
                  <a:cubicBezTo>
                    <a:pt x="223838" y="46038"/>
                    <a:pt x="206772" y="45244"/>
                    <a:pt x="189310" y="45244"/>
                  </a:cubicBezTo>
                  <a:lnTo>
                    <a:pt x="189310" y="47625"/>
                  </a:lnTo>
                  <a:lnTo>
                    <a:pt x="189310" y="57150"/>
                  </a:lnTo>
                  <a:lnTo>
                    <a:pt x="238125" y="57150"/>
                  </a:lnTo>
                  <a:cubicBezTo>
                    <a:pt x="244475" y="57150"/>
                    <a:pt x="247253" y="59532"/>
                    <a:pt x="246460" y="64294"/>
                  </a:cubicBezTo>
                  <a:cubicBezTo>
                    <a:pt x="246460" y="67469"/>
                    <a:pt x="246460" y="69850"/>
                    <a:pt x="246460" y="71438"/>
                  </a:cubicBezTo>
                  <a:cubicBezTo>
                    <a:pt x="246460" y="71438"/>
                    <a:pt x="246460" y="71835"/>
                    <a:pt x="246460" y="72629"/>
                  </a:cubicBezTo>
                  <a:cubicBezTo>
                    <a:pt x="247253" y="74216"/>
                    <a:pt x="247650" y="75407"/>
                    <a:pt x="247650" y="76200"/>
                  </a:cubicBezTo>
                  <a:cubicBezTo>
                    <a:pt x="247650" y="77788"/>
                    <a:pt x="246063" y="78582"/>
                    <a:pt x="242888" y="78582"/>
                  </a:cubicBezTo>
                  <a:cubicBezTo>
                    <a:pt x="242094" y="78582"/>
                    <a:pt x="241697" y="78582"/>
                    <a:pt x="241697" y="78582"/>
                  </a:cubicBezTo>
                  <a:cubicBezTo>
                    <a:pt x="223441" y="77788"/>
                    <a:pt x="205978" y="77391"/>
                    <a:pt x="189310" y="77391"/>
                  </a:cubicBezTo>
                  <a:cubicBezTo>
                    <a:pt x="189310" y="80566"/>
                    <a:pt x="189310" y="84138"/>
                    <a:pt x="189310" y="88107"/>
                  </a:cubicBezTo>
                  <a:cubicBezTo>
                    <a:pt x="209947" y="88107"/>
                    <a:pt x="231775" y="88107"/>
                    <a:pt x="254794" y="88107"/>
                  </a:cubicBezTo>
                  <a:cubicBezTo>
                    <a:pt x="261144" y="88107"/>
                    <a:pt x="266700" y="86916"/>
                    <a:pt x="271463" y="84535"/>
                  </a:cubicBezTo>
                  <a:lnTo>
                    <a:pt x="271463" y="91679"/>
                  </a:lnTo>
                  <a:cubicBezTo>
                    <a:pt x="268288" y="107554"/>
                    <a:pt x="262335" y="116285"/>
                    <a:pt x="253603" y="117872"/>
                  </a:cubicBezTo>
                  <a:cubicBezTo>
                    <a:pt x="247253" y="117872"/>
                    <a:pt x="238522" y="116285"/>
                    <a:pt x="227410" y="113110"/>
                  </a:cubicBezTo>
                  <a:cubicBezTo>
                    <a:pt x="227410" y="113110"/>
                    <a:pt x="227013" y="113110"/>
                    <a:pt x="226219" y="113110"/>
                  </a:cubicBezTo>
                  <a:cubicBezTo>
                    <a:pt x="217488" y="111522"/>
                    <a:pt x="205581" y="110729"/>
                    <a:pt x="190500" y="110729"/>
                  </a:cubicBezTo>
                  <a:lnTo>
                    <a:pt x="188119" y="110729"/>
                  </a:lnTo>
                  <a:cubicBezTo>
                    <a:pt x="148431" y="110729"/>
                    <a:pt x="120650" y="111522"/>
                    <a:pt x="104775" y="113110"/>
                  </a:cubicBezTo>
                  <a:cubicBezTo>
                    <a:pt x="100013" y="114697"/>
                    <a:pt x="94853" y="115491"/>
                    <a:pt x="89297" y="115491"/>
                  </a:cubicBezTo>
                  <a:cubicBezTo>
                    <a:pt x="86122" y="115491"/>
                    <a:pt x="84535" y="113904"/>
                    <a:pt x="84535" y="110729"/>
                  </a:cubicBezTo>
                  <a:cubicBezTo>
                    <a:pt x="84535" y="99616"/>
                    <a:pt x="86122" y="92075"/>
                    <a:pt x="89297" y="88107"/>
                  </a:cubicBezTo>
                  <a:cubicBezTo>
                    <a:pt x="90091" y="88107"/>
                    <a:pt x="91678" y="88107"/>
                    <a:pt x="94060" y="88107"/>
                  </a:cubicBezTo>
                  <a:cubicBezTo>
                    <a:pt x="97235" y="87313"/>
                    <a:pt x="99616" y="86916"/>
                    <a:pt x="101203" y="86916"/>
                  </a:cubicBezTo>
                  <a:cubicBezTo>
                    <a:pt x="104378" y="86916"/>
                    <a:pt x="107156" y="87313"/>
                    <a:pt x="109538" y="88107"/>
                  </a:cubicBezTo>
                  <a:lnTo>
                    <a:pt x="160735" y="88107"/>
                  </a:lnTo>
                  <a:lnTo>
                    <a:pt x="160735" y="77391"/>
                  </a:lnTo>
                  <a:cubicBezTo>
                    <a:pt x="155178" y="77391"/>
                    <a:pt x="147638" y="77788"/>
                    <a:pt x="138113" y="78582"/>
                  </a:cubicBezTo>
                  <a:cubicBezTo>
                    <a:pt x="131763" y="78582"/>
                    <a:pt x="127397" y="78582"/>
                    <a:pt x="125016" y="78582"/>
                  </a:cubicBezTo>
                  <a:cubicBezTo>
                    <a:pt x="120253" y="80169"/>
                    <a:pt x="115491" y="80963"/>
                    <a:pt x="110728" y="80963"/>
                  </a:cubicBezTo>
                  <a:cubicBezTo>
                    <a:pt x="106760" y="80963"/>
                    <a:pt x="104775" y="79375"/>
                    <a:pt x="104775" y="76200"/>
                  </a:cubicBezTo>
                  <a:cubicBezTo>
                    <a:pt x="104775" y="72232"/>
                    <a:pt x="104775" y="68660"/>
                    <a:pt x="104775" y="65485"/>
                  </a:cubicBezTo>
                  <a:cubicBezTo>
                    <a:pt x="105569" y="62310"/>
                    <a:pt x="107156" y="59532"/>
                    <a:pt x="109538" y="57150"/>
                  </a:cubicBezTo>
                  <a:cubicBezTo>
                    <a:pt x="111125" y="57150"/>
                    <a:pt x="113110" y="57150"/>
                    <a:pt x="115491" y="57150"/>
                  </a:cubicBezTo>
                  <a:lnTo>
                    <a:pt x="161925" y="57150"/>
                  </a:lnTo>
                  <a:lnTo>
                    <a:pt x="161925" y="45244"/>
                  </a:lnTo>
                  <a:cubicBezTo>
                    <a:pt x="138906" y="45244"/>
                    <a:pt x="125810" y="45641"/>
                    <a:pt x="122635" y="46435"/>
                  </a:cubicBezTo>
                  <a:cubicBezTo>
                    <a:pt x="117872" y="48022"/>
                    <a:pt x="112713" y="48816"/>
                    <a:pt x="107156" y="48816"/>
                  </a:cubicBezTo>
                  <a:cubicBezTo>
                    <a:pt x="103981" y="48816"/>
                    <a:pt x="102394" y="47229"/>
                    <a:pt x="102394" y="44054"/>
                  </a:cubicBezTo>
                  <a:cubicBezTo>
                    <a:pt x="102394" y="43260"/>
                    <a:pt x="102394" y="42466"/>
                    <a:pt x="102394" y="41672"/>
                  </a:cubicBezTo>
                  <a:cubicBezTo>
                    <a:pt x="103188" y="38497"/>
                    <a:pt x="103188" y="36513"/>
                    <a:pt x="102394" y="35719"/>
                  </a:cubicBezTo>
                  <a:cubicBezTo>
                    <a:pt x="100013" y="23813"/>
                    <a:pt x="105172" y="19050"/>
                    <a:pt x="117872" y="21432"/>
                  </a:cubicBezTo>
                  <a:cubicBezTo>
                    <a:pt x="121841" y="21432"/>
                    <a:pt x="125413" y="21829"/>
                    <a:pt x="128588" y="22622"/>
                  </a:cubicBezTo>
                  <a:lnTo>
                    <a:pt x="161925" y="22622"/>
                  </a:lnTo>
                  <a:cubicBezTo>
                    <a:pt x="161925" y="20241"/>
                    <a:pt x="161925" y="17066"/>
                    <a:pt x="161925" y="13097"/>
                  </a:cubicBezTo>
                  <a:cubicBezTo>
                    <a:pt x="161131" y="9129"/>
                    <a:pt x="160735" y="6350"/>
                    <a:pt x="160735" y="4763"/>
                  </a:cubicBezTo>
                  <a:cubicBezTo>
                    <a:pt x="160735" y="1588"/>
                    <a:pt x="162322" y="0"/>
                    <a:pt x="165497" y="0"/>
                  </a:cubicBez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solidFill>
                  <a:srgbClr val="C00000"/>
                </a:solidFill>
                <a:latin typeface="方正华隶简体" panose="02000000000000000000" pitchFamily="2" charset="-122"/>
                <a:ea typeface="方正华隶简体" panose="02000000000000000000" pitchFamily="2" charset="-122"/>
              </a:endParaRPr>
            </a:p>
          </p:txBody>
        </p:sp>
        <p:sp>
          <p:nvSpPr>
            <p:cNvPr id="19" name="文本框 18"/>
            <p:cNvSpPr txBox="1"/>
            <p:nvPr/>
          </p:nvSpPr>
          <p:spPr>
            <a:xfrm>
              <a:off x="3309954" y="4788098"/>
              <a:ext cx="6096000" cy="452432"/>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zh-CN" sz="2000" b="1"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Times New Roman" panose="02020603050405020304" charset="0"/>
                </a:rPr>
                <a:t>中国共产党必须回应和解决的重大问题：</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endParaRPr>
            </a:p>
          </p:txBody>
        </p:sp>
      </p:grpSp>
      <p:grpSp>
        <p:nvGrpSpPr>
          <p:cNvPr id="20" name="组合 19"/>
          <p:cNvGrpSpPr/>
          <p:nvPr/>
        </p:nvGrpSpPr>
        <p:grpSpPr>
          <a:xfrm>
            <a:off x="4299751" y="680892"/>
            <a:ext cx="3592499" cy="527260"/>
            <a:chOff x="3378316" y="3026629"/>
            <a:chExt cx="5435367" cy="527260"/>
          </a:xfrm>
        </p:grpSpPr>
        <p:grpSp>
          <p:nvGrpSpPr>
            <p:cNvPr id="28" name="组合 27"/>
            <p:cNvGrpSpPr/>
            <p:nvPr/>
          </p:nvGrpSpPr>
          <p:grpSpPr>
            <a:xfrm>
              <a:off x="3378317" y="3026629"/>
              <a:ext cx="5435366" cy="527260"/>
              <a:chOff x="734611" y="2497093"/>
              <a:chExt cx="5435366" cy="527260"/>
            </a:xfrm>
          </p:grpSpPr>
          <p:sp>
            <p:nvSpPr>
              <p:cNvPr id="30"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1"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29" name="矩形 28"/>
            <p:cNvSpPr/>
            <p:nvPr/>
          </p:nvSpPr>
          <p:spPr>
            <a:xfrm>
              <a:off x="3378316" y="3047270"/>
              <a:ext cx="536050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科学技术发展异常迅猛</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“三个代表”重要思想的形成条件</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矩形: 圆角 6"/>
          <p:cNvSpPr/>
          <p:nvPr/>
        </p:nvSpPr>
        <p:spPr>
          <a:xfrm>
            <a:off x="2049145" y="1068070"/>
            <a:ext cx="8093710" cy="998855"/>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（一）“三个代表”重要思想是在对冷战结束后</a:t>
            </a:r>
            <a:endParaRPr lang="en-US" altLang="zh-CN"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a:p>
            <a:pPr lvl="0" indent="107823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国际局势科学判断的基础上形成的</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8" name="矩形 4"/>
          <p:cNvSpPr>
            <a:spLocks noChangeArrowheads="1"/>
          </p:cNvSpPr>
          <p:nvPr/>
        </p:nvSpPr>
        <p:spPr bwMode="auto">
          <a:xfrm>
            <a:off x="327779" y="2177689"/>
            <a:ext cx="1048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00000"/>
                </a:solidFill>
              </a:rPr>
              <a:t>2.</a:t>
            </a:r>
            <a:r>
              <a:rPr lang="zh-CN" altLang="en-US" sz="2400" b="1" dirty="0">
                <a:solidFill>
                  <a:srgbClr val="C00000"/>
                </a:solidFill>
              </a:rPr>
              <a:t>和平稳定的外部环境</a:t>
            </a:r>
            <a:endParaRPr lang="zh-CN" altLang="en-US" sz="2400" b="1" dirty="0">
              <a:solidFill>
                <a:srgbClr val="C00000"/>
              </a:solidFill>
            </a:endParaRPr>
          </a:p>
        </p:txBody>
      </p:sp>
      <p:sp>
        <p:nvSpPr>
          <p:cNvPr id="53" name="文本框 1"/>
          <p:cNvSpPr txBox="1"/>
          <p:nvPr/>
        </p:nvSpPr>
        <p:spPr>
          <a:xfrm>
            <a:off x="770245" y="2856462"/>
            <a:ext cx="3931794" cy="1135054"/>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如何实现社会生产力的跨越式发展？</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9" name="组合 58"/>
          <p:cNvGrpSpPr/>
          <p:nvPr/>
        </p:nvGrpSpPr>
        <p:grpSpPr>
          <a:xfrm>
            <a:off x="4849495" y="3266009"/>
            <a:ext cx="2493010" cy="3487069"/>
            <a:chOff x="3602990" y="3178175"/>
            <a:chExt cx="1912620" cy="2675255"/>
          </a:xfrm>
        </p:grpSpPr>
        <p:sp>
          <p:nvSpPr>
            <p:cNvPr id="55" name="Freeform 143"/>
            <p:cNvSpPr/>
            <p:nvPr>
              <p:custDataLst>
                <p:tags r:id="rId1"/>
              </p:custDataLst>
            </p:nvPr>
          </p:nvSpPr>
          <p:spPr bwMode="auto">
            <a:xfrm>
              <a:off x="3602990" y="3178175"/>
              <a:ext cx="1035050" cy="862965"/>
            </a:xfrm>
            <a:custGeom>
              <a:avLst/>
              <a:gdLst>
                <a:gd name="T0" fmla="*/ 315 w 372"/>
                <a:gd name="T1" fmla="*/ 2 h 310"/>
                <a:gd name="T2" fmla="*/ 295 w 372"/>
                <a:gd name="T3" fmla="*/ 0 h 310"/>
                <a:gd name="T4" fmla="*/ 16 w 372"/>
                <a:gd name="T5" fmla="*/ 0 h 310"/>
                <a:gd name="T6" fmla="*/ 0 w 372"/>
                <a:gd name="T7" fmla="*/ 16 h 310"/>
                <a:gd name="T8" fmla="*/ 16 w 372"/>
                <a:gd name="T9" fmla="*/ 33 h 310"/>
                <a:gd name="T10" fmla="*/ 296 w 372"/>
                <a:gd name="T11" fmla="*/ 33 h 310"/>
                <a:gd name="T12" fmla="*/ 315 w 372"/>
                <a:gd name="T13" fmla="*/ 36 h 310"/>
                <a:gd name="T14" fmla="*/ 315 w 372"/>
                <a:gd name="T15" fmla="*/ 310 h 310"/>
                <a:gd name="T16" fmla="*/ 372 w 372"/>
                <a:gd name="T17" fmla="*/ 246 h 310"/>
                <a:gd name="T18" fmla="*/ 372 w 372"/>
                <a:gd name="T19" fmla="*/ 71 h 310"/>
                <a:gd name="T20" fmla="*/ 372 w 372"/>
                <a:gd name="T21" fmla="*/ 66 h 310"/>
                <a:gd name="T22" fmla="*/ 315 w 372"/>
                <a:gd name="T23" fmla="*/ 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310">
                  <a:moveTo>
                    <a:pt x="315" y="2"/>
                  </a:moveTo>
                  <a:cubicBezTo>
                    <a:pt x="309" y="1"/>
                    <a:pt x="302" y="0"/>
                    <a:pt x="295" y="0"/>
                  </a:cubicBezTo>
                  <a:cubicBezTo>
                    <a:pt x="243" y="2"/>
                    <a:pt x="19" y="0"/>
                    <a:pt x="16" y="0"/>
                  </a:cubicBezTo>
                  <a:cubicBezTo>
                    <a:pt x="7" y="0"/>
                    <a:pt x="0" y="8"/>
                    <a:pt x="0" y="16"/>
                  </a:cubicBezTo>
                  <a:cubicBezTo>
                    <a:pt x="0" y="25"/>
                    <a:pt x="7" y="33"/>
                    <a:pt x="16" y="33"/>
                  </a:cubicBezTo>
                  <a:cubicBezTo>
                    <a:pt x="25" y="33"/>
                    <a:pt x="243" y="35"/>
                    <a:pt x="296" y="33"/>
                  </a:cubicBezTo>
                  <a:cubicBezTo>
                    <a:pt x="303" y="33"/>
                    <a:pt x="310" y="34"/>
                    <a:pt x="315" y="36"/>
                  </a:cubicBezTo>
                  <a:cubicBezTo>
                    <a:pt x="315" y="310"/>
                    <a:pt x="315" y="310"/>
                    <a:pt x="315" y="310"/>
                  </a:cubicBezTo>
                  <a:cubicBezTo>
                    <a:pt x="318" y="289"/>
                    <a:pt x="334" y="254"/>
                    <a:pt x="372" y="246"/>
                  </a:cubicBezTo>
                  <a:cubicBezTo>
                    <a:pt x="372" y="71"/>
                    <a:pt x="372" y="71"/>
                    <a:pt x="372" y="71"/>
                  </a:cubicBezTo>
                  <a:cubicBezTo>
                    <a:pt x="372" y="66"/>
                    <a:pt x="372" y="66"/>
                    <a:pt x="372" y="66"/>
                  </a:cubicBezTo>
                  <a:cubicBezTo>
                    <a:pt x="369" y="45"/>
                    <a:pt x="353" y="10"/>
                    <a:pt x="315" y="2"/>
                  </a:cubicBezTo>
                  <a:close/>
                </a:path>
              </a:pathLst>
            </a:custGeom>
            <a:solidFill>
              <a:srgbClr val="C00000"/>
            </a:solidFill>
            <a:ln>
              <a:noFill/>
            </a:ln>
          </p:spPr>
          <p:txBody>
            <a:bodyPr vert="horz" wrap="square" lIns="91440" tIns="45720" rIns="91440" bIns="45720" numCol="1" anchor="t" anchorCtr="0" compatLnSpc="1"/>
            <a:lstStyle/>
            <a:p>
              <a:endParaRPr lang="zh-CN" altLang="en-US">
                <a:sym typeface="Arial" panose="020B0604020202020204" pitchFamily="34" charset="0"/>
              </a:endParaRPr>
            </a:p>
          </p:txBody>
        </p:sp>
        <p:sp>
          <p:nvSpPr>
            <p:cNvPr id="56" name="Freeform 141"/>
            <p:cNvSpPr/>
            <p:nvPr>
              <p:custDataLst>
                <p:tags r:id="rId2"/>
              </p:custDataLst>
            </p:nvPr>
          </p:nvSpPr>
          <p:spPr bwMode="auto">
            <a:xfrm>
              <a:off x="4480560" y="3785235"/>
              <a:ext cx="1035050" cy="858520"/>
            </a:xfrm>
            <a:custGeom>
              <a:avLst/>
              <a:gdLst>
                <a:gd name="T0" fmla="*/ 355 w 372"/>
                <a:gd name="T1" fmla="*/ 0 h 308"/>
                <a:gd name="T2" fmla="*/ 77 w 372"/>
                <a:gd name="T3" fmla="*/ 0 h 308"/>
                <a:gd name="T4" fmla="*/ 57 w 372"/>
                <a:gd name="T5" fmla="*/ 2 h 308"/>
                <a:gd name="T6" fmla="*/ 0 w 372"/>
                <a:gd name="T7" fmla="*/ 66 h 308"/>
                <a:gd name="T8" fmla="*/ 0 w 372"/>
                <a:gd name="T9" fmla="*/ 71 h 308"/>
                <a:gd name="T10" fmla="*/ 0 w 372"/>
                <a:gd name="T11" fmla="*/ 290 h 308"/>
                <a:gd name="T12" fmla="*/ 18 w 372"/>
                <a:gd name="T13" fmla="*/ 308 h 308"/>
                <a:gd name="T14" fmla="*/ 39 w 372"/>
                <a:gd name="T15" fmla="*/ 308 h 308"/>
                <a:gd name="T16" fmla="*/ 57 w 372"/>
                <a:gd name="T17" fmla="*/ 290 h 308"/>
                <a:gd name="T18" fmla="*/ 57 w 372"/>
                <a:gd name="T19" fmla="*/ 36 h 308"/>
                <a:gd name="T20" fmla="*/ 75 w 372"/>
                <a:gd name="T21" fmla="*/ 33 h 308"/>
                <a:gd name="T22" fmla="*/ 355 w 372"/>
                <a:gd name="T23" fmla="*/ 33 h 308"/>
                <a:gd name="T24" fmla="*/ 372 w 372"/>
                <a:gd name="T25" fmla="*/ 16 h 308"/>
                <a:gd name="T26" fmla="*/ 355 w 372"/>
                <a:gd name="T2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08">
                  <a:moveTo>
                    <a:pt x="355" y="0"/>
                  </a:moveTo>
                  <a:cubicBezTo>
                    <a:pt x="353" y="0"/>
                    <a:pt x="128" y="2"/>
                    <a:pt x="77" y="0"/>
                  </a:cubicBezTo>
                  <a:cubicBezTo>
                    <a:pt x="69" y="0"/>
                    <a:pt x="63" y="1"/>
                    <a:pt x="57" y="2"/>
                  </a:cubicBezTo>
                  <a:cubicBezTo>
                    <a:pt x="19" y="10"/>
                    <a:pt x="3" y="45"/>
                    <a:pt x="0" y="66"/>
                  </a:cubicBezTo>
                  <a:cubicBezTo>
                    <a:pt x="0" y="71"/>
                    <a:pt x="0" y="71"/>
                    <a:pt x="0" y="71"/>
                  </a:cubicBezTo>
                  <a:cubicBezTo>
                    <a:pt x="0" y="290"/>
                    <a:pt x="0" y="290"/>
                    <a:pt x="0" y="290"/>
                  </a:cubicBezTo>
                  <a:cubicBezTo>
                    <a:pt x="0" y="300"/>
                    <a:pt x="8" y="308"/>
                    <a:pt x="18" y="308"/>
                  </a:cubicBezTo>
                  <a:cubicBezTo>
                    <a:pt x="39" y="308"/>
                    <a:pt x="39" y="308"/>
                    <a:pt x="39" y="308"/>
                  </a:cubicBezTo>
                  <a:cubicBezTo>
                    <a:pt x="49" y="308"/>
                    <a:pt x="57" y="300"/>
                    <a:pt x="57" y="290"/>
                  </a:cubicBezTo>
                  <a:cubicBezTo>
                    <a:pt x="57" y="36"/>
                    <a:pt x="57" y="36"/>
                    <a:pt x="57" y="36"/>
                  </a:cubicBezTo>
                  <a:cubicBezTo>
                    <a:pt x="62" y="34"/>
                    <a:pt x="68" y="33"/>
                    <a:pt x="75" y="33"/>
                  </a:cubicBezTo>
                  <a:cubicBezTo>
                    <a:pt x="128" y="35"/>
                    <a:pt x="346" y="33"/>
                    <a:pt x="355" y="33"/>
                  </a:cubicBezTo>
                  <a:cubicBezTo>
                    <a:pt x="364" y="33"/>
                    <a:pt x="372" y="25"/>
                    <a:pt x="372" y="16"/>
                  </a:cubicBezTo>
                  <a:cubicBezTo>
                    <a:pt x="371" y="8"/>
                    <a:pt x="364" y="0"/>
                    <a:pt x="355" y="0"/>
                  </a:cubicBezTo>
                  <a:close/>
                </a:path>
              </a:pathLst>
            </a:custGeom>
            <a:solidFill>
              <a:srgbClr val="FFC000"/>
            </a:solidFill>
            <a:ln>
              <a:noFill/>
            </a:ln>
          </p:spPr>
          <p:txBody>
            <a:bodyPr vert="horz" wrap="square" lIns="91440" tIns="45720" rIns="91440" bIns="45720" numCol="1" anchor="t" anchorCtr="0" compatLnSpc="1"/>
            <a:lstStyle/>
            <a:p>
              <a:endParaRPr lang="zh-CN" altLang="en-US">
                <a:sym typeface="Arial" panose="020B0604020202020204" pitchFamily="34" charset="0"/>
              </a:endParaRPr>
            </a:p>
          </p:txBody>
        </p:sp>
        <p:sp>
          <p:nvSpPr>
            <p:cNvPr id="57" name="Freeform 143"/>
            <p:cNvSpPr/>
            <p:nvPr>
              <p:custDataLst>
                <p:tags r:id="rId3"/>
              </p:custDataLst>
            </p:nvPr>
          </p:nvSpPr>
          <p:spPr bwMode="auto">
            <a:xfrm>
              <a:off x="3602990" y="4387850"/>
              <a:ext cx="1035050" cy="862965"/>
            </a:xfrm>
            <a:custGeom>
              <a:avLst/>
              <a:gdLst>
                <a:gd name="T0" fmla="*/ 315 w 372"/>
                <a:gd name="T1" fmla="*/ 2 h 310"/>
                <a:gd name="T2" fmla="*/ 295 w 372"/>
                <a:gd name="T3" fmla="*/ 0 h 310"/>
                <a:gd name="T4" fmla="*/ 16 w 372"/>
                <a:gd name="T5" fmla="*/ 0 h 310"/>
                <a:gd name="T6" fmla="*/ 0 w 372"/>
                <a:gd name="T7" fmla="*/ 16 h 310"/>
                <a:gd name="T8" fmla="*/ 16 w 372"/>
                <a:gd name="T9" fmla="*/ 33 h 310"/>
                <a:gd name="T10" fmla="*/ 296 w 372"/>
                <a:gd name="T11" fmla="*/ 33 h 310"/>
                <a:gd name="T12" fmla="*/ 315 w 372"/>
                <a:gd name="T13" fmla="*/ 36 h 310"/>
                <a:gd name="T14" fmla="*/ 315 w 372"/>
                <a:gd name="T15" fmla="*/ 310 h 310"/>
                <a:gd name="T16" fmla="*/ 372 w 372"/>
                <a:gd name="T17" fmla="*/ 246 h 310"/>
                <a:gd name="T18" fmla="*/ 372 w 372"/>
                <a:gd name="T19" fmla="*/ 71 h 310"/>
                <a:gd name="T20" fmla="*/ 372 w 372"/>
                <a:gd name="T21" fmla="*/ 66 h 310"/>
                <a:gd name="T22" fmla="*/ 315 w 372"/>
                <a:gd name="T23" fmla="*/ 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310">
                  <a:moveTo>
                    <a:pt x="315" y="2"/>
                  </a:moveTo>
                  <a:cubicBezTo>
                    <a:pt x="309" y="1"/>
                    <a:pt x="302" y="0"/>
                    <a:pt x="295" y="0"/>
                  </a:cubicBezTo>
                  <a:cubicBezTo>
                    <a:pt x="243" y="2"/>
                    <a:pt x="19" y="0"/>
                    <a:pt x="16" y="0"/>
                  </a:cubicBezTo>
                  <a:cubicBezTo>
                    <a:pt x="7" y="0"/>
                    <a:pt x="0" y="8"/>
                    <a:pt x="0" y="16"/>
                  </a:cubicBezTo>
                  <a:cubicBezTo>
                    <a:pt x="0" y="25"/>
                    <a:pt x="7" y="33"/>
                    <a:pt x="16" y="33"/>
                  </a:cubicBezTo>
                  <a:cubicBezTo>
                    <a:pt x="25" y="33"/>
                    <a:pt x="243" y="35"/>
                    <a:pt x="296" y="33"/>
                  </a:cubicBezTo>
                  <a:cubicBezTo>
                    <a:pt x="303" y="33"/>
                    <a:pt x="310" y="34"/>
                    <a:pt x="315" y="36"/>
                  </a:cubicBezTo>
                  <a:cubicBezTo>
                    <a:pt x="315" y="310"/>
                    <a:pt x="315" y="310"/>
                    <a:pt x="315" y="310"/>
                  </a:cubicBezTo>
                  <a:cubicBezTo>
                    <a:pt x="318" y="289"/>
                    <a:pt x="334" y="254"/>
                    <a:pt x="372" y="246"/>
                  </a:cubicBezTo>
                  <a:cubicBezTo>
                    <a:pt x="372" y="71"/>
                    <a:pt x="372" y="71"/>
                    <a:pt x="372" y="71"/>
                  </a:cubicBezTo>
                  <a:cubicBezTo>
                    <a:pt x="372" y="66"/>
                    <a:pt x="372" y="66"/>
                    <a:pt x="372" y="66"/>
                  </a:cubicBezTo>
                  <a:cubicBezTo>
                    <a:pt x="369" y="45"/>
                    <a:pt x="353" y="10"/>
                    <a:pt x="315" y="2"/>
                  </a:cubicBezTo>
                  <a:close/>
                </a:path>
              </a:pathLst>
            </a:custGeom>
            <a:solidFill>
              <a:srgbClr val="C00000"/>
            </a:solidFill>
            <a:ln>
              <a:noFill/>
            </a:ln>
          </p:spPr>
          <p:txBody>
            <a:bodyPr vert="horz" wrap="square" lIns="91440" tIns="45720" rIns="91440" bIns="45720" numCol="1" anchor="t" anchorCtr="0" compatLnSpc="1"/>
            <a:lstStyle/>
            <a:p>
              <a:endParaRPr lang="zh-CN" altLang="en-US">
                <a:sym typeface="Arial" panose="020B0604020202020204" pitchFamily="34" charset="0"/>
              </a:endParaRPr>
            </a:p>
          </p:txBody>
        </p:sp>
        <p:sp>
          <p:nvSpPr>
            <p:cNvPr id="58" name="Freeform 141"/>
            <p:cNvSpPr/>
            <p:nvPr>
              <p:custDataLst>
                <p:tags r:id="rId4"/>
              </p:custDataLst>
            </p:nvPr>
          </p:nvSpPr>
          <p:spPr bwMode="auto">
            <a:xfrm>
              <a:off x="4480560" y="4994910"/>
              <a:ext cx="1035050" cy="858520"/>
            </a:xfrm>
            <a:custGeom>
              <a:avLst/>
              <a:gdLst>
                <a:gd name="T0" fmla="*/ 355 w 372"/>
                <a:gd name="T1" fmla="*/ 0 h 308"/>
                <a:gd name="T2" fmla="*/ 77 w 372"/>
                <a:gd name="T3" fmla="*/ 0 h 308"/>
                <a:gd name="T4" fmla="*/ 57 w 372"/>
                <a:gd name="T5" fmla="*/ 2 h 308"/>
                <a:gd name="T6" fmla="*/ 0 w 372"/>
                <a:gd name="T7" fmla="*/ 66 h 308"/>
                <a:gd name="T8" fmla="*/ 0 w 372"/>
                <a:gd name="T9" fmla="*/ 71 h 308"/>
                <a:gd name="T10" fmla="*/ 0 w 372"/>
                <a:gd name="T11" fmla="*/ 290 h 308"/>
                <a:gd name="T12" fmla="*/ 18 w 372"/>
                <a:gd name="T13" fmla="*/ 308 h 308"/>
                <a:gd name="T14" fmla="*/ 39 w 372"/>
                <a:gd name="T15" fmla="*/ 308 h 308"/>
                <a:gd name="T16" fmla="*/ 57 w 372"/>
                <a:gd name="T17" fmla="*/ 290 h 308"/>
                <a:gd name="T18" fmla="*/ 57 w 372"/>
                <a:gd name="T19" fmla="*/ 36 h 308"/>
                <a:gd name="T20" fmla="*/ 75 w 372"/>
                <a:gd name="T21" fmla="*/ 33 h 308"/>
                <a:gd name="T22" fmla="*/ 355 w 372"/>
                <a:gd name="T23" fmla="*/ 33 h 308"/>
                <a:gd name="T24" fmla="*/ 372 w 372"/>
                <a:gd name="T25" fmla="*/ 16 h 308"/>
                <a:gd name="T26" fmla="*/ 355 w 372"/>
                <a:gd name="T2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08">
                  <a:moveTo>
                    <a:pt x="355" y="0"/>
                  </a:moveTo>
                  <a:cubicBezTo>
                    <a:pt x="353" y="0"/>
                    <a:pt x="128" y="2"/>
                    <a:pt x="77" y="0"/>
                  </a:cubicBezTo>
                  <a:cubicBezTo>
                    <a:pt x="69" y="0"/>
                    <a:pt x="63" y="1"/>
                    <a:pt x="57" y="2"/>
                  </a:cubicBezTo>
                  <a:cubicBezTo>
                    <a:pt x="19" y="10"/>
                    <a:pt x="3" y="45"/>
                    <a:pt x="0" y="66"/>
                  </a:cubicBezTo>
                  <a:cubicBezTo>
                    <a:pt x="0" y="71"/>
                    <a:pt x="0" y="71"/>
                    <a:pt x="0" y="71"/>
                  </a:cubicBezTo>
                  <a:cubicBezTo>
                    <a:pt x="0" y="290"/>
                    <a:pt x="0" y="290"/>
                    <a:pt x="0" y="290"/>
                  </a:cubicBezTo>
                  <a:cubicBezTo>
                    <a:pt x="0" y="300"/>
                    <a:pt x="8" y="308"/>
                    <a:pt x="18" y="308"/>
                  </a:cubicBezTo>
                  <a:cubicBezTo>
                    <a:pt x="39" y="308"/>
                    <a:pt x="39" y="308"/>
                    <a:pt x="39" y="308"/>
                  </a:cubicBezTo>
                  <a:cubicBezTo>
                    <a:pt x="49" y="308"/>
                    <a:pt x="57" y="300"/>
                    <a:pt x="57" y="290"/>
                  </a:cubicBezTo>
                  <a:cubicBezTo>
                    <a:pt x="57" y="36"/>
                    <a:pt x="57" y="36"/>
                    <a:pt x="57" y="36"/>
                  </a:cubicBezTo>
                  <a:cubicBezTo>
                    <a:pt x="62" y="34"/>
                    <a:pt x="68" y="33"/>
                    <a:pt x="75" y="33"/>
                  </a:cubicBezTo>
                  <a:cubicBezTo>
                    <a:pt x="128" y="35"/>
                    <a:pt x="346" y="33"/>
                    <a:pt x="355" y="33"/>
                  </a:cubicBezTo>
                  <a:cubicBezTo>
                    <a:pt x="364" y="33"/>
                    <a:pt x="372" y="25"/>
                    <a:pt x="372" y="16"/>
                  </a:cubicBezTo>
                  <a:cubicBezTo>
                    <a:pt x="371" y="8"/>
                    <a:pt x="364" y="0"/>
                    <a:pt x="355" y="0"/>
                  </a:cubicBezTo>
                  <a:close/>
                </a:path>
              </a:pathLst>
            </a:custGeom>
            <a:solidFill>
              <a:srgbClr val="FFC000"/>
            </a:solidFill>
            <a:ln>
              <a:noFill/>
            </a:ln>
          </p:spPr>
          <p:txBody>
            <a:bodyPr vert="horz" wrap="square" lIns="91440" tIns="45720" rIns="91440" bIns="45720" numCol="1" anchor="t" anchorCtr="0" compatLnSpc="1"/>
            <a:lstStyle/>
            <a:p>
              <a:endParaRPr lang="zh-CN" altLang="en-US">
                <a:sym typeface="Arial" panose="020B0604020202020204" pitchFamily="34" charset="0"/>
              </a:endParaRPr>
            </a:p>
          </p:txBody>
        </p:sp>
      </p:grpSp>
      <p:sp>
        <p:nvSpPr>
          <p:cNvPr id="60" name="文本框 1"/>
          <p:cNvSpPr txBox="1"/>
          <p:nvPr/>
        </p:nvSpPr>
        <p:spPr>
          <a:xfrm>
            <a:off x="770245" y="4685557"/>
            <a:ext cx="3931794" cy="1689052"/>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如何发展科学技术，利用科技革命创造的良好机遇，抢占新兴产业的制高点？</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文本框 1"/>
          <p:cNvSpPr txBox="1"/>
          <p:nvPr/>
        </p:nvSpPr>
        <p:spPr>
          <a:xfrm>
            <a:off x="7438041" y="5114913"/>
            <a:ext cx="3931794" cy="1689052"/>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如何才能迎头赶上时代潮流，在日益激烈的国际竞争中始终立于不败之地？</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文本框 1"/>
          <p:cNvSpPr txBox="1"/>
          <p:nvPr/>
        </p:nvSpPr>
        <p:spPr>
          <a:xfrm>
            <a:off x="7438041" y="3266009"/>
            <a:ext cx="3765668" cy="1689052"/>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如何加速我国经济结构、产业结构和产品结构的换代升级和调整？</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“三个代表”重要思想的形成条件</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35" name="矩形: 圆角 34"/>
          <p:cNvSpPr/>
          <p:nvPr/>
        </p:nvSpPr>
        <p:spPr>
          <a:xfrm>
            <a:off x="1859361" y="1068070"/>
            <a:ext cx="8614675" cy="998855"/>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（二）“三个代表”重要思想是在科学判断党的历史</a:t>
            </a:r>
            <a:endParaRPr lang="en-US" altLang="zh-CN"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a:p>
            <a:pPr lvl="0" indent="107823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方位和总结历史经验的基础上提出来的</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grpSp>
        <p:nvGrpSpPr>
          <p:cNvPr id="16" name="组合 15"/>
          <p:cNvGrpSpPr/>
          <p:nvPr/>
        </p:nvGrpSpPr>
        <p:grpSpPr>
          <a:xfrm>
            <a:off x="2161718" y="2244594"/>
            <a:ext cx="7868565" cy="604398"/>
            <a:chOff x="1514901" y="2889721"/>
            <a:chExt cx="7868565" cy="604398"/>
          </a:xfrm>
        </p:grpSpPr>
        <p:sp>
          <p:nvSpPr>
            <p:cNvPr id="17" name="深色1"/>
            <p:cNvSpPr>
              <a:spLocks noChangeAspect="1" noChangeArrowheads="1"/>
            </p:cNvSpPr>
            <p:nvPr/>
          </p:nvSpPr>
          <p:spPr bwMode="ltGray">
            <a:xfrm>
              <a:off x="1514901" y="2890869"/>
              <a:ext cx="1587592" cy="603250"/>
            </a:xfrm>
            <a:prstGeom prst="snip2SameRect">
              <a:avLst/>
            </a:prstGeom>
            <a:solidFill>
              <a:srgbClr val="C00000"/>
            </a:solidFill>
            <a:ln w="3175" cap="flat" cmpd="sng" algn="ctr">
              <a:noFill/>
              <a:prstDash val="solid"/>
            </a:ln>
            <a:effectLst>
              <a:outerShdw blurRad="63500" sx="102000" sy="102000" algn="ctr" rotWithShape="0">
                <a:prstClr val="black">
                  <a:alpha val="20000"/>
                </a:prstClr>
              </a:outerShdw>
            </a:effectLst>
          </p:spPr>
          <p:txBody>
            <a:bodyPr anchor="ctr"/>
            <a:lstStyle/>
            <a:p>
              <a:pPr marL="0" marR="0" lvl="0" indent="0" algn="ctr" defTabSz="457200" rtl="0" eaLnBrk="1" fontAlgn="base" latinLnBrk="0" hangingPunct="1">
                <a:lnSpc>
                  <a:spcPct val="120000"/>
                </a:lnSpc>
                <a:spcBef>
                  <a:spcPct val="0"/>
                </a:spcBef>
                <a:spcAft>
                  <a:spcPct val="0"/>
                </a:spcAft>
                <a:buClrTx/>
                <a:buSzTx/>
                <a:buFontTx/>
                <a:buNone/>
                <a:defRPr/>
              </a:pPr>
              <a:endParaRPr kumimoji="0" lang="zh-CN" altLang="zh-CN" sz="20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1514901" y="2936906"/>
              <a:ext cx="1587592" cy="496888"/>
            </a:xfrm>
            <a:prstGeom prst="rect">
              <a:avLst/>
            </a:prstGeom>
            <a:noFill/>
            <a:ln w="9525">
              <a:noFill/>
            </a:ln>
          </p:spPr>
          <p:txBody>
            <a:bodyPr wrap="square">
              <a:spAutoFit/>
            </a:bodyPr>
            <a:lstStyle/>
            <a:p>
              <a:pPr marR="0" algn="ctr" defTabSz="914400">
                <a:lnSpc>
                  <a:spcPct val="120000"/>
                </a:lnSpc>
                <a:spcBef>
                  <a:spcPts val="1400"/>
                </a:spcBef>
                <a:buClrTx/>
                <a:buSzTx/>
                <a:buFontTx/>
                <a:buNone/>
                <a:defRPr/>
              </a:pPr>
              <a:r>
                <a:rPr lang="zh-CN" altLang="en-US" sz="2400" b="1" spc="3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国内背景</a:t>
              </a:r>
              <a:endParaRPr lang="zh-CN" altLang="en-US" sz="2400" b="1" spc="3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19" name="矩形 18"/>
            <p:cNvSpPr/>
            <p:nvPr/>
          </p:nvSpPr>
          <p:spPr>
            <a:xfrm>
              <a:off x="3204451" y="2889721"/>
              <a:ext cx="5947004" cy="60325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2"/>
            <p:cNvSpPr txBox="1"/>
            <p:nvPr/>
          </p:nvSpPr>
          <p:spPr>
            <a:xfrm>
              <a:off x="3253016" y="2943515"/>
              <a:ext cx="6130450" cy="497957"/>
            </a:xfrm>
            <a:prstGeom prst="rect">
              <a:avLst/>
            </a:prstGeom>
            <a:noFill/>
            <a:ln w="9525">
              <a:noFill/>
            </a:ln>
          </p:spPr>
          <p:txBody>
            <a:bodyPr wrap="square">
              <a:spAutoFit/>
            </a:bodyPr>
            <a:lstStyle/>
            <a:p>
              <a:pPr algn="just" eaLnBrk="1" hangingPunct="1">
                <a:lnSpc>
                  <a:spcPct val="120000"/>
                </a:lnSpc>
                <a:spcBef>
                  <a:spcPts val="1400"/>
                </a:spcBef>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党的历史方位和党员队伍发生了深刻变化</a:t>
              </a:r>
              <a:endPar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0" name="矩形: 圆角 29"/>
          <p:cNvSpPr/>
          <p:nvPr/>
        </p:nvSpPr>
        <p:spPr>
          <a:xfrm>
            <a:off x="664191" y="3020130"/>
            <a:ext cx="10863618" cy="3467819"/>
          </a:xfrm>
          <a:prstGeom prst="roundRect">
            <a:avLst>
              <a:gd name="adj" fmla="val 2736"/>
            </a:avLst>
          </a:prstGeom>
          <a:gradFill>
            <a:gsLst>
              <a:gs pos="100000">
                <a:srgbClr val="AD8D17">
                  <a:alpha val="0"/>
                </a:srgbClr>
              </a:gs>
              <a:gs pos="0">
                <a:srgbClr val="AD8D1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1" name="矩形 30"/>
          <p:cNvSpPr/>
          <p:nvPr/>
        </p:nvSpPr>
        <p:spPr>
          <a:xfrm>
            <a:off x="1572897" y="3350911"/>
            <a:ext cx="9627366" cy="2806256"/>
          </a:xfrm>
          <a:prstGeom prst="rect">
            <a:avLst/>
          </a:prstGeom>
          <a:solidFill>
            <a:schemeClr val="bg1"/>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2" name="矩形: 圆角 31"/>
          <p:cNvSpPr/>
          <p:nvPr/>
        </p:nvSpPr>
        <p:spPr>
          <a:xfrm>
            <a:off x="1865195" y="3530810"/>
            <a:ext cx="4033872" cy="10798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p:txBody>
      </p:sp>
      <p:sp>
        <p:nvSpPr>
          <p:cNvPr id="33" name="文本框 1"/>
          <p:cNvSpPr txBox="1"/>
          <p:nvPr/>
        </p:nvSpPr>
        <p:spPr>
          <a:xfrm>
            <a:off x="1720319" y="3475639"/>
            <a:ext cx="3904304" cy="1135054"/>
          </a:xfrm>
          <a:prstGeom prst="rect">
            <a:avLst/>
          </a:prstGeom>
          <a:noFill/>
          <a:ln w="9525">
            <a:noFill/>
          </a:ln>
        </p:spPr>
        <p:txBody>
          <a:bodyPr wrap="square">
            <a:spAutoFit/>
          </a:bodyPr>
          <a:lstStyle/>
          <a:p>
            <a:pPr algn="just">
              <a:lnSpc>
                <a:spcPct val="150000"/>
              </a:lnSpc>
              <a:spcBef>
                <a:spcPts val="1400"/>
              </a:spcBef>
            </a:pPr>
            <a:r>
              <a:rPr lang="zh-CN" altLang="en-US" sz="2400" dirty="0">
                <a:latin typeface="微软雅黑" panose="020B0503020204020204" pitchFamily="34" charset="-122"/>
                <a:ea typeface="微软雅黑" panose="020B0503020204020204" pitchFamily="34" charset="-122"/>
              </a:rPr>
              <a:t>领导人民为夺取全国政权而奋斗的党</a:t>
            </a:r>
            <a:endParaRPr lang="zh-CN" altLang="en-US" sz="2400" dirty="0">
              <a:latin typeface="微软雅黑" panose="020B0503020204020204" pitchFamily="34" charset="-122"/>
              <a:ea typeface="微软雅黑" panose="020B0503020204020204" pitchFamily="34" charset="-122"/>
            </a:endParaRPr>
          </a:p>
        </p:txBody>
      </p:sp>
      <p:sp>
        <p:nvSpPr>
          <p:cNvPr id="34" name="矩形 33"/>
          <p:cNvSpPr/>
          <p:nvPr/>
        </p:nvSpPr>
        <p:spPr>
          <a:xfrm>
            <a:off x="827827" y="3235495"/>
            <a:ext cx="553998" cy="3037088"/>
          </a:xfrm>
          <a:prstGeom prst="rect">
            <a:avLst/>
          </a:prstGeom>
        </p:spPr>
        <p:txBody>
          <a:bodyPr vert="eaVert" wrap="square">
            <a:spAutoFit/>
          </a:bodyPr>
          <a:lstStyle/>
          <a:p>
            <a:pPr algn="ctr"/>
            <a:r>
              <a:rPr lang="zh-CN" altLang="en-US" sz="2400" b="1" spc="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党的历史方位</a:t>
            </a:r>
            <a:endParaRPr lang="zh-CN" altLang="en-US" sz="2400" b="1" spc="600" dirty="0">
              <a:solidFill>
                <a:schemeClr val="bg1"/>
              </a:solidFill>
              <a:effectLst>
                <a:outerShdw blurRad="38100" dist="38100" dir="2700000" algn="tl">
                  <a:srgbClr val="000000">
                    <a:alpha val="43137"/>
                  </a:srgbClr>
                </a:outerShdw>
              </a:effectLst>
            </a:endParaRPr>
          </a:p>
        </p:txBody>
      </p:sp>
      <p:sp>
        <p:nvSpPr>
          <p:cNvPr id="36" name="文本框 1"/>
          <p:cNvSpPr txBox="1"/>
          <p:nvPr/>
        </p:nvSpPr>
        <p:spPr>
          <a:xfrm>
            <a:off x="1720319" y="4718104"/>
            <a:ext cx="3904304" cy="1135054"/>
          </a:xfrm>
          <a:prstGeom prst="rect">
            <a:avLst/>
          </a:prstGeom>
          <a:noFill/>
          <a:ln w="9525">
            <a:noFill/>
          </a:ln>
        </p:spPr>
        <p:txBody>
          <a:bodyPr wrap="square">
            <a:spAutoFit/>
          </a:bodyPr>
          <a:lstStyle/>
          <a:p>
            <a:pPr algn="just">
              <a:lnSpc>
                <a:spcPct val="150000"/>
              </a:lnSpc>
              <a:spcBef>
                <a:spcPts val="1400"/>
              </a:spcBef>
            </a:pPr>
            <a:r>
              <a:rPr lang="zh-CN" altLang="en-US" sz="2400" dirty="0">
                <a:latin typeface="微软雅黑" panose="020B0503020204020204" pitchFamily="34" charset="-122"/>
                <a:ea typeface="微软雅黑" panose="020B0503020204020204" pitchFamily="34" charset="-122"/>
              </a:rPr>
              <a:t>受到外部封锁和实行计划经济条件下领导国家建设的党</a:t>
            </a:r>
            <a:endParaRPr lang="zh-CN" altLang="en-US" sz="2400" dirty="0">
              <a:latin typeface="微软雅黑" panose="020B0503020204020204" pitchFamily="34" charset="-122"/>
              <a:ea typeface="微软雅黑" panose="020B0503020204020204" pitchFamily="34" charset="-122"/>
            </a:endParaRPr>
          </a:p>
        </p:txBody>
      </p:sp>
      <p:sp>
        <p:nvSpPr>
          <p:cNvPr id="37" name="右箭头 14"/>
          <p:cNvSpPr/>
          <p:nvPr/>
        </p:nvSpPr>
        <p:spPr>
          <a:xfrm>
            <a:off x="5760993" y="3870315"/>
            <a:ext cx="528722" cy="34570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14"/>
          <p:cNvSpPr/>
          <p:nvPr/>
        </p:nvSpPr>
        <p:spPr>
          <a:xfrm>
            <a:off x="5760993" y="5114060"/>
            <a:ext cx="528722" cy="34570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1"/>
          <p:cNvSpPr txBox="1"/>
          <p:nvPr/>
        </p:nvSpPr>
        <p:spPr>
          <a:xfrm>
            <a:off x="6503581" y="3598540"/>
            <a:ext cx="4579216" cy="1077032"/>
          </a:xfrm>
          <a:prstGeom prst="roundRect">
            <a:avLst/>
          </a:prstGeom>
          <a:solidFill>
            <a:srgbClr val="C00000"/>
          </a:solidFill>
          <a:ln w="9525">
            <a:noFill/>
          </a:ln>
        </p:spPr>
        <p:txBody>
          <a:bodyPr wrap="square">
            <a:spAutoFit/>
          </a:bodyPr>
          <a:lstStyle/>
          <a:p>
            <a:pPr algn="just">
              <a:lnSpc>
                <a:spcPct val="125000"/>
              </a:lnSpc>
              <a:spcBef>
                <a:spcPts val="1400"/>
              </a:spcBef>
            </a:pPr>
            <a:r>
              <a:rPr lang="zh-CN" altLang="en-US" sz="2400" dirty="0">
                <a:solidFill>
                  <a:schemeClr val="bg1"/>
                </a:solidFill>
                <a:latin typeface="微软雅黑" panose="020B0503020204020204" pitchFamily="34" charset="-122"/>
                <a:ea typeface="微软雅黑" panose="020B0503020204020204" pitchFamily="34" charset="-122"/>
              </a:rPr>
              <a:t>领导人民掌握全国政权并长期执政的党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0" name="文本框 1"/>
          <p:cNvSpPr txBox="1"/>
          <p:nvPr/>
        </p:nvSpPr>
        <p:spPr>
          <a:xfrm>
            <a:off x="6498335" y="4842285"/>
            <a:ext cx="4579216" cy="1077032"/>
          </a:xfrm>
          <a:prstGeom prst="roundRect">
            <a:avLst/>
          </a:prstGeom>
          <a:solidFill>
            <a:srgbClr val="C00000"/>
          </a:solidFill>
          <a:ln w="9525">
            <a:noFill/>
          </a:ln>
        </p:spPr>
        <p:txBody>
          <a:bodyPr wrap="square">
            <a:spAutoFit/>
          </a:bodyPr>
          <a:lstStyle/>
          <a:p>
            <a:pPr algn="just">
              <a:lnSpc>
                <a:spcPct val="125000"/>
              </a:lnSpc>
              <a:spcBef>
                <a:spcPts val="1400"/>
              </a:spcBef>
            </a:pPr>
            <a:r>
              <a:rPr lang="zh-CN" altLang="en-US" sz="2400" dirty="0">
                <a:solidFill>
                  <a:schemeClr val="bg1"/>
                </a:solidFill>
                <a:latin typeface="微软雅黑" panose="020B0503020204020204" pitchFamily="34" charset="-122"/>
                <a:ea typeface="微软雅黑" panose="020B0503020204020204" pitchFamily="34" charset="-122"/>
              </a:rPr>
              <a:t>对外开放和发展社会主义市场经济条件下领导国家建设的党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“三个代表”重要思想的形成条件</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11" name="矩形: 圆角 10"/>
          <p:cNvSpPr/>
          <p:nvPr/>
        </p:nvSpPr>
        <p:spPr>
          <a:xfrm>
            <a:off x="1859361" y="1068070"/>
            <a:ext cx="8596203" cy="998855"/>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（二）“三个代表”重要思想是在科学判断党的历史</a:t>
            </a:r>
            <a:endParaRPr lang="en-US" altLang="zh-CN"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a:p>
            <a:pPr lvl="0" indent="107823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方位和总结历史经验的基础上提出来的</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grpSp>
        <p:nvGrpSpPr>
          <p:cNvPr id="7" name="组合 6"/>
          <p:cNvGrpSpPr/>
          <p:nvPr/>
        </p:nvGrpSpPr>
        <p:grpSpPr>
          <a:xfrm>
            <a:off x="2247684" y="2271097"/>
            <a:ext cx="2498568" cy="4429467"/>
            <a:chOff x="1875260" y="2292823"/>
            <a:chExt cx="2424342" cy="4429467"/>
          </a:xfrm>
        </p:grpSpPr>
        <p:grpSp>
          <p:nvGrpSpPr>
            <p:cNvPr id="4" name="组合 3"/>
            <p:cNvGrpSpPr/>
            <p:nvPr/>
          </p:nvGrpSpPr>
          <p:grpSpPr>
            <a:xfrm>
              <a:off x="1875260" y="2292823"/>
              <a:ext cx="2424342" cy="4429467"/>
              <a:chOff x="5178426" y="2090937"/>
              <a:chExt cx="1633538" cy="3417688"/>
            </a:xfrm>
          </p:grpSpPr>
          <p:sp>
            <p:nvSpPr>
              <p:cNvPr id="12" name="MH_SubTitle_1"/>
              <p:cNvSpPr/>
              <p:nvPr>
                <p:custDataLst>
                  <p:tags r:id="rId1"/>
                </p:custDataLst>
              </p:nvPr>
            </p:nvSpPr>
            <p:spPr>
              <a:xfrm>
                <a:off x="5178426" y="2090937"/>
                <a:ext cx="1223963" cy="2009577"/>
              </a:xfrm>
              <a:custGeom>
                <a:avLst/>
                <a:gdLst>
                  <a:gd name="connsiteX0" fmla="*/ 612000 w 1224000"/>
                  <a:gd name="connsiteY0" fmla="*/ 0 h 1872210"/>
                  <a:gd name="connsiteX1" fmla="*/ 1224000 w 1224000"/>
                  <a:gd name="connsiteY1" fmla="*/ 405622 h 1872210"/>
                  <a:gd name="connsiteX2" fmla="*/ 1224000 w 1224000"/>
                  <a:gd name="connsiteY2" fmla="*/ 1872210 h 1872210"/>
                  <a:gd name="connsiteX3" fmla="*/ 0 w 1224000"/>
                  <a:gd name="connsiteY3" fmla="*/ 1872210 h 1872210"/>
                  <a:gd name="connsiteX4" fmla="*/ 0 w 1224000"/>
                  <a:gd name="connsiteY4" fmla="*/ 405622 h 187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10">
                    <a:moveTo>
                      <a:pt x="612000" y="0"/>
                    </a:moveTo>
                    <a:lnTo>
                      <a:pt x="1224000" y="405622"/>
                    </a:lnTo>
                    <a:lnTo>
                      <a:pt x="1224000" y="1872210"/>
                    </a:lnTo>
                    <a:lnTo>
                      <a:pt x="0" y="1872210"/>
                    </a:lnTo>
                    <a:lnTo>
                      <a:pt x="0" y="405622"/>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288000" anchor="ctr">
                <a:normAutofit/>
              </a:bodyPr>
              <a:lstStyle/>
              <a:p>
                <a:pPr algn="ctr">
                  <a:lnSpc>
                    <a:spcPct val="110000"/>
                  </a:lnSpc>
                  <a:defRPr/>
                </a:pPr>
                <a:endParaRPr lang="zh-CN" altLang="en-US" sz="2000" dirty="0">
                  <a:solidFill>
                    <a:srgbClr val="FFFFFF"/>
                  </a:solidFill>
                </a:endParaRPr>
              </a:p>
            </p:txBody>
          </p:sp>
          <p:sp>
            <p:nvSpPr>
              <p:cNvPr id="14" name="MH_SubTitle_2"/>
              <p:cNvSpPr/>
              <p:nvPr>
                <p:custDataLst>
                  <p:tags r:id="rId2"/>
                </p:custDataLst>
              </p:nvPr>
            </p:nvSpPr>
            <p:spPr>
              <a:xfrm>
                <a:off x="5588001" y="3636963"/>
                <a:ext cx="1223963" cy="1871662"/>
              </a:xfrm>
              <a:custGeom>
                <a:avLst/>
                <a:gdLst>
                  <a:gd name="connsiteX0" fmla="*/ 0 w 1224000"/>
                  <a:gd name="connsiteY0" fmla="*/ 0 h 1872209"/>
                  <a:gd name="connsiteX1" fmla="*/ 1224000 w 1224000"/>
                  <a:gd name="connsiteY1" fmla="*/ 0 h 1872209"/>
                  <a:gd name="connsiteX2" fmla="*/ 1224000 w 1224000"/>
                  <a:gd name="connsiteY2" fmla="*/ 1466588 h 1872209"/>
                  <a:gd name="connsiteX3" fmla="*/ 612000 w 1224000"/>
                  <a:gd name="connsiteY3" fmla="*/ 1872209 h 1872209"/>
                  <a:gd name="connsiteX4" fmla="*/ 0 w 1224000"/>
                  <a:gd name="connsiteY4" fmla="*/ 1466588 h 1872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000" h="1872209">
                    <a:moveTo>
                      <a:pt x="0" y="0"/>
                    </a:moveTo>
                    <a:lnTo>
                      <a:pt x="1224000" y="0"/>
                    </a:lnTo>
                    <a:lnTo>
                      <a:pt x="1224000" y="1466588"/>
                    </a:lnTo>
                    <a:lnTo>
                      <a:pt x="612000" y="1872209"/>
                    </a:lnTo>
                    <a:lnTo>
                      <a:pt x="0" y="1466588"/>
                    </a:lnTo>
                    <a:close/>
                  </a:path>
                </a:pathLst>
              </a:cu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normAutofit/>
              </a:bodyPr>
              <a:lstStyle/>
              <a:p>
                <a:pPr algn="ctr">
                  <a:lnSpc>
                    <a:spcPct val="110000"/>
                  </a:lnSpc>
                  <a:defRPr/>
                </a:pPr>
                <a:endParaRPr lang="zh-CN" altLang="en-US" sz="2000" dirty="0">
                  <a:solidFill>
                    <a:srgbClr val="FFFFFF"/>
                  </a:solidFill>
                </a:endParaRPr>
              </a:p>
            </p:txBody>
          </p:sp>
          <p:sp>
            <p:nvSpPr>
              <p:cNvPr id="15" name="MH_Other_1"/>
              <p:cNvSpPr/>
              <p:nvPr>
                <p:custDataLst>
                  <p:tags r:id="rId3"/>
                </p:custDataLst>
              </p:nvPr>
            </p:nvSpPr>
            <p:spPr>
              <a:xfrm flipH="1">
                <a:off x="5178426" y="3636963"/>
                <a:ext cx="409575" cy="46355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微软雅黑" panose="020B0503020204020204" pitchFamily="34" charset="-122"/>
                  <a:ea typeface="微软雅黑" panose="020B0503020204020204" pitchFamily="34" charset="-122"/>
                </a:endParaRPr>
              </a:p>
            </p:txBody>
          </p:sp>
        </p:grpSp>
        <p:sp>
          <p:nvSpPr>
            <p:cNvPr id="16" name="文本框 1"/>
            <p:cNvSpPr txBox="1"/>
            <p:nvPr/>
          </p:nvSpPr>
          <p:spPr>
            <a:xfrm>
              <a:off x="1919630" y="2617564"/>
              <a:ext cx="1727749" cy="1696105"/>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solidFill>
                    <a:schemeClr val="bg1"/>
                  </a:solidFill>
                  <a:ea typeface="+mn-lt"/>
                </a:rPr>
                <a:t>提高党的领导水平和执政水平</a:t>
              </a:r>
              <a:endParaRPr lang="zh-CN" altLang="en-US" sz="2400" dirty="0">
                <a:solidFill>
                  <a:schemeClr val="bg1"/>
                </a:solidFill>
                <a:ea typeface="+mn-lt"/>
              </a:endParaRPr>
            </a:p>
          </p:txBody>
        </p:sp>
        <p:sp>
          <p:nvSpPr>
            <p:cNvPr id="17" name="文本框 1"/>
            <p:cNvSpPr txBox="1"/>
            <p:nvPr/>
          </p:nvSpPr>
          <p:spPr>
            <a:xfrm>
              <a:off x="2527482" y="4397011"/>
              <a:ext cx="1727749" cy="1696105"/>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solidFill>
                    <a:schemeClr val="bg1"/>
                  </a:solidFill>
                  <a:ea typeface="+mn-lt"/>
                </a:rPr>
                <a:t>提高拒腐防变和抵御风险的能力</a:t>
              </a:r>
              <a:endParaRPr lang="zh-CN" altLang="en-US" sz="2400" dirty="0">
                <a:solidFill>
                  <a:schemeClr val="bg1"/>
                </a:solidFill>
                <a:ea typeface="+mn-lt"/>
              </a:endParaRPr>
            </a:p>
          </p:txBody>
        </p:sp>
      </p:grpSp>
      <p:sp>
        <p:nvSpPr>
          <p:cNvPr id="19" name="文本框 1"/>
          <p:cNvSpPr txBox="1"/>
          <p:nvPr/>
        </p:nvSpPr>
        <p:spPr>
          <a:xfrm>
            <a:off x="5600628" y="2205422"/>
            <a:ext cx="5544288" cy="461665"/>
          </a:xfrm>
          <a:prstGeom prst="rect">
            <a:avLst/>
          </a:prstGeom>
          <a:noFill/>
          <a:ln w="9525">
            <a:noFill/>
          </a:ln>
        </p:spPr>
        <p:txBody>
          <a:bodyPr wrap="square">
            <a:spAutoFit/>
          </a:bodyPr>
          <a:lstStyle/>
          <a:p>
            <a:pPr algn="just">
              <a:spcBef>
                <a:spcPts val="1400"/>
              </a:spcBef>
            </a:pPr>
            <a:r>
              <a:rPr lang="zh-CN" altLang="en-US" sz="2400" b="1" dirty="0">
                <a:latin typeface="微软雅黑" panose="020B0503020204020204" pitchFamily="34" charset="-122"/>
                <a:ea typeface="微软雅黑" panose="020B0503020204020204" pitchFamily="34" charset="-122"/>
              </a:rPr>
              <a:t>党员队伍进入整体性交接的关键时刻</a:t>
            </a:r>
            <a:endParaRPr lang="zh-CN" altLang="en-US" sz="2400" b="1" dirty="0">
              <a:latin typeface="微软雅黑" panose="020B0503020204020204" pitchFamily="34" charset="-122"/>
              <a:ea typeface="微软雅黑" panose="020B0503020204020204" pitchFamily="34" charset="-122"/>
            </a:endParaRPr>
          </a:p>
        </p:txBody>
      </p:sp>
      <p:sp>
        <p:nvSpPr>
          <p:cNvPr id="20" name="文本框 1"/>
          <p:cNvSpPr txBox="1"/>
          <p:nvPr/>
        </p:nvSpPr>
        <p:spPr>
          <a:xfrm>
            <a:off x="4978029" y="3098891"/>
            <a:ext cx="6789487" cy="1689052"/>
          </a:xfrm>
          <a:prstGeom prst="rect">
            <a:avLst/>
          </a:prstGeom>
          <a:noFill/>
          <a:ln w="9525">
            <a:noFill/>
          </a:ln>
        </p:spPr>
        <p:txBody>
          <a:bodyPr wrap="square">
            <a:spAutoFit/>
          </a:bodyPr>
          <a:lstStyle/>
          <a:p>
            <a:pPr indent="627380" algn="just">
              <a:lnSpc>
                <a:spcPct val="150000"/>
              </a:lnSpc>
              <a:spcBef>
                <a:spcPts val="1400"/>
              </a:spcBef>
            </a:pPr>
            <a:r>
              <a:rPr lang="zh-CN" altLang="en-US" sz="2400" dirty="0">
                <a:latin typeface="微软雅黑" panose="020B0503020204020204" pitchFamily="34" charset="-122"/>
                <a:ea typeface="微软雅黑" panose="020B0503020204020204" pitchFamily="34" charset="-122"/>
              </a:rPr>
              <a:t>要求我们党坚持从新的实际出发，以改革的精神加强和改进党的建设，使党在世界形势深刻变化的历史进程中始终走在时代前列。</a:t>
            </a:r>
            <a:endParaRPr lang="zh-CN" altLang="en-US" sz="2400" dirty="0">
              <a:latin typeface="微软雅黑" panose="020B0503020204020204" pitchFamily="34" charset="-122"/>
              <a:ea typeface="微软雅黑" panose="020B0503020204020204" pitchFamily="34" charset="-122"/>
            </a:endParaRPr>
          </a:p>
        </p:txBody>
      </p:sp>
      <p:sp>
        <p:nvSpPr>
          <p:cNvPr id="21" name="矩形 20"/>
          <p:cNvSpPr/>
          <p:nvPr/>
        </p:nvSpPr>
        <p:spPr>
          <a:xfrm>
            <a:off x="4856162" y="2997248"/>
            <a:ext cx="7033220" cy="192959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mn-ea"/>
              <a:cs typeface="仿宋" panose="02010609060101010101" charset="-122"/>
              <a:sym typeface="字魂59号-创粗黑" panose="00000500000000000000" pitchFamily="2" charset="-122"/>
            </a:endParaRPr>
          </a:p>
        </p:txBody>
      </p:sp>
      <p:grpSp>
        <p:nvGrpSpPr>
          <p:cNvPr id="23" name="组合 22"/>
          <p:cNvGrpSpPr/>
          <p:nvPr/>
        </p:nvGrpSpPr>
        <p:grpSpPr>
          <a:xfrm>
            <a:off x="5622961" y="2694917"/>
            <a:ext cx="5499623" cy="543146"/>
            <a:chOff x="-1527333" y="-349909"/>
            <a:chExt cx="1090810" cy="5725800"/>
          </a:xfrm>
          <a:effectLst>
            <a:outerShdw blurRad="63500" algn="ctr" rotWithShape="0">
              <a:prstClr val="black">
                <a:alpha val="40000"/>
              </a:prstClr>
            </a:outerShdw>
          </a:effectLst>
        </p:grpSpPr>
        <p:sp>
          <p:nvSpPr>
            <p:cNvPr id="24" name="Rectangle 11"/>
            <p:cNvSpPr>
              <a:spLocks noChangeArrowheads="1"/>
            </p:cNvSpPr>
            <p:nvPr/>
          </p:nvSpPr>
          <p:spPr bwMode="auto">
            <a:xfrm>
              <a:off x="-1527333" y="-349909"/>
              <a:ext cx="1090810" cy="379509"/>
            </a:xfrm>
            <a:prstGeom prst="rect">
              <a:avLst/>
            </a:prstGeom>
            <a:solidFill>
              <a:srgbClr val="C00000"/>
            </a:solidFill>
            <a:ln w="3175">
              <a:noFill/>
            </a:ln>
            <a:effectLst/>
          </p:spPr>
          <p:txBody>
            <a:bodyPr anchor="ctr"/>
            <a:lstStyle/>
            <a:p>
              <a:pPr algn="ctr">
                <a:defRPr/>
              </a:pPr>
              <a:endParaRPr lang="zh-CN" altLang="zh-CN" sz="1050" dirty="0">
                <a:solidFill>
                  <a:prstClr val="black"/>
                </a:solidFill>
                <a:latin typeface="+mn-ea"/>
                <a:cs typeface="+mn-ea"/>
                <a:sym typeface="字魂59号-创粗黑" panose="00000500000000000000" pitchFamily="2" charset="-122"/>
              </a:endParaRPr>
            </a:p>
          </p:txBody>
        </p:sp>
        <p:sp>
          <p:nvSpPr>
            <p:cNvPr id="25" name="矩形 38"/>
            <p:cNvSpPr>
              <a:spLocks noChangeArrowheads="1"/>
            </p:cNvSpPr>
            <p:nvPr/>
          </p:nvSpPr>
          <p:spPr bwMode="auto">
            <a:xfrm>
              <a:off x="-715992" y="2455854"/>
              <a:ext cx="27480" cy="292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ctr">
                <a:defRPr/>
              </a:pPr>
              <a:endParaRPr lang="en-US" sz="1350" b="1" dirty="0">
                <a:gradFill>
                  <a:gsLst>
                    <a:gs pos="0">
                      <a:prstClr val="white"/>
                    </a:gs>
                    <a:gs pos="100000">
                      <a:srgbClr val="FFFF00"/>
                    </a:gs>
                  </a:gsLst>
                  <a:lin ang="5400000" scaled="1"/>
                </a:gradFill>
                <a:latin typeface="+mn-ea"/>
                <a:cs typeface="仿宋" panose="02010609060101010101" charset="-122"/>
                <a:sym typeface="字魂59号-创粗黑" panose="00000500000000000000" pitchFamily="2" charset="-122"/>
              </a:endParaRPr>
            </a:p>
          </p:txBody>
        </p:sp>
      </p:grpSp>
      <p:grpSp>
        <p:nvGrpSpPr>
          <p:cNvPr id="3" name="组合 2"/>
          <p:cNvGrpSpPr/>
          <p:nvPr/>
        </p:nvGrpSpPr>
        <p:grpSpPr>
          <a:xfrm>
            <a:off x="6670791" y="5152982"/>
            <a:ext cx="3403963" cy="1346283"/>
            <a:chOff x="6348530" y="5152982"/>
            <a:chExt cx="3403963" cy="1346283"/>
          </a:xfrm>
        </p:grpSpPr>
        <p:grpSp>
          <p:nvGrpSpPr>
            <p:cNvPr id="18" name="组合 17"/>
            <p:cNvGrpSpPr/>
            <p:nvPr/>
          </p:nvGrpSpPr>
          <p:grpSpPr>
            <a:xfrm>
              <a:off x="6348530" y="5152982"/>
              <a:ext cx="1379721" cy="1346283"/>
              <a:chOff x="6348530" y="5152982"/>
              <a:chExt cx="1379721" cy="1346283"/>
            </a:xfrm>
          </p:grpSpPr>
          <p:grpSp>
            <p:nvGrpSpPr>
              <p:cNvPr id="10" name="组合 9"/>
              <p:cNvGrpSpPr/>
              <p:nvPr/>
            </p:nvGrpSpPr>
            <p:grpSpPr>
              <a:xfrm>
                <a:off x="6348530" y="5152982"/>
                <a:ext cx="1379721" cy="1346283"/>
                <a:chOff x="1881058" y="1851194"/>
                <a:chExt cx="1803876" cy="1760159"/>
              </a:xfrm>
            </p:grpSpPr>
            <p:sp>
              <p:nvSpPr>
                <p:cNvPr id="27" name="Freeform 11"/>
                <p:cNvSpPr>
                  <a:spLocks noEditPoints="1"/>
                </p:cNvSpPr>
                <p:nvPr/>
              </p:nvSpPr>
              <p:spPr bwMode="auto">
                <a:xfrm>
                  <a:off x="1881058" y="1851194"/>
                  <a:ext cx="1803876" cy="1760159"/>
                </a:xfrm>
                <a:custGeom>
                  <a:avLst/>
                  <a:gdLst/>
                  <a:ahLst/>
                  <a:cxnLst>
                    <a:cxn ang="0">
                      <a:pos x="1613" y="210"/>
                    </a:cxn>
                    <a:cxn ang="0">
                      <a:pos x="1360" y="674"/>
                    </a:cxn>
                    <a:cxn ang="0">
                      <a:pos x="732" y="749"/>
                    </a:cxn>
                    <a:cxn ang="0">
                      <a:pos x="468" y="1245"/>
                    </a:cxn>
                    <a:cxn ang="0">
                      <a:pos x="543" y="1681"/>
                    </a:cxn>
                    <a:cxn ang="0">
                      <a:pos x="50" y="2188"/>
                    </a:cxn>
                    <a:cxn ang="0">
                      <a:pos x="228" y="2752"/>
                    </a:cxn>
                    <a:cxn ang="0">
                      <a:pos x="343" y="3352"/>
                    </a:cxn>
                    <a:cxn ang="0">
                      <a:pos x="478" y="3841"/>
                    </a:cxn>
                    <a:cxn ang="0">
                      <a:pos x="1117" y="4048"/>
                    </a:cxn>
                    <a:cxn ang="0">
                      <a:pos x="1356" y="4540"/>
                    </a:cxn>
                    <a:cxn ang="0">
                      <a:pos x="1892" y="4755"/>
                    </a:cxn>
                    <a:cxn ang="0">
                      <a:pos x="2384" y="4530"/>
                    </a:cxn>
                    <a:cxn ang="0">
                      <a:pos x="2994" y="4837"/>
                    </a:cxn>
                    <a:cxn ang="0">
                      <a:pos x="3448" y="4573"/>
                    </a:cxn>
                    <a:cxn ang="0">
                      <a:pos x="3748" y="4208"/>
                    </a:cxn>
                    <a:cxn ang="0">
                      <a:pos x="4340" y="4066"/>
                    </a:cxn>
                    <a:cxn ang="0">
                      <a:pos x="4515" y="3494"/>
                    </a:cxn>
                    <a:cxn ang="0">
                      <a:pos x="4686" y="3041"/>
                    </a:cxn>
                    <a:cxn ang="0">
                      <a:pos x="4961" y="2570"/>
                    </a:cxn>
                    <a:cxn ang="0">
                      <a:pos x="4658" y="2013"/>
                    </a:cxn>
                    <a:cxn ang="0">
                      <a:pos x="4647" y="1517"/>
                    </a:cxn>
                    <a:cxn ang="0">
                      <a:pos x="4515" y="1031"/>
                    </a:cxn>
                    <a:cxn ang="0">
                      <a:pos x="3876" y="821"/>
                    </a:cxn>
                    <a:cxn ang="0">
                      <a:pos x="3637" y="328"/>
                    </a:cxn>
                    <a:cxn ang="0">
                      <a:pos x="3102" y="114"/>
                    </a:cxn>
                    <a:cxn ang="0">
                      <a:pos x="2609" y="342"/>
                    </a:cxn>
                    <a:cxn ang="0">
                      <a:pos x="1999" y="32"/>
                    </a:cxn>
                    <a:cxn ang="0">
                      <a:pos x="2520" y="217"/>
                    </a:cxn>
                    <a:cxn ang="0">
                      <a:pos x="3212" y="71"/>
                    </a:cxn>
                    <a:cxn ang="0">
                      <a:pos x="3633" y="274"/>
                    </a:cxn>
                    <a:cxn ang="0">
                      <a:pos x="3876" y="788"/>
                    </a:cxn>
                    <a:cxn ang="0">
                      <a:pos x="4483" y="956"/>
                    </a:cxn>
                    <a:cxn ang="0">
                      <a:pos x="4690" y="1403"/>
                    </a:cxn>
                    <a:cxn ang="0">
                      <a:pos x="4761" y="2070"/>
                    </a:cxn>
                    <a:cxn ang="0">
                      <a:pos x="4993" y="2584"/>
                    </a:cxn>
                    <a:cxn ang="0">
                      <a:pos x="4604" y="3137"/>
                    </a:cxn>
                    <a:cxn ang="0">
                      <a:pos x="4551" y="3737"/>
                    </a:cxn>
                    <a:cxn ang="0">
                      <a:pos x="4187" y="4191"/>
                    </a:cxn>
                    <a:cxn ang="0">
                      <a:pos x="3594" y="4365"/>
                    </a:cxn>
                    <a:cxn ang="0">
                      <a:pos x="3127" y="4855"/>
                    </a:cxn>
                    <a:cxn ang="0">
                      <a:pos x="2577" y="4730"/>
                    </a:cxn>
                    <a:cxn ang="0">
                      <a:pos x="1895" y="4787"/>
                    </a:cxn>
                    <a:cxn ang="0">
                      <a:pos x="1428" y="4665"/>
                    </a:cxn>
                    <a:cxn ang="0">
                      <a:pos x="1146" y="4080"/>
                    </a:cxn>
                    <a:cxn ang="0">
                      <a:pos x="589" y="3966"/>
                    </a:cxn>
                    <a:cxn ang="0">
                      <a:pos x="307" y="3552"/>
                    </a:cxn>
                    <a:cxn ang="0">
                      <a:pos x="325" y="2888"/>
                    </a:cxn>
                    <a:cxn ang="0">
                      <a:pos x="0" y="2316"/>
                    </a:cxn>
                    <a:cxn ang="0">
                      <a:pos x="282" y="1809"/>
                    </a:cxn>
                    <a:cxn ang="0">
                      <a:pos x="435" y="1245"/>
                    </a:cxn>
                    <a:cxn ang="0">
                      <a:pos x="632" y="778"/>
                    </a:cxn>
                    <a:cxn ang="0">
                      <a:pos x="1242" y="628"/>
                    </a:cxn>
                    <a:cxn ang="0">
                      <a:pos x="1624" y="153"/>
                    </a:cxn>
                  </a:cxnLst>
                  <a:rect l="0" t="0" r="r" b="b"/>
                  <a:pathLst>
                    <a:path w="4993" h="4872">
                      <a:moveTo>
                        <a:pt x="1999" y="32"/>
                      </a:moveTo>
                      <a:lnTo>
                        <a:pt x="1934" y="35"/>
                      </a:lnTo>
                      <a:lnTo>
                        <a:pt x="1874" y="46"/>
                      </a:lnTo>
                      <a:lnTo>
                        <a:pt x="1781" y="82"/>
                      </a:lnTo>
                      <a:lnTo>
                        <a:pt x="1692" y="135"/>
                      </a:lnTo>
                      <a:lnTo>
                        <a:pt x="1613" y="210"/>
                      </a:lnTo>
                      <a:lnTo>
                        <a:pt x="1542" y="299"/>
                      </a:lnTo>
                      <a:lnTo>
                        <a:pt x="1481" y="407"/>
                      </a:lnTo>
                      <a:lnTo>
                        <a:pt x="1424" y="528"/>
                      </a:lnTo>
                      <a:lnTo>
                        <a:pt x="1378" y="664"/>
                      </a:lnTo>
                      <a:lnTo>
                        <a:pt x="1371" y="678"/>
                      </a:lnTo>
                      <a:lnTo>
                        <a:pt x="1360" y="674"/>
                      </a:lnTo>
                      <a:lnTo>
                        <a:pt x="1246" y="660"/>
                      </a:lnTo>
                      <a:lnTo>
                        <a:pt x="1142" y="656"/>
                      </a:lnTo>
                      <a:lnTo>
                        <a:pt x="1024" y="664"/>
                      </a:lnTo>
                      <a:lnTo>
                        <a:pt x="917" y="681"/>
                      </a:lnTo>
                      <a:lnTo>
                        <a:pt x="817" y="710"/>
                      </a:lnTo>
                      <a:lnTo>
                        <a:pt x="732" y="749"/>
                      </a:lnTo>
                      <a:lnTo>
                        <a:pt x="653" y="803"/>
                      </a:lnTo>
                      <a:lnTo>
                        <a:pt x="589" y="867"/>
                      </a:lnTo>
                      <a:lnTo>
                        <a:pt x="535" y="946"/>
                      </a:lnTo>
                      <a:lnTo>
                        <a:pt x="500" y="1038"/>
                      </a:lnTo>
                      <a:lnTo>
                        <a:pt x="475" y="1138"/>
                      </a:lnTo>
                      <a:lnTo>
                        <a:pt x="468" y="1245"/>
                      </a:lnTo>
                      <a:lnTo>
                        <a:pt x="471" y="1342"/>
                      </a:lnTo>
                      <a:lnTo>
                        <a:pt x="489" y="1442"/>
                      </a:lnTo>
                      <a:lnTo>
                        <a:pt x="514" y="1549"/>
                      </a:lnTo>
                      <a:lnTo>
                        <a:pt x="550" y="1660"/>
                      </a:lnTo>
                      <a:lnTo>
                        <a:pt x="553" y="1674"/>
                      </a:lnTo>
                      <a:lnTo>
                        <a:pt x="543" y="1681"/>
                      </a:lnTo>
                      <a:lnTo>
                        <a:pt x="418" y="1752"/>
                      </a:lnTo>
                      <a:lnTo>
                        <a:pt x="307" y="1831"/>
                      </a:lnTo>
                      <a:lnTo>
                        <a:pt x="214" y="1913"/>
                      </a:lnTo>
                      <a:lnTo>
                        <a:pt x="143" y="2002"/>
                      </a:lnTo>
                      <a:lnTo>
                        <a:pt x="86" y="2091"/>
                      </a:lnTo>
                      <a:lnTo>
                        <a:pt x="50" y="2188"/>
                      </a:lnTo>
                      <a:lnTo>
                        <a:pt x="32" y="2288"/>
                      </a:lnTo>
                      <a:lnTo>
                        <a:pt x="32" y="2316"/>
                      </a:lnTo>
                      <a:lnTo>
                        <a:pt x="46" y="2427"/>
                      </a:lnTo>
                      <a:lnTo>
                        <a:pt x="82" y="2538"/>
                      </a:lnTo>
                      <a:lnTo>
                        <a:pt x="146" y="2648"/>
                      </a:lnTo>
                      <a:lnTo>
                        <a:pt x="228" y="2752"/>
                      </a:lnTo>
                      <a:lnTo>
                        <a:pt x="335" y="2855"/>
                      </a:lnTo>
                      <a:lnTo>
                        <a:pt x="478" y="2963"/>
                      </a:lnTo>
                      <a:lnTo>
                        <a:pt x="471" y="2973"/>
                      </a:lnTo>
                      <a:lnTo>
                        <a:pt x="414" y="3105"/>
                      </a:lnTo>
                      <a:lnTo>
                        <a:pt x="371" y="3230"/>
                      </a:lnTo>
                      <a:lnTo>
                        <a:pt x="343" y="3352"/>
                      </a:lnTo>
                      <a:lnTo>
                        <a:pt x="335" y="3466"/>
                      </a:lnTo>
                      <a:lnTo>
                        <a:pt x="339" y="3548"/>
                      </a:lnTo>
                      <a:lnTo>
                        <a:pt x="357" y="3627"/>
                      </a:lnTo>
                      <a:lnTo>
                        <a:pt x="382" y="3698"/>
                      </a:lnTo>
                      <a:lnTo>
                        <a:pt x="418" y="3766"/>
                      </a:lnTo>
                      <a:lnTo>
                        <a:pt x="478" y="3841"/>
                      </a:lnTo>
                      <a:lnTo>
                        <a:pt x="553" y="3905"/>
                      </a:lnTo>
                      <a:lnTo>
                        <a:pt x="639" y="3955"/>
                      </a:lnTo>
                      <a:lnTo>
                        <a:pt x="742" y="3998"/>
                      </a:lnTo>
                      <a:lnTo>
                        <a:pt x="857" y="4026"/>
                      </a:lnTo>
                      <a:lnTo>
                        <a:pt x="982" y="4041"/>
                      </a:lnTo>
                      <a:lnTo>
                        <a:pt x="1117" y="4048"/>
                      </a:lnTo>
                      <a:lnTo>
                        <a:pt x="1171" y="4048"/>
                      </a:lnTo>
                      <a:lnTo>
                        <a:pt x="1174" y="4062"/>
                      </a:lnTo>
                      <a:lnTo>
                        <a:pt x="1206" y="4201"/>
                      </a:lnTo>
                      <a:lnTo>
                        <a:pt x="1246" y="4330"/>
                      </a:lnTo>
                      <a:lnTo>
                        <a:pt x="1296" y="4444"/>
                      </a:lnTo>
                      <a:lnTo>
                        <a:pt x="1356" y="4540"/>
                      </a:lnTo>
                      <a:lnTo>
                        <a:pt x="1428" y="4622"/>
                      </a:lnTo>
                      <a:lnTo>
                        <a:pt x="1506" y="4687"/>
                      </a:lnTo>
                      <a:lnTo>
                        <a:pt x="1595" y="4733"/>
                      </a:lnTo>
                      <a:lnTo>
                        <a:pt x="1688" y="4758"/>
                      </a:lnTo>
                      <a:lnTo>
                        <a:pt x="1781" y="4765"/>
                      </a:lnTo>
                      <a:lnTo>
                        <a:pt x="1892" y="4755"/>
                      </a:lnTo>
                      <a:lnTo>
                        <a:pt x="2006" y="4726"/>
                      </a:lnTo>
                      <a:lnTo>
                        <a:pt x="2120" y="4680"/>
                      </a:lnTo>
                      <a:lnTo>
                        <a:pt x="2241" y="4612"/>
                      </a:lnTo>
                      <a:lnTo>
                        <a:pt x="2363" y="4526"/>
                      </a:lnTo>
                      <a:lnTo>
                        <a:pt x="2373" y="4519"/>
                      </a:lnTo>
                      <a:lnTo>
                        <a:pt x="2384" y="4530"/>
                      </a:lnTo>
                      <a:lnTo>
                        <a:pt x="2488" y="4622"/>
                      </a:lnTo>
                      <a:lnTo>
                        <a:pt x="2588" y="4697"/>
                      </a:lnTo>
                      <a:lnTo>
                        <a:pt x="2691" y="4758"/>
                      </a:lnTo>
                      <a:lnTo>
                        <a:pt x="2795" y="4801"/>
                      </a:lnTo>
                      <a:lnTo>
                        <a:pt x="2895" y="4830"/>
                      </a:lnTo>
                      <a:lnTo>
                        <a:pt x="2994" y="4837"/>
                      </a:lnTo>
                      <a:lnTo>
                        <a:pt x="3055" y="4833"/>
                      </a:lnTo>
                      <a:lnTo>
                        <a:pt x="3119" y="4822"/>
                      </a:lnTo>
                      <a:lnTo>
                        <a:pt x="3212" y="4787"/>
                      </a:lnTo>
                      <a:lnTo>
                        <a:pt x="3298" y="4733"/>
                      </a:lnTo>
                      <a:lnTo>
                        <a:pt x="3376" y="4662"/>
                      </a:lnTo>
                      <a:lnTo>
                        <a:pt x="3448" y="4573"/>
                      </a:lnTo>
                      <a:lnTo>
                        <a:pt x="3512" y="4465"/>
                      </a:lnTo>
                      <a:lnTo>
                        <a:pt x="3569" y="4344"/>
                      </a:lnTo>
                      <a:lnTo>
                        <a:pt x="3615" y="4208"/>
                      </a:lnTo>
                      <a:lnTo>
                        <a:pt x="3619" y="4194"/>
                      </a:lnTo>
                      <a:lnTo>
                        <a:pt x="3633" y="4194"/>
                      </a:lnTo>
                      <a:lnTo>
                        <a:pt x="3748" y="4208"/>
                      </a:lnTo>
                      <a:lnTo>
                        <a:pt x="3851" y="4212"/>
                      </a:lnTo>
                      <a:lnTo>
                        <a:pt x="3969" y="4205"/>
                      </a:lnTo>
                      <a:lnTo>
                        <a:pt x="4076" y="4191"/>
                      </a:lnTo>
                      <a:lnTo>
                        <a:pt x="4176" y="4162"/>
                      </a:lnTo>
                      <a:lnTo>
                        <a:pt x="4261" y="4119"/>
                      </a:lnTo>
                      <a:lnTo>
                        <a:pt x="4340" y="4066"/>
                      </a:lnTo>
                      <a:lnTo>
                        <a:pt x="4404" y="4001"/>
                      </a:lnTo>
                      <a:lnTo>
                        <a:pt x="4454" y="3923"/>
                      </a:lnTo>
                      <a:lnTo>
                        <a:pt x="4493" y="3830"/>
                      </a:lnTo>
                      <a:lnTo>
                        <a:pt x="4515" y="3730"/>
                      </a:lnTo>
                      <a:lnTo>
                        <a:pt x="4522" y="3623"/>
                      </a:lnTo>
                      <a:lnTo>
                        <a:pt x="4515" y="3494"/>
                      </a:lnTo>
                      <a:lnTo>
                        <a:pt x="4486" y="3355"/>
                      </a:lnTo>
                      <a:lnTo>
                        <a:pt x="4444" y="3209"/>
                      </a:lnTo>
                      <a:lnTo>
                        <a:pt x="4440" y="3195"/>
                      </a:lnTo>
                      <a:lnTo>
                        <a:pt x="4451" y="3191"/>
                      </a:lnTo>
                      <a:lnTo>
                        <a:pt x="4576" y="3120"/>
                      </a:lnTo>
                      <a:lnTo>
                        <a:pt x="4686" y="3041"/>
                      </a:lnTo>
                      <a:lnTo>
                        <a:pt x="4775" y="2955"/>
                      </a:lnTo>
                      <a:lnTo>
                        <a:pt x="4850" y="2870"/>
                      </a:lnTo>
                      <a:lnTo>
                        <a:pt x="4908" y="2777"/>
                      </a:lnTo>
                      <a:lnTo>
                        <a:pt x="4943" y="2681"/>
                      </a:lnTo>
                      <a:lnTo>
                        <a:pt x="4957" y="2581"/>
                      </a:lnTo>
                      <a:lnTo>
                        <a:pt x="4961" y="2570"/>
                      </a:lnTo>
                      <a:lnTo>
                        <a:pt x="4961" y="2552"/>
                      </a:lnTo>
                      <a:lnTo>
                        <a:pt x="4947" y="2441"/>
                      </a:lnTo>
                      <a:lnTo>
                        <a:pt x="4911" y="2331"/>
                      </a:lnTo>
                      <a:lnTo>
                        <a:pt x="4847" y="2220"/>
                      </a:lnTo>
                      <a:lnTo>
                        <a:pt x="4765" y="2116"/>
                      </a:lnTo>
                      <a:lnTo>
                        <a:pt x="4658" y="2013"/>
                      </a:lnTo>
                      <a:lnTo>
                        <a:pt x="4529" y="1917"/>
                      </a:lnTo>
                      <a:lnTo>
                        <a:pt x="4515" y="1909"/>
                      </a:lnTo>
                      <a:lnTo>
                        <a:pt x="4522" y="1895"/>
                      </a:lnTo>
                      <a:lnTo>
                        <a:pt x="4579" y="1763"/>
                      </a:lnTo>
                      <a:lnTo>
                        <a:pt x="4622" y="1638"/>
                      </a:lnTo>
                      <a:lnTo>
                        <a:pt x="4647" y="1517"/>
                      </a:lnTo>
                      <a:lnTo>
                        <a:pt x="4654" y="1403"/>
                      </a:lnTo>
                      <a:lnTo>
                        <a:pt x="4651" y="1320"/>
                      </a:lnTo>
                      <a:lnTo>
                        <a:pt x="4636" y="1245"/>
                      </a:lnTo>
                      <a:lnTo>
                        <a:pt x="4611" y="1174"/>
                      </a:lnTo>
                      <a:lnTo>
                        <a:pt x="4576" y="1106"/>
                      </a:lnTo>
                      <a:lnTo>
                        <a:pt x="4515" y="1031"/>
                      </a:lnTo>
                      <a:lnTo>
                        <a:pt x="4440" y="967"/>
                      </a:lnTo>
                      <a:lnTo>
                        <a:pt x="4354" y="913"/>
                      </a:lnTo>
                      <a:lnTo>
                        <a:pt x="4251" y="871"/>
                      </a:lnTo>
                      <a:lnTo>
                        <a:pt x="4137" y="842"/>
                      </a:lnTo>
                      <a:lnTo>
                        <a:pt x="4012" y="828"/>
                      </a:lnTo>
                      <a:lnTo>
                        <a:pt x="3876" y="821"/>
                      </a:lnTo>
                      <a:lnTo>
                        <a:pt x="3822" y="821"/>
                      </a:lnTo>
                      <a:lnTo>
                        <a:pt x="3819" y="806"/>
                      </a:lnTo>
                      <a:lnTo>
                        <a:pt x="3787" y="667"/>
                      </a:lnTo>
                      <a:lnTo>
                        <a:pt x="3748" y="539"/>
                      </a:lnTo>
                      <a:lnTo>
                        <a:pt x="3698" y="428"/>
                      </a:lnTo>
                      <a:lnTo>
                        <a:pt x="3637" y="328"/>
                      </a:lnTo>
                      <a:lnTo>
                        <a:pt x="3566" y="249"/>
                      </a:lnTo>
                      <a:lnTo>
                        <a:pt x="3487" y="185"/>
                      </a:lnTo>
                      <a:lnTo>
                        <a:pt x="3398" y="139"/>
                      </a:lnTo>
                      <a:lnTo>
                        <a:pt x="3305" y="110"/>
                      </a:lnTo>
                      <a:lnTo>
                        <a:pt x="3212" y="103"/>
                      </a:lnTo>
                      <a:lnTo>
                        <a:pt x="3102" y="114"/>
                      </a:lnTo>
                      <a:lnTo>
                        <a:pt x="2987" y="142"/>
                      </a:lnTo>
                      <a:lnTo>
                        <a:pt x="2873" y="192"/>
                      </a:lnTo>
                      <a:lnTo>
                        <a:pt x="2752" y="260"/>
                      </a:lnTo>
                      <a:lnTo>
                        <a:pt x="2630" y="342"/>
                      </a:lnTo>
                      <a:lnTo>
                        <a:pt x="2620" y="349"/>
                      </a:lnTo>
                      <a:lnTo>
                        <a:pt x="2609" y="342"/>
                      </a:lnTo>
                      <a:lnTo>
                        <a:pt x="2506" y="249"/>
                      </a:lnTo>
                      <a:lnTo>
                        <a:pt x="2402" y="174"/>
                      </a:lnTo>
                      <a:lnTo>
                        <a:pt x="2298" y="110"/>
                      </a:lnTo>
                      <a:lnTo>
                        <a:pt x="2199" y="67"/>
                      </a:lnTo>
                      <a:lnTo>
                        <a:pt x="2095" y="42"/>
                      </a:lnTo>
                      <a:lnTo>
                        <a:pt x="1999" y="32"/>
                      </a:lnTo>
                      <a:close/>
                      <a:moveTo>
                        <a:pt x="1999" y="0"/>
                      </a:moveTo>
                      <a:lnTo>
                        <a:pt x="2102" y="10"/>
                      </a:lnTo>
                      <a:lnTo>
                        <a:pt x="2206" y="35"/>
                      </a:lnTo>
                      <a:lnTo>
                        <a:pt x="2309" y="78"/>
                      </a:lnTo>
                      <a:lnTo>
                        <a:pt x="2416" y="139"/>
                      </a:lnTo>
                      <a:lnTo>
                        <a:pt x="2520" y="217"/>
                      </a:lnTo>
                      <a:lnTo>
                        <a:pt x="2623" y="307"/>
                      </a:lnTo>
                      <a:lnTo>
                        <a:pt x="2745" y="224"/>
                      </a:lnTo>
                      <a:lnTo>
                        <a:pt x="2866" y="160"/>
                      </a:lnTo>
                      <a:lnTo>
                        <a:pt x="2984" y="110"/>
                      </a:lnTo>
                      <a:lnTo>
                        <a:pt x="3098" y="82"/>
                      </a:lnTo>
                      <a:lnTo>
                        <a:pt x="3212" y="71"/>
                      </a:lnTo>
                      <a:lnTo>
                        <a:pt x="3280" y="75"/>
                      </a:lnTo>
                      <a:lnTo>
                        <a:pt x="3344" y="85"/>
                      </a:lnTo>
                      <a:lnTo>
                        <a:pt x="3408" y="107"/>
                      </a:lnTo>
                      <a:lnTo>
                        <a:pt x="3491" y="150"/>
                      </a:lnTo>
                      <a:lnTo>
                        <a:pt x="3566" y="203"/>
                      </a:lnTo>
                      <a:lnTo>
                        <a:pt x="3633" y="274"/>
                      </a:lnTo>
                      <a:lnTo>
                        <a:pt x="3690" y="353"/>
                      </a:lnTo>
                      <a:lnTo>
                        <a:pt x="3744" y="446"/>
                      </a:lnTo>
                      <a:lnTo>
                        <a:pt x="3787" y="549"/>
                      </a:lnTo>
                      <a:lnTo>
                        <a:pt x="3819" y="664"/>
                      </a:lnTo>
                      <a:lnTo>
                        <a:pt x="3847" y="788"/>
                      </a:lnTo>
                      <a:lnTo>
                        <a:pt x="3876" y="788"/>
                      </a:lnTo>
                      <a:lnTo>
                        <a:pt x="3997" y="792"/>
                      </a:lnTo>
                      <a:lnTo>
                        <a:pt x="4112" y="806"/>
                      </a:lnTo>
                      <a:lnTo>
                        <a:pt x="4219" y="831"/>
                      </a:lnTo>
                      <a:lnTo>
                        <a:pt x="4315" y="863"/>
                      </a:lnTo>
                      <a:lnTo>
                        <a:pt x="4404" y="903"/>
                      </a:lnTo>
                      <a:lnTo>
                        <a:pt x="4483" y="956"/>
                      </a:lnTo>
                      <a:lnTo>
                        <a:pt x="4547" y="1017"/>
                      </a:lnTo>
                      <a:lnTo>
                        <a:pt x="4604" y="1088"/>
                      </a:lnTo>
                      <a:lnTo>
                        <a:pt x="4640" y="1160"/>
                      </a:lnTo>
                      <a:lnTo>
                        <a:pt x="4668" y="1235"/>
                      </a:lnTo>
                      <a:lnTo>
                        <a:pt x="4683" y="1317"/>
                      </a:lnTo>
                      <a:lnTo>
                        <a:pt x="4690" y="1403"/>
                      </a:lnTo>
                      <a:lnTo>
                        <a:pt x="4683" y="1517"/>
                      </a:lnTo>
                      <a:lnTo>
                        <a:pt x="4654" y="1638"/>
                      </a:lnTo>
                      <a:lnTo>
                        <a:pt x="4615" y="1767"/>
                      </a:lnTo>
                      <a:lnTo>
                        <a:pt x="4558" y="1899"/>
                      </a:lnTo>
                      <a:lnTo>
                        <a:pt x="4668" y="1981"/>
                      </a:lnTo>
                      <a:lnTo>
                        <a:pt x="4761" y="2070"/>
                      </a:lnTo>
                      <a:lnTo>
                        <a:pt x="4843" y="2159"/>
                      </a:lnTo>
                      <a:lnTo>
                        <a:pt x="4908" y="2256"/>
                      </a:lnTo>
                      <a:lnTo>
                        <a:pt x="4954" y="2352"/>
                      </a:lnTo>
                      <a:lnTo>
                        <a:pt x="4982" y="2452"/>
                      </a:lnTo>
                      <a:lnTo>
                        <a:pt x="4993" y="2552"/>
                      </a:lnTo>
                      <a:lnTo>
                        <a:pt x="4993" y="2584"/>
                      </a:lnTo>
                      <a:lnTo>
                        <a:pt x="4975" y="2688"/>
                      </a:lnTo>
                      <a:lnTo>
                        <a:pt x="4936" y="2788"/>
                      </a:lnTo>
                      <a:lnTo>
                        <a:pt x="4879" y="2884"/>
                      </a:lnTo>
                      <a:lnTo>
                        <a:pt x="4804" y="2973"/>
                      </a:lnTo>
                      <a:lnTo>
                        <a:pt x="4711" y="3059"/>
                      </a:lnTo>
                      <a:lnTo>
                        <a:pt x="4604" y="3137"/>
                      </a:lnTo>
                      <a:lnTo>
                        <a:pt x="4479" y="3212"/>
                      </a:lnTo>
                      <a:lnTo>
                        <a:pt x="4511" y="3319"/>
                      </a:lnTo>
                      <a:lnTo>
                        <a:pt x="4536" y="3427"/>
                      </a:lnTo>
                      <a:lnTo>
                        <a:pt x="4554" y="3527"/>
                      </a:lnTo>
                      <a:lnTo>
                        <a:pt x="4558" y="3623"/>
                      </a:lnTo>
                      <a:lnTo>
                        <a:pt x="4551" y="3737"/>
                      </a:lnTo>
                      <a:lnTo>
                        <a:pt x="4526" y="3841"/>
                      </a:lnTo>
                      <a:lnTo>
                        <a:pt x="4486" y="3937"/>
                      </a:lnTo>
                      <a:lnTo>
                        <a:pt x="4429" y="4023"/>
                      </a:lnTo>
                      <a:lnTo>
                        <a:pt x="4361" y="4091"/>
                      </a:lnTo>
                      <a:lnTo>
                        <a:pt x="4279" y="4148"/>
                      </a:lnTo>
                      <a:lnTo>
                        <a:pt x="4187" y="4191"/>
                      </a:lnTo>
                      <a:lnTo>
                        <a:pt x="4083" y="4219"/>
                      </a:lnTo>
                      <a:lnTo>
                        <a:pt x="3972" y="4237"/>
                      </a:lnTo>
                      <a:lnTo>
                        <a:pt x="3851" y="4244"/>
                      </a:lnTo>
                      <a:lnTo>
                        <a:pt x="3751" y="4241"/>
                      </a:lnTo>
                      <a:lnTo>
                        <a:pt x="3644" y="4230"/>
                      </a:lnTo>
                      <a:lnTo>
                        <a:pt x="3594" y="4365"/>
                      </a:lnTo>
                      <a:lnTo>
                        <a:pt x="3537" y="4487"/>
                      </a:lnTo>
                      <a:lnTo>
                        <a:pt x="3473" y="4594"/>
                      </a:lnTo>
                      <a:lnTo>
                        <a:pt x="3398" y="4687"/>
                      </a:lnTo>
                      <a:lnTo>
                        <a:pt x="3316" y="4762"/>
                      </a:lnTo>
                      <a:lnTo>
                        <a:pt x="3226" y="4819"/>
                      </a:lnTo>
                      <a:lnTo>
                        <a:pt x="3127" y="4855"/>
                      </a:lnTo>
                      <a:lnTo>
                        <a:pt x="3059" y="4869"/>
                      </a:lnTo>
                      <a:lnTo>
                        <a:pt x="2994" y="4872"/>
                      </a:lnTo>
                      <a:lnTo>
                        <a:pt x="2891" y="4862"/>
                      </a:lnTo>
                      <a:lnTo>
                        <a:pt x="2787" y="4837"/>
                      </a:lnTo>
                      <a:lnTo>
                        <a:pt x="2684" y="4790"/>
                      </a:lnTo>
                      <a:lnTo>
                        <a:pt x="2577" y="4730"/>
                      </a:lnTo>
                      <a:lnTo>
                        <a:pt x="2473" y="4655"/>
                      </a:lnTo>
                      <a:lnTo>
                        <a:pt x="2370" y="4562"/>
                      </a:lnTo>
                      <a:lnTo>
                        <a:pt x="2249" y="4644"/>
                      </a:lnTo>
                      <a:lnTo>
                        <a:pt x="2127" y="4708"/>
                      </a:lnTo>
                      <a:lnTo>
                        <a:pt x="2009" y="4758"/>
                      </a:lnTo>
                      <a:lnTo>
                        <a:pt x="1895" y="4787"/>
                      </a:lnTo>
                      <a:lnTo>
                        <a:pt x="1781" y="4797"/>
                      </a:lnTo>
                      <a:lnTo>
                        <a:pt x="1713" y="4794"/>
                      </a:lnTo>
                      <a:lnTo>
                        <a:pt x="1649" y="4783"/>
                      </a:lnTo>
                      <a:lnTo>
                        <a:pt x="1585" y="4762"/>
                      </a:lnTo>
                      <a:lnTo>
                        <a:pt x="1503" y="4722"/>
                      </a:lnTo>
                      <a:lnTo>
                        <a:pt x="1428" y="4665"/>
                      </a:lnTo>
                      <a:lnTo>
                        <a:pt x="1360" y="4597"/>
                      </a:lnTo>
                      <a:lnTo>
                        <a:pt x="1299" y="4515"/>
                      </a:lnTo>
                      <a:lnTo>
                        <a:pt x="1249" y="4423"/>
                      </a:lnTo>
                      <a:lnTo>
                        <a:pt x="1206" y="4319"/>
                      </a:lnTo>
                      <a:lnTo>
                        <a:pt x="1171" y="4205"/>
                      </a:lnTo>
                      <a:lnTo>
                        <a:pt x="1146" y="4080"/>
                      </a:lnTo>
                      <a:lnTo>
                        <a:pt x="1117" y="4080"/>
                      </a:lnTo>
                      <a:lnTo>
                        <a:pt x="996" y="4076"/>
                      </a:lnTo>
                      <a:lnTo>
                        <a:pt x="882" y="4062"/>
                      </a:lnTo>
                      <a:lnTo>
                        <a:pt x="774" y="4041"/>
                      </a:lnTo>
                      <a:lnTo>
                        <a:pt x="678" y="4008"/>
                      </a:lnTo>
                      <a:lnTo>
                        <a:pt x="589" y="3966"/>
                      </a:lnTo>
                      <a:lnTo>
                        <a:pt x="510" y="3916"/>
                      </a:lnTo>
                      <a:lnTo>
                        <a:pt x="446" y="3855"/>
                      </a:lnTo>
                      <a:lnTo>
                        <a:pt x="389" y="3784"/>
                      </a:lnTo>
                      <a:lnTo>
                        <a:pt x="350" y="3712"/>
                      </a:lnTo>
                      <a:lnTo>
                        <a:pt x="325" y="3634"/>
                      </a:lnTo>
                      <a:lnTo>
                        <a:pt x="307" y="3552"/>
                      </a:lnTo>
                      <a:lnTo>
                        <a:pt x="303" y="3466"/>
                      </a:lnTo>
                      <a:lnTo>
                        <a:pt x="311" y="3352"/>
                      </a:lnTo>
                      <a:lnTo>
                        <a:pt x="335" y="3230"/>
                      </a:lnTo>
                      <a:lnTo>
                        <a:pt x="378" y="3102"/>
                      </a:lnTo>
                      <a:lnTo>
                        <a:pt x="435" y="2973"/>
                      </a:lnTo>
                      <a:lnTo>
                        <a:pt x="325" y="2888"/>
                      </a:lnTo>
                      <a:lnTo>
                        <a:pt x="232" y="2802"/>
                      </a:lnTo>
                      <a:lnTo>
                        <a:pt x="150" y="2709"/>
                      </a:lnTo>
                      <a:lnTo>
                        <a:pt x="86" y="2616"/>
                      </a:lnTo>
                      <a:lnTo>
                        <a:pt x="39" y="2516"/>
                      </a:lnTo>
                      <a:lnTo>
                        <a:pt x="11" y="2416"/>
                      </a:lnTo>
                      <a:lnTo>
                        <a:pt x="0" y="2316"/>
                      </a:lnTo>
                      <a:lnTo>
                        <a:pt x="0" y="2288"/>
                      </a:lnTo>
                      <a:lnTo>
                        <a:pt x="18" y="2184"/>
                      </a:lnTo>
                      <a:lnTo>
                        <a:pt x="54" y="2084"/>
                      </a:lnTo>
                      <a:lnTo>
                        <a:pt x="111" y="1988"/>
                      </a:lnTo>
                      <a:lnTo>
                        <a:pt x="186" y="1895"/>
                      </a:lnTo>
                      <a:lnTo>
                        <a:pt x="282" y="1809"/>
                      </a:lnTo>
                      <a:lnTo>
                        <a:pt x="389" y="1731"/>
                      </a:lnTo>
                      <a:lnTo>
                        <a:pt x="514" y="1656"/>
                      </a:lnTo>
                      <a:lnTo>
                        <a:pt x="482" y="1549"/>
                      </a:lnTo>
                      <a:lnTo>
                        <a:pt x="457" y="1442"/>
                      </a:lnTo>
                      <a:lnTo>
                        <a:pt x="439" y="1342"/>
                      </a:lnTo>
                      <a:lnTo>
                        <a:pt x="435" y="1245"/>
                      </a:lnTo>
                      <a:lnTo>
                        <a:pt x="439" y="1156"/>
                      </a:lnTo>
                      <a:lnTo>
                        <a:pt x="457" y="1071"/>
                      </a:lnTo>
                      <a:lnTo>
                        <a:pt x="482" y="988"/>
                      </a:lnTo>
                      <a:lnTo>
                        <a:pt x="518" y="917"/>
                      </a:lnTo>
                      <a:lnTo>
                        <a:pt x="564" y="849"/>
                      </a:lnTo>
                      <a:lnTo>
                        <a:pt x="632" y="778"/>
                      </a:lnTo>
                      <a:lnTo>
                        <a:pt x="714" y="724"/>
                      </a:lnTo>
                      <a:lnTo>
                        <a:pt x="807" y="678"/>
                      </a:lnTo>
                      <a:lnTo>
                        <a:pt x="910" y="649"/>
                      </a:lnTo>
                      <a:lnTo>
                        <a:pt x="1021" y="631"/>
                      </a:lnTo>
                      <a:lnTo>
                        <a:pt x="1142" y="624"/>
                      </a:lnTo>
                      <a:lnTo>
                        <a:pt x="1242" y="628"/>
                      </a:lnTo>
                      <a:lnTo>
                        <a:pt x="1349" y="639"/>
                      </a:lnTo>
                      <a:lnTo>
                        <a:pt x="1392" y="521"/>
                      </a:lnTo>
                      <a:lnTo>
                        <a:pt x="1438" y="410"/>
                      </a:lnTo>
                      <a:lnTo>
                        <a:pt x="1495" y="314"/>
                      </a:lnTo>
                      <a:lnTo>
                        <a:pt x="1556" y="224"/>
                      </a:lnTo>
                      <a:lnTo>
                        <a:pt x="1624" y="153"/>
                      </a:lnTo>
                      <a:lnTo>
                        <a:pt x="1699" y="92"/>
                      </a:lnTo>
                      <a:lnTo>
                        <a:pt x="1777" y="46"/>
                      </a:lnTo>
                      <a:lnTo>
                        <a:pt x="1867" y="14"/>
                      </a:lnTo>
                      <a:lnTo>
                        <a:pt x="1931" y="3"/>
                      </a:lnTo>
                      <a:lnTo>
                        <a:pt x="1999" y="0"/>
                      </a:lnTo>
                      <a:close/>
                    </a:path>
                  </a:pathLst>
                </a:custGeom>
                <a:solidFill>
                  <a:srgbClr val="C00000"/>
                </a:solidFill>
                <a:ln w="0">
                  <a:noFill/>
                  <a:prstDash val="solid"/>
                  <a:round/>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8" name="Freeform 12"/>
                <p:cNvSpPr/>
                <p:nvPr/>
              </p:nvSpPr>
              <p:spPr bwMode="auto">
                <a:xfrm>
                  <a:off x="1981494" y="1949102"/>
                  <a:ext cx="1603004" cy="1564346"/>
                </a:xfrm>
                <a:custGeom>
                  <a:avLst/>
                  <a:gdLst/>
                  <a:ahLst/>
                  <a:cxnLst>
                    <a:cxn ang="0">
                      <a:pos x="1942" y="25"/>
                    </a:cxn>
                    <a:cxn ang="0">
                      <a:pos x="2235" y="193"/>
                    </a:cxn>
                    <a:cxn ang="0">
                      <a:pos x="2542" y="146"/>
                    </a:cxn>
                    <a:cxn ang="0">
                      <a:pos x="2845" y="61"/>
                    </a:cxn>
                    <a:cxn ang="0">
                      <a:pos x="3113" y="136"/>
                    </a:cxn>
                    <a:cxn ang="0">
                      <a:pos x="3305" y="360"/>
                    </a:cxn>
                    <a:cxn ang="0">
                      <a:pos x="3416" y="707"/>
                    </a:cxn>
                    <a:cxn ang="0">
                      <a:pos x="3776" y="750"/>
                    </a:cxn>
                    <a:cxn ang="0">
                      <a:pos x="4033" y="892"/>
                    </a:cxn>
                    <a:cxn ang="0">
                      <a:pos x="4158" y="1142"/>
                    </a:cxn>
                    <a:cxn ang="0">
                      <a:pos x="4133" y="1453"/>
                    </a:cxn>
                    <a:cxn ang="0">
                      <a:pos x="4166" y="1781"/>
                    </a:cxn>
                    <a:cxn ang="0">
                      <a:pos x="4398" y="2081"/>
                    </a:cxn>
                    <a:cxn ang="0">
                      <a:pos x="4422" y="2388"/>
                    </a:cxn>
                    <a:cxn ang="0">
                      <a:pos x="4269" y="2642"/>
                    </a:cxn>
                    <a:cxn ang="0">
                      <a:pos x="3976" y="2852"/>
                    </a:cxn>
                    <a:cxn ang="0">
                      <a:pos x="4048" y="3209"/>
                    </a:cxn>
                    <a:cxn ang="0">
                      <a:pos x="3987" y="3495"/>
                    </a:cxn>
                    <a:cxn ang="0">
                      <a:pos x="3791" y="3691"/>
                    </a:cxn>
                    <a:cxn ang="0">
                      <a:pos x="3487" y="3770"/>
                    </a:cxn>
                    <a:cxn ang="0">
                      <a:pos x="3191" y="3877"/>
                    </a:cxn>
                    <a:cxn ang="0">
                      <a:pos x="3020" y="4166"/>
                    </a:cxn>
                    <a:cxn ang="0">
                      <a:pos x="2777" y="4316"/>
                    </a:cxn>
                    <a:cxn ang="0">
                      <a:pos x="2495" y="4302"/>
                    </a:cxn>
                    <a:cxn ang="0">
                      <a:pos x="2203" y="4134"/>
                    </a:cxn>
                    <a:cxn ang="0">
                      <a:pos x="1896" y="4180"/>
                    </a:cxn>
                    <a:cxn ang="0">
                      <a:pos x="1592" y="4266"/>
                    </a:cxn>
                    <a:cxn ang="0">
                      <a:pos x="1325" y="4191"/>
                    </a:cxn>
                    <a:cxn ang="0">
                      <a:pos x="1132" y="3970"/>
                    </a:cxn>
                    <a:cxn ang="0">
                      <a:pos x="1021" y="3623"/>
                    </a:cxn>
                    <a:cxn ang="0">
                      <a:pos x="661" y="3580"/>
                    </a:cxn>
                    <a:cxn ang="0">
                      <a:pos x="404" y="3434"/>
                    </a:cxn>
                    <a:cxn ang="0">
                      <a:pos x="279" y="3188"/>
                    </a:cxn>
                    <a:cxn ang="0">
                      <a:pos x="304" y="2874"/>
                    </a:cxn>
                    <a:cxn ang="0">
                      <a:pos x="272" y="2545"/>
                    </a:cxn>
                    <a:cxn ang="0">
                      <a:pos x="40" y="2245"/>
                    </a:cxn>
                    <a:cxn ang="0">
                      <a:pos x="15" y="1938"/>
                    </a:cxn>
                    <a:cxn ang="0">
                      <a:pos x="168" y="1685"/>
                    </a:cxn>
                    <a:cxn ang="0">
                      <a:pos x="461" y="1474"/>
                    </a:cxn>
                    <a:cxn ang="0">
                      <a:pos x="389" y="1117"/>
                    </a:cxn>
                    <a:cxn ang="0">
                      <a:pos x="450" y="832"/>
                    </a:cxn>
                    <a:cxn ang="0">
                      <a:pos x="646" y="635"/>
                    </a:cxn>
                    <a:cxn ang="0">
                      <a:pos x="950" y="560"/>
                    </a:cxn>
                    <a:cxn ang="0">
                      <a:pos x="1246" y="450"/>
                    </a:cxn>
                    <a:cxn ang="0">
                      <a:pos x="1417" y="161"/>
                    </a:cxn>
                    <a:cxn ang="0">
                      <a:pos x="1656" y="14"/>
                    </a:cxn>
                  </a:cxnLst>
                  <a:rect l="0" t="0" r="r" b="b"/>
                  <a:pathLst>
                    <a:path w="4437" h="4330">
                      <a:moveTo>
                        <a:pt x="1749" y="0"/>
                      </a:moveTo>
                      <a:lnTo>
                        <a:pt x="1846" y="3"/>
                      </a:lnTo>
                      <a:lnTo>
                        <a:pt x="1942" y="25"/>
                      </a:lnTo>
                      <a:lnTo>
                        <a:pt x="2038" y="64"/>
                      </a:lnTo>
                      <a:lnTo>
                        <a:pt x="2135" y="121"/>
                      </a:lnTo>
                      <a:lnTo>
                        <a:pt x="2235" y="193"/>
                      </a:lnTo>
                      <a:lnTo>
                        <a:pt x="2331" y="278"/>
                      </a:lnTo>
                      <a:lnTo>
                        <a:pt x="2438" y="203"/>
                      </a:lnTo>
                      <a:lnTo>
                        <a:pt x="2542" y="146"/>
                      </a:lnTo>
                      <a:lnTo>
                        <a:pt x="2649" y="100"/>
                      </a:lnTo>
                      <a:lnTo>
                        <a:pt x="2749" y="75"/>
                      </a:lnTo>
                      <a:lnTo>
                        <a:pt x="2845" y="61"/>
                      </a:lnTo>
                      <a:lnTo>
                        <a:pt x="2941" y="68"/>
                      </a:lnTo>
                      <a:lnTo>
                        <a:pt x="3031" y="93"/>
                      </a:lnTo>
                      <a:lnTo>
                        <a:pt x="3113" y="136"/>
                      </a:lnTo>
                      <a:lnTo>
                        <a:pt x="3188" y="196"/>
                      </a:lnTo>
                      <a:lnTo>
                        <a:pt x="3252" y="271"/>
                      </a:lnTo>
                      <a:lnTo>
                        <a:pt x="3305" y="360"/>
                      </a:lnTo>
                      <a:lnTo>
                        <a:pt x="3352" y="464"/>
                      </a:lnTo>
                      <a:lnTo>
                        <a:pt x="3387" y="578"/>
                      </a:lnTo>
                      <a:lnTo>
                        <a:pt x="3416" y="707"/>
                      </a:lnTo>
                      <a:lnTo>
                        <a:pt x="3544" y="710"/>
                      </a:lnTo>
                      <a:lnTo>
                        <a:pt x="3666" y="725"/>
                      </a:lnTo>
                      <a:lnTo>
                        <a:pt x="3776" y="750"/>
                      </a:lnTo>
                      <a:lnTo>
                        <a:pt x="3873" y="785"/>
                      </a:lnTo>
                      <a:lnTo>
                        <a:pt x="3959" y="832"/>
                      </a:lnTo>
                      <a:lnTo>
                        <a:pt x="4033" y="892"/>
                      </a:lnTo>
                      <a:lnTo>
                        <a:pt x="4091" y="967"/>
                      </a:lnTo>
                      <a:lnTo>
                        <a:pt x="4133" y="1049"/>
                      </a:lnTo>
                      <a:lnTo>
                        <a:pt x="4158" y="1142"/>
                      </a:lnTo>
                      <a:lnTo>
                        <a:pt x="4166" y="1239"/>
                      </a:lnTo>
                      <a:lnTo>
                        <a:pt x="4158" y="1342"/>
                      </a:lnTo>
                      <a:lnTo>
                        <a:pt x="4133" y="1453"/>
                      </a:lnTo>
                      <a:lnTo>
                        <a:pt x="4098" y="1571"/>
                      </a:lnTo>
                      <a:lnTo>
                        <a:pt x="4044" y="1688"/>
                      </a:lnTo>
                      <a:lnTo>
                        <a:pt x="4166" y="1781"/>
                      </a:lnTo>
                      <a:lnTo>
                        <a:pt x="4265" y="1878"/>
                      </a:lnTo>
                      <a:lnTo>
                        <a:pt x="4344" y="1978"/>
                      </a:lnTo>
                      <a:lnTo>
                        <a:pt x="4398" y="2081"/>
                      </a:lnTo>
                      <a:lnTo>
                        <a:pt x="4430" y="2188"/>
                      </a:lnTo>
                      <a:lnTo>
                        <a:pt x="4437" y="2295"/>
                      </a:lnTo>
                      <a:lnTo>
                        <a:pt x="4422" y="2388"/>
                      </a:lnTo>
                      <a:lnTo>
                        <a:pt x="4387" y="2474"/>
                      </a:lnTo>
                      <a:lnTo>
                        <a:pt x="4337" y="2559"/>
                      </a:lnTo>
                      <a:lnTo>
                        <a:pt x="4269" y="2642"/>
                      </a:lnTo>
                      <a:lnTo>
                        <a:pt x="4187" y="2717"/>
                      </a:lnTo>
                      <a:lnTo>
                        <a:pt x="4087" y="2788"/>
                      </a:lnTo>
                      <a:lnTo>
                        <a:pt x="3976" y="2852"/>
                      </a:lnTo>
                      <a:lnTo>
                        <a:pt x="4016" y="2977"/>
                      </a:lnTo>
                      <a:lnTo>
                        <a:pt x="4037" y="3095"/>
                      </a:lnTo>
                      <a:lnTo>
                        <a:pt x="4048" y="3209"/>
                      </a:lnTo>
                      <a:lnTo>
                        <a:pt x="4041" y="3313"/>
                      </a:lnTo>
                      <a:lnTo>
                        <a:pt x="4023" y="3409"/>
                      </a:lnTo>
                      <a:lnTo>
                        <a:pt x="3987" y="3495"/>
                      </a:lnTo>
                      <a:lnTo>
                        <a:pt x="3937" y="3573"/>
                      </a:lnTo>
                      <a:lnTo>
                        <a:pt x="3869" y="3641"/>
                      </a:lnTo>
                      <a:lnTo>
                        <a:pt x="3791" y="3691"/>
                      </a:lnTo>
                      <a:lnTo>
                        <a:pt x="3702" y="3730"/>
                      </a:lnTo>
                      <a:lnTo>
                        <a:pt x="3598" y="3755"/>
                      </a:lnTo>
                      <a:lnTo>
                        <a:pt x="3487" y="3770"/>
                      </a:lnTo>
                      <a:lnTo>
                        <a:pt x="3366" y="3766"/>
                      </a:lnTo>
                      <a:lnTo>
                        <a:pt x="3234" y="3755"/>
                      </a:lnTo>
                      <a:lnTo>
                        <a:pt x="3191" y="3877"/>
                      </a:lnTo>
                      <a:lnTo>
                        <a:pt x="3141" y="3987"/>
                      </a:lnTo>
                      <a:lnTo>
                        <a:pt x="3084" y="4084"/>
                      </a:lnTo>
                      <a:lnTo>
                        <a:pt x="3020" y="4166"/>
                      </a:lnTo>
                      <a:lnTo>
                        <a:pt x="2945" y="4234"/>
                      </a:lnTo>
                      <a:lnTo>
                        <a:pt x="2866" y="4284"/>
                      </a:lnTo>
                      <a:lnTo>
                        <a:pt x="2777" y="4316"/>
                      </a:lnTo>
                      <a:lnTo>
                        <a:pt x="2684" y="4330"/>
                      </a:lnTo>
                      <a:lnTo>
                        <a:pt x="2592" y="4323"/>
                      </a:lnTo>
                      <a:lnTo>
                        <a:pt x="2495" y="4302"/>
                      </a:lnTo>
                      <a:lnTo>
                        <a:pt x="2399" y="4262"/>
                      </a:lnTo>
                      <a:lnTo>
                        <a:pt x="2302" y="4205"/>
                      </a:lnTo>
                      <a:lnTo>
                        <a:pt x="2203" y="4134"/>
                      </a:lnTo>
                      <a:lnTo>
                        <a:pt x="2106" y="4048"/>
                      </a:lnTo>
                      <a:lnTo>
                        <a:pt x="1999" y="4123"/>
                      </a:lnTo>
                      <a:lnTo>
                        <a:pt x="1896" y="4180"/>
                      </a:lnTo>
                      <a:lnTo>
                        <a:pt x="1789" y="4227"/>
                      </a:lnTo>
                      <a:lnTo>
                        <a:pt x="1689" y="4252"/>
                      </a:lnTo>
                      <a:lnTo>
                        <a:pt x="1592" y="4266"/>
                      </a:lnTo>
                      <a:lnTo>
                        <a:pt x="1496" y="4259"/>
                      </a:lnTo>
                      <a:lnTo>
                        <a:pt x="1407" y="4234"/>
                      </a:lnTo>
                      <a:lnTo>
                        <a:pt x="1325" y="4191"/>
                      </a:lnTo>
                      <a:lnTo>
                        <a:pt x="1250" y="4134"/>
                      </a:lnTo>
                      <a:lnTo>
                        <a:pt x="1185" y="4059"/>
                      </a:lnTo>
                      <a:lnTo>
                        <a:pt x="1132" y="3970"/>
                      </a:lnTo>
                      <a:lnTo>
                        <a:pt x="1085" y="3866"/>
                      </a:lnTo>
                      <a:lnTo>
                        <a:pt x="1050" y="3752"/>
                      </a:lnTo>
                      <a:lnTo>
                        <a:pt x="1021" y="3623"/>
                      </a:lnTo>
                      <a:lnTo>
                        <a:pt x="893" y="3620"/>
                      </a:lnTo>
                      <a:lnTo>
                        <a:pt x="771" y="3605"/>
                      </a:lnTo>
                      <a:lnTo>
                        <a:pt x="661" y="3580"/>
                      </a:lnTo>
                      <a:lnTo>
                        <a:pt x="564" y="3545"/>
                      </a:lnTo>
                      <a:lnTo>
                        <a:pt x="479" y="3495"/>
                      </a:lnTo>
                      <a:lnTo>
                        <a:pt x="404" y="3434"/>
                      </a:lnTo>
                      <a:lnTo>
                        <a:pt x="347" y="3363"/>
                      </a:lnTo>
                      <a:lnTo>
                        <a:pt x="304" y="3281"/>
                      </a:lnTo>
                      <a:lnTo>
                        <a:pt x="279" y="3188"/>
                      </a:lnTo>
                      <a:lnTo>
                        <a:pt x="272" y="3088"/>
                      </a:lnTo>
                      <a:lnTo>
                        <a:pt x="279" y="2984"/>
                      </a:lnTo>
                      <a:lnTo>
                        <a:pt x="304" y="2874"/>
                      </a:lnTo>
                      <a:lnTo>
                        <a:pt x="339" y="2759"/>
                      </a:lnTo>
                      <a:lnTo>
                        <a:pt x="393" y="2638"/>
                      </a:lnTo>
                      <a:lnTo>
                        <a:pt x="272" y="2545"/>
                      </a:lnTo>
                      <a:lnTo>
                        <a:pt x="172" y="2449"/>
                      </a:lnTo>
                      <a:lnTo>
                        <a:pt x="93" y="2349"/>
                      </a:lnTo>
                      <a:lnTo>
                        <a:pt x="40" y="2245"/>
                      </a:lnTo>
                      <a:lnTo>
                        <a:pt x="8" y="2138"/>
                      </a:lnTo>
                      <a:lnTo>
                        <a:pt x="0" y="2031"/>
                      </a:lnTo>
                      <a:lnTo>
                        <a:pt x="15" y="1938"/>
                      </a:lnTo>
                      <a:lnTo>
                        <a:pt x="50" y="1853"/>
                      </a:lnTo>
                      <a:lnTo>
                        <a:pt x="100" y="1767"/>
                      </a:lnTo>
                      <a:lnTo>
                        <a:pt x="168" y="1685"/>
                      </a:lnTo>
                      <a:lnTo>
                        <a:pt x="250" y="1610"/>
                      </a:lnTo>
                      <a:lnTo>
                        <a:pt x="350" y="1538"/>
                      </a:lnTo>
                      <a:lnTo>
                        <a:pt x="461" y="1474"/>
                      </a:lnTo>
                      <a:lnTo>
                        <a:pt x="422" y="1349"/>
                      </a:lnTo>
                      <a:lnTo>
                        <a:pt x="400" y="1231"/>
                      </a:lnTo>
                      <a:lnTo>
                        <a:pt x="389" y="1117"/>
                      </a:lnTo>
                      <a:lnTo>
                        <a:pt x="397" y="1014"/>
                      </a:lnTo>
                      <a:lnTo>
                        <a:pt x="414" y="917"/>
                      </a:lnTo>
                      <a:lnTo>
                        <a:pt x="450" y="832"/>
                      </a:lnTo>
                      <a:lnTo>
                        <a:pt x="500" y="753"/>
                      </a:lnTo>
                      <a:lnTo>
                        <a:pt x="568" y="689"/>
                      </a:lnTo>
                      <a:lnTo>
                        <a:pt x="646" y="635"/>
                      </a:lnTo>
                      <a:lnTo>
                        <a:pt x="736" y="596"/>
                      </a:lnTo>
                      <a:lnTo>
                        <a:pt x="839" y="571"/>
                      </a:lnTo>
                      <a:lnTo>
                        <a:pt x="950" y="560"/>
                      </a:lnTo>
                      <a:lnTo>
                        <a:pt x="1071" y="560"/>
                      </a:lnTo>
                      <a:lnTo>
                        <a:pt x="1203" y="575"/>
                      </a:lnTo>
                      <a:lnTo>
                        <a:pt x="1246" y="450"/>
                      </a:lnTo>
                      <a:lnTo>
                        <a:pt x="1296" y="339"/>
                      </a:lnTo>
                      <a:lnTo>
                        <a:pt x="1353" y="243"/>
                      </a:lnTo>
                      <a:lnTo>
                        <a:pt x="1417" y="161"/>
                      </a:lnTo>
                      <a:lnTo>
                        <a:pt x="1489" y="96"/>
                      </a:lnTo>
                      <a:lnTo>
                        <a:pt x="1571" y="46"/>
                      </a:lnTo>
                      <a:lnTo>
                        <a:pt x="1656" y="14"/>
                      </a:lnTo>
                      <a:lnTo>
                        <a:pt x="1749" y="0"/>
                      </a:lnTo>
                      <a:close/>
                    </a:path>
                  </a:pathLst>
                </a:custGeom>
                <a:solidFill>
                  <a:srgbClr val="C00000"/>
                </a:solidFill>
                <a:ln w="9525" cap="flat" cmpd="sng" algn="ctr">
                  <a:noFill/>
                  <a:prstDash val="solid"/>
                </a:ln>
                <a:effectLst>
                  <a:outerShdw blurRad="40000" dist="23000" dir="5400000" rotWithShape="0">
                    <a:srgbClr val="000000">
                      <a:alpha val="20000"/>
                    </a:srgbClr>
                  </a:outerShdw>
                </a:effectLst>
              </p:spPr>
              <p:txBody>
                <a:bodyPr vert="horz" wrap="square" lIns="91440" tIns="45720" rIns="91440" bIns="45720" numCol="1" anchor="ctr" anchorCtr="1"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chemeClr val="bg1"/>
                    </a:solidFill>
                    <a:effectLst/>
                    <a:uLnTx/>
                    <a:uFillTx/>
                    <a:latin typeface="Bernard MT Condensed" panose="02050806060905020404" pitchFamily="18" charset="0"/>
                  </a:endParaRPr>
                </a:p>
              </p:txBody>
            </p:sp>
          </p:grpSp>
          <p:sp>
            <p:nvSpPr>
              <p:cNvPr id="6" name="矩形 5"/>
              <p:cNvSpPr/>
              <p:nvPr/>
            </p:nvSpPr>
            <p:spPr>
              <a:xfrm>
                <a:off x="6484392" y="5577145"/>
                <a:ext cx="1107997" cy="497957"/>
              </a:xfrm>
              <a:prstGeom prst="rect">
                <a:avLst/>
              </a:prstGeom>
            </p:spPr>
            <p:txBody>
              <a:bodyPr wrap="none">
                <a:spAutoFit/>
              </a:bodyPr>
              <a:lstStyle/>
              <a:p>
                <a:pPr algn="ctr">
                  <a:lnSpc>
                    <a:spcPct val="120000"/>
                  </a:lnSpc>
                  <a:spcBef>
                    <a:spcPts val="1400"/>
                  </a:spcBef>
                </a:pP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主心骨</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1" name="组合 30"/>
            <p:cNvGrpSpPr/>
            <p:nvPr/>
          </p:nvGrpSpPr>
          <p:grpSpPr>
            <a:xfrm>
              <a:off x="8372772" y="5152982"/>
              <a:ext cx="1379721" cy="1346283"/>
              <a:chOff x="6348530" y="5152982"/>
              <a:chExt cx="1379721" cy="1346283"/>
            </a:xfrm>
          </p:grpSpPr>
          <p:grpSp>
            <p:nvGrpSpPr>
              <p:cNvPr id="32" name="组合 31"/>
              <p:cNvGrpSpPr/>
              <p:nvPr/>
            </p:nvGrpSpPr>
            <p:grpSpPr>
              <a:xfrm>
                <a:off x="6348530" y="5152982"/>
                <a:ext cx="1379721" cy="1346283"/>
                <a:chOff x="1881058" y="1851194"/>
                <a:chExt cx="1803876" cy="1760159"/>
              </a:xfrm>
            </p:grpSpPr>
            <p:sp>
              <p:nvSpPr>
                <p:cNvPr id="34" name="Freeform 11"/>
                <p:cNvSpPr>
                  <a:spLocks noEditPoints="1"/>
                </p:cNvSpPr>
                <p:nvPr/>
              </p:nvSpPr>
              <p:spPr bwMode="auto">
                <a:xfrm>
                  <a:off x="1881058" y="1851194"/>
                  <a:ext cx="1803876" cy="1760159"/>
                </a:xfrm>
                <a:custGeom>
                  <a:avLst/>
                  <a:gdLst/>
                  <a:ahLst/>
                  <a:cxnLst>
                    <a:cxn ang="0">
                      <a:pos x="1613" y="210"/>
                    </a:cxn>
                    <a:cxn ang="0">
                      <a:pos x="1360" y="674"/>
                    </a:cxn>
                    <a:cxn ang="0">
                      <a:pos x="732" y="749"/>
                    </a:cxn>
                    <a:cxn ang="0">
                      <a:pos x="468" y="1245"/>
                    </a:cxn>
                    <a:cxn ang="0">
                      <a:pos x="543" y="1681"/>
                    </a:cxn>
                    <a:cxn ang="0">
                      <a:pos x="50" y="2188"/>
                    </a:cxn>
                    <a:cxn ang="0">
                      <a:pos x="228" y="2752"/>
                    </a:cxn>
                    <a:cxn ang="0">
                      <a:pos x="343" y="3352"/>
                    </a:cxn>
                    <a:cxn ang="0">
                      <a:pos x="478" y="3841"/>
                    </a:cxn>
                    <a:cxn ang="0">
                      <a:pos x="1117" y="4048"/>
                    </a:cxn>
                    <a:cxn ang="0">
                      <a:pos x="1356" y="4540"/>
                    </a:cxn>
                    <a:cxn ang="0">
                      <a:pos x="1892" y="4755"/>
                    </a:cxn>
                    <a:cxn ang="0">
                      <a:pos x="2384" y="4530"/>
                    </a:cxn>
                    <a:cxn ang="0">
                      <a:pos x="2994" y="4837"/>
                    </a:cxn>
                    <a:cxn ang="0">
                      <a:pos x="3448" y="4573"/>
                    </a:cxn>
                    <a:cxn ang="0">
                      <a:pos x="3748" y="4208"/>
                    </a:cxn>
                    <a:cxn ang="0">
                      <a:pos x="4340" y="4066"/>
                    </a:cxn>
                    <a:cxn ang="0">
                      <a:pos x="4515" y="3494"/>
                    </a:cxn>
                    <a:cxn ang="0">
                      <a:pos x="4686" y="3041"/>
                    </a:cxn>
                    <a:cxn ang="0">
                      <a:pos x="4961" y="2570"/>
                    </a:cxn>
                    <a:cxn ang="0">
                      <a:pos x="4658" y="2013"/>
                    </a:cxn>
                    <a:cxn ang="0">
                      <a:pos x="4647" y="1517"/>
                    </a:cxn>
                    <a:cxn ang="0">
                      <a:pos x="4515" y="1031"/>
                    </a:cxn>
                    <a:cxn ang="0">
                      <a:pos x="3876" y="821"/>
                    </a:cxn>
                    <a:cxn ang="0">
                      <a:pos x="3637" y="328"/>
                    </a:cxn>
                    <a:cxn ang="0">
                      <a:pos x="3102" y="114"/>
                    </a:cxn>
                    <a:cxn ang="0">
                      <a:pos x="2609" y="342"/>
                    </a:cxn>
                    <a:cxn ang="0">
                      <a:pos x="1999" y="32"/>
                    </a:cxn>
                    <a:cxn ang="0">
                      <a:pos x="2520" y="217"/>
                    </a:cxn>
                    <a:cxn ang="0">
                      <a:pos x="3212" y="71"/>
                    </a:cxn>
                    <a:cxn ang="0">
                      <a:pos x="3633" y="274"/>
                    </a:cxn>
                    <a:cxn ang="0">
                      <a:pos x="3876" y="788"/>
                    </a:cxn>
                    <a:cxn ang="0">
                      <a:pos x="4483" y="956"/>
                    </a:cxn>
                    <a:cxn ang="0">
                      <a:pos x="4690" y="1403"/>
                    </a:cxn>
                    <a:cxn ang="0">
                      <a:pos x="4761" y="2070"/>
                    </a:cxn>
                    <a:cxn ang="0">
                      <a:pos x="4993" y="2584"/>
                    </a:cxn>
                    <a:cxn ang="0">
                      <a:pos x="4604" y="3137"/>
                    </a:cxn>
                    <a:cxn ang="0">
                      <a:pos x="4551" y="3737"/>
                    </a:cxn>
                    <a:cxn ang="0">
                      <a:pos x="4187" y="4191"/>
                    </a:cxn>
                    <a:cxn ang="0">
                      <a:pos x="3594" y="4365"/>
                    </a:cxn>
                    <a:cxn ang="0">
                      <a:pos x="3127" y="4855"/>
                    </a:cxn>
                    <a:cxn ang="0">
                      <a:pos x="2577" y="4730"/>
                    </a:cxn>
                    <a:cxn ang="0">
                      <a:pos x="1895" y="4787"/>
                    </a:cxn>
                    <a:cxn ang="0">
                      <a:pos x="1428" y="4665"/>
                    </a:cxn>
                    <a:cxn ang="0">
                      <a:pos x="1146" y="4080"/>
                    </a:cxn>
                    <a:cxn ang="0">
                      <a:pos x="589" y="3966"/>
                    </a:cxn>
                    <a:cxn ang="0">
                      <a:pos x="307" y="3552"/>
                    </a:cxn>
                    <a:cxn ang="0">
                      <a:pos x="325" y="2888"/>
                    </a:cxn>
                    <a:cxn ang="0">
                      <a:pos x="0" y="2316"/>
                    </a:cxn>
                    <a:cxn ang="0">
                      <a:pos x="282" y="1809"/>
                    </a:cxn>
                    <a:cxn ang="0">
                      <a:pos x="435" y="1245"/>
                    </a:cxn>
                    <a:cxn ang="0">
                      <a:pos x="632" y="778"/>
                    </a:cxn>
                    <a:cxn ang="0">
                      <a:pos x="1242" y="628"/>
                    </a:cxn>
                    <a:cxn ang="0">
                      <a:pos x="1624" y="153"/>
                    </a:cxn>
                  </a:cxnLst>
                  <a:rect l="0" t="0" r="r" b="b"/>
                  <a:pathLst>
                    <a:path w="4993" h="4872">
                      <a:moveTo>
                        <a:pt x="1999" y="32"/>
                      </a:moveTo>
                      <a:lnTo>
                        <a:pt x="1934" y="35"/>
                      </a:lnTo>
                      <a:lnTo>
                        <a:pt x="1874" y="46"/>
                      </a:lnTo>
                      <a:lnTo>
                        <a:pt x="1781" y="82"/>
                      </a:lnTo>
                      <a:lnTo>
                        <a:pt x="1692" y="135"/>
                      </a:lnTo>
                      <a:lnTo>
                        <a:pt x="1613" y="210"/>
                      </a:lnTo>
                      <a:lnTo>
                        <a:pt x="1542" y="299"/>
                      </a:lnTo>
                      <a:lnTo>
                        <a:pt x="1481" y="407"/>
                      </a:lnTo>
                      <a:lnTo>
                        <a:pt x="1424" y="528"/>
                      </a:lnTo>
                      <a:lnTo>
                        <a:pt x="1378" y="664"/>
                      </a:lnTo>
                      <a:lnTo>
                        <a:pt x="1371" y="678"/>
                      </a:lnTo>
                      <a:lnTo>
                        <a:pt x="1360" y="674"/>
                      </a:lnTo>
                      <a:lnTo>
                        <a:pt x="1246" y="660"/>
                      </a:lnTo>
                      <a:lnTo>
                        <a:pt x="1142" y="656"/>
                      </a:lnTo>
                      <a:lnTo>
                        <a:pt x="1024" y="664"/>
                      </a:lnTo>
                      <a:lnTo>
                        <a:pt x="917" y="681"/>
                      </a:lnTo>
                      <a:lnTo>
                        <a:pt x="817" y="710"/>
                      </a:lnTo>
                      <a:lnTo>
                        <a:pt x="732" y="749"/>
                      </a:lnTo>
                      <a:lnTo>
                        <a:pt x="653" y="803"/>
                      </a:lnTo>
                      <a:lnTo>
                        <a:pt x="589" y="867"/>
                      </a:lnTo>
                      <a:lnTo>
                        <a:pt x="535" y="946"/>
                      </a:lnTo>
                      <a:lnTo>
                        <a:pt x="500" y="1038"/>
                      </a:lnTo>
                      <a:lnTo>
                        <a:pt x="475" y="1138"/>
                      </a:lnTo>
                      <a:lnTo>
                        <a:pt x="468" y="1245"/>
                      </a:lnTo>
                      <a:lnTo>
                        <a:pt x="471" y="1342"/>
                      </a:lnTo>
                      <a:lnTo>
                        <a:pt x="489" y="1442"/>
                      </a:lnTo>
                      <a:lnTo>
                        <a:pt x="514" y="1549"/>
                      </a:lnTo>
                      <a:lnTo>
                        <a:pt x="550" y="1660"/>
                      </a:lnTo>
                      <a:lnTo>
                        <a:pt x="553" y="1674"/>
                      </a:lnTo>
                      <a:lnTo>
                        <a:pt x="543" y="1681"/>
                      </a:lnTo>
                      <a:lnTo>
                        <a:pt x="418" y="1752"/>
                      </a:lnTo>
                      <a:lnTo>
                        <a:pt x="307" y="1831"/>
                      </a:lnTo>
                      <a:lnTo>
                        <a:pt x="214" y="1913"/>
                      </a:lnTo>
                      <a:lnTo>
                        <a:pt x="143" y="2002"/>
                      </a:lnTo>
                      <a:lnTo>
                        <a:pt x="86" y="2091"/>
                      </a:lnTo>
                      <a:lnTo>
                        <a:pt x="50" y="2188"/>
                      </a:lnTo>
                      <a:lnTo>
                        <a:pt x="32" y="2288"/>
                      </a:lnTo>
                      <a:lnTo>
                        <a:pt x="32" y="2316"/>
                      </a:lnTo>
                      <a:lnTo>
                        <a:pt x="46" y="2427"/>
                      </a:lnTo>
                      <a:lnTo>
                        <a:pt x="82" y="2538"/>
                      </a:lnTo>
                      <a:lnTo>
                        <a:pt x="146" y="2648"/>
                      </a:lnTo>
                      <a:lnTo>
                        <a:pt x="228" y="2752"/>
                      </a:lnTo>
                      <a:lnTo>
                        <a:pt x="335" y="2855"/>
                      </a:lnTo>
                      <a:lnTo>
                        <a:pt x="478" y="2963"/>
                      </a:lnTo>
                      <a:lnTo>
                        <a:pt x="471" y="2973"/>
                      </a:lnTo>
                      <a:lnTo>
                        <a:pt x="414" y="3105"/>
                      </a:lnTo>
                      <a:lnTo>
                        <a:pt x="371" y="3230"/>
                      </a:lnTo>
                      <a:lnTo>
                        <a:pt x="343" y="3352"/>
                      </a:lnTo>
                      <a:lnTo>
                        <a:pt x="335" y="3466"/>
                      </a:lnTo>
                      <a:lnTo>
                        <a:pt x="339" y="3548"/>
                      </a:lnTo>
                      <a:lnTo>
                        <a:pt x="357" y="3627"/>
                      </a:lnTo>
                      <a:lnTo>
                        <a:pt x="382" y="3698"/>
                      </a:lnTo>
                      <a:lnTo>
                        <a:pt x="418" y="3766"/>
                      </a:lnTo>
                      <a:lnTo>
                        <a:pt x="478" y="3841"/>
                      </a:lnTo>
                      <a:lnTo>
                        <a:pt x="553" y="3905"/>
                      </a:lnTo>
                      <a:lnTo>
                        <a:pt x="639" y="3955"/>
                      </a:lnTo>
                      <a:lnTo>
                        <a:pt x="742" y="3998"/>
                      </a:lnTo>
                      <a:lnTo>
                        <a:pt x="857" y="4026"/>
                      </a:lnTo>
                      <a:lnTo>
                        <a:pt x="982" y="4041"/>
                      </a:lnTo>
                      <a:lnTo>
                        <a:pt x="1117" y="4048"/>
                      </a:lnTo>
                      <a:lnTo>
                        <a:pt x="1171" y="4048"/>
                      </a:lnTo>
                      <a:lnTo>
                        <a:pt x="1174" y="4062"/>
                      </a:lnTo>
                      <a:lnTo>
                        <a:pt x="1206" y="4201"/>
                      </a:lnTo>
                      <a:lnTo>
                        <a:pt x="1246" y="4330"/>
                      </a:lnTo>
                      <a:lnTo>
                        <a:pt x="1296" y="4444"/>
                      </a:lnTo>
                      <a:lnTo>
                        <a:pt x="1356" y="4540"/>
                      </a:lnTo>
                      <a:lnTo>
                        <a:pt x="1428" y="4622"/>
                      </a:lnTo>
                      <a:lnTo>
                        <a:pt x="1506" y="4687"/>
                      </a:lnTo>
                      <a:lnTo>
                        <a:pt x="1595" y="4733"/>
                      </a:lnTo>
                      <a:lnTo>
                        <a:pt x="1688" y="4758"/>
                      </a:lnTo>
                      <a:lnTo>
                        <a:pt x="1781" y="4765"/>
                      </a:lnTo>
                      <a:lnTo>
                        <a:pt x="1892" y="4755"/>
                      </a:lnTo>
                      <a:lnTo>
                        <a:pt x="2006" y="4726"/>
                      </a:lnTo>
                      <a:lnTo>
                        <a:pt x="2120" y="4680"/>
                      </a:lnTo>
                      <a:lnTo>
                        <a:pt x="2241" y="4612"/>
                      </a:lnTo>
                      <a:lnTo>
                        <a:pt x="2363" y="4526"/>
                      </a:lnTo>
                      <a:lnTo>
                        <a:pt x="2373" y="4519"/>
                      </a:lnTo>
                      <a:lnTo>
                        <a:pt x="2384" y="4530"/>
                      </a:lnTo>
                      <a:lnTo>
                        <a:pt x="2488" y="4622"/>
                      </a:lnTo>
                      <a:lnTo>
                        <a:pt x="2588" y="4697"/>
                      </a:lnTo>
                      <a:lnTo>
                        <a:pt x="2691" y="4758"/>
                      </a:lnTo>
                      <a:lnTo>
                        <a:pt x="2795" y="4801"/>
                      </a:lnTo>
                      <a:lnTo>
                        <a:pt x="2895" y="4830"/>
                      </a:lnTo>
                      <a:lnTo>
                        <a:pt x="2994" y="4837"/>
                      </a:lnTo>
                      <a:lnTo>
                        <a:pt x="3055" y="4833"/>
                      </a:lnTo>
                      <a:lnTo>
                        <a:pt x="3119" y="4822"/>
                      </a:lnTo>
                      <a:lnTo>
                        <a:pt x="3212" y="4787"/>
                      </a:lnTo>
                      <a:lnTo>
                        <a:pt x="3298" y="4733"/>
                      </a:lnTo>
                      <a:lnTo>
                        <a:pt x="3376" y="4662"/>
                      </a:lnTo>
                      <a:lnTo>
                        <a:pt x="3448" y="4573"/>
                      </a:lnTo>
                      <a:lnTo>
                        <a:pt x="3512" y="4465"/>
                      </a:lnTo>
                      <a:lnTo>
                        <a:pt x="3569" y="4344"/>
                      </a:lnTo>
                      <a:lnTo>
                        <a:pt x="3615" y="4208"/>
                      </a:lnTo>
                      <a:lnTo>
                        <a:pt x="3619" y="4194"/>
                      </a:lnTo>
                      <a:lnTo>
                        <a:pt x="3633" y="4194"/>
                      </a:lnTo>
                      <a:lnTo>
                        <a:pt x="3748" y="4208"/>
                      </a:lnTo>
                      <a:lnTo>
                        <a:pt x="3851" y="4212"/>
                      </a:lnTo>
                      <a:lnTo>
                        <a:pt x="3969" y="4205"/>
                      </a:lnTo>
                      <a:lnTo>
                        <a:pt x="4076" y="4191"/>
                      </a:lnTo>
                      <a:lnTo>
                        <a:pt x="4176" y="4162"/>
                      </a:lnTo>
                      <a:lnTo>
                        <a:pt x="4261" y="4119"/>
                      </a:lnTo>
                      <a:lnTo>
                        <a:pt x="4340" y="4066"/>
                      </a:lnTo>
                      <a:lnTo>
                        <a:pt x="4404" y="4001"/>
                      </a:lnTo>
                      <a:lnTo>
                        <a:pt x="4454" y="3923"/>
                      </a:lnTo>
                      <a:lnTo>
                        <a:pt x="4493" y="3830"/>
                      </a:lnTo>
                      <a:lnTo>
                        <a:pt x="4515" y="3730"/>
                      </a:lnTo>
                      <a:lnTo>
                        <a:pt x="4522" y="3623"/>
                      </a:lnTo>
                      <a:lnTo>
                        <a:pt x="4515" y="3494"/>
                      </a:lnTo>
                      <a:lnTo>
                        <a:pt x="4486" y="3355"/>
                      </a:lnTo>
                      <a:lnTo>
                        <a:pt x="4444" y="3209"/>
                      </a:lnTo>
                      <a:lnTo>
                        <a:pt x="4440" y="3195"/>
                      </a:lnTo>
                      <a:lnTo>
                        <a:pt x="4451" y="3191"/>
                      </a:lnTo>
                      <a:lnTo>
                        <a:pt x="4576" y="3120"/>
                      </a:lnTo>
                      <a:lnTo>
                        <a:pt x="4686" y="3041"/>
                      </a:lnTo>
                      <a:lnTo>
                        <a:pt x="4775" y="2955"/>
                      </a:lnTo>
                      <a:lnTo>
                        <a:pt x="4850" y="2870"/>
                      </a:lnTo>
                      <a:lnTo>
                        <a:pt x="4908" y="2777"/>
                      </a:lnTo>
                      <a:lnTo>
                        <a:pt x="4943" y="2681"/>
                      </a:lnTo>
                      <a:lnTo>
                        <a:pt x="4957" y="2581"/>
                      </a:lnTo>
                      <a:lnTo>
                        <a:pt x="4961" y="2570"/>
                      </a:lnTo>
                      <a:lnTo>
                        <a:pt x="4961" y="2552"/>
                      </a:lnTo>
                      <a:lnTo>
                        <a:pt x="4947" y="2441"/>
                      </a:lnTo>
                      <a:lnTo>
                        <a:pt x="4911" y="2331"/>
                      </a:lnTo>
                      <a:lnTo>
                        <a:pt x="4847" y="2220"/>
                      </a:lnTo>
                      <a:lnTo>
                        <a:pt x="4765" y="2116"/>
                      </a:lnTo>
                      <a:lnTo>
                        <a:pt x="4658" y="2013"/>
                      </a:lnTo>
                      <a:lnTo>
                        <a:pt x="4529" y="1917"/>
                      </a:lnTo>
                      <a:lnTo>
                        <a:pt x="4515" y="1909"/>
                      </a:lnTo>
                      <a:lnTo>
                        <a:pt x="4522" y="1895"/>
                      </a:lnTo>
                      <a:lnTo>
                        <a:pt x="4579" y="1763"/>
                      </a:lnTo>
                      <a:lnTo>
                        <a:pt x="4622" y="1638"/>
                      </a:lnTo>
                      <a:lnTo>
                        <a:pt x="4647" y="1517"/>
                      </a:lnTo>
                      <a:lnTo>
                        <a:pt x="4654" y="1403"/>
                      </a:lnTo>
                      <a:lnTo>
                        <a:pt x="4651" y="1320"/>
                      </a:lnTo>
                      <a:lnTo>
                        <a:pt x="4636" y="1245"/>
                      </a:lnTo>
                      <a:lnTo>
                        <a:pt x="4611" y="1174"/>
                      </a:lnTo>
                      <a:lnTo>
                        <a:pt x="4576" y="1106"/>
                      </a:lnTo>
                      <a:lnTo>
                        <a:pt x="4515" y="1031"/>
                      </a:lnTo>
                      <a:lnTo>
                        <a:pt x="4440" y="967"/>
                      </a:lnTo>
                      <a:lnTo>
                        <a:pt x="4354" y="913"/>
                      </a:lnTo>
                      <a:lnTo>
                        <a:pt x="4251" y="871"/>
                      </a:lnTo>
                      <a:lnTo>
                        <a:pt x="4137" y="842"/>
                      </a:lnTo>
                      <a:lnTo>
                        <a:pt x="4012" y="828"/>
                      </a:lnTo>
                      <a:lnTo>
                        <a:pt x="3876" y="821"/>
                      </a:lnTo>
                      <a:lnTo>
                        <a:pt x="3822" y="821"/>
                      </a:lnTo>
                      <a:lnTo>
                        <a:pt x="3819" y="806"/>
                      </a:lnTo>
                      <a:lnTo>
                        <a:pt x="3787" y="667"/>
                      </a:lnTo>
                      <a:lnTo>
                        <a:pt x="3748" y="539"/>
                      </a:lnTo>
                      <a:lnTo>
                        <a:pt x="3698" y="428"/>
                      </a:lnTo>
                      <a:lnTo>
                        <a:pt x="3637" y="328"/>
                      </a:lnTo>
                      <a:lnTo>
                        <a:pt x="3566" y="249"/>
                      </a:lnTo>
                      <a:lnTo>
                        <a:pt x="3487" y="185"/>
                      </a:lnTo>
                      <a:lnTo>
                        <a:pt x="3398" y="139"/>
                      </a:lnTo>
                      <a:lnTo>
                        <a:pt x="3305" y="110"/>
                      </a:lnTo>
                      <a:lnTo>
                        <a:pt x="3212" y="103"/>
                      </a:lnTo>
                      <a:lnTo>
                        <a:pt x="3102" y="114"/>
                      </a:lnTo>
                      <a:lnTo>
                        <a:pt x="2987" y="142"/>
                      </a:lnTo>
                      <a:lnTo>
                        <a:pt x="2873" y="192"/>
                      </a:lnTo>
                      <a:lnTo>
                        <a:pt x="2752" y="260"/>
                      </a:lnTo>
                      <a:lnTo>
                        <a:pt x="2630" y="342"/>
                      </a:lnTo>
                      <a:lnTo>
                        <a:pt x="2620" y="349"/>
                      </a:lnTo>
                      <a:lnTo>
                        <a:pt x="2609" y="342"/>
                      </a:lnTo>
                      <a:lnTo>
                        <a:pt x="2506" y="249"/>
                      </a:lnTo>
                      <a:lnTo>
                        <a:pt x="2402" y="174"/>
                      </a:lnTo>
                      <a:lnTo>
                        <a:pt x="2298" y="110"/>
                      </a:lnTo>
                      <a:lnTo>
                        <a:pt x="2199" y="67"/>
                      </a:lnTo>
                      <a:lnTo>
                        <a:pt x="2095" y="42"/>
                      </a:lnTo>
                      <a:lnTo>
                        <a:pt x="1999" y="32"/>
                      </a:lnTo>
                      <a:close/>
                      <a:moveTo>
                        <a:pt x="1999" y="0"/>
                      </a:moveTo>
                      <a:lnTo>
                        <a:pt x="2102" y="10"/>
                      </a:lnTo>
                      <a:lnTo>
                        <a:pt x="2206" y="35"/>
                      </a:lnTo>
                      <a:lnTo>
                        <a:pt x="2309" y="78"/>
                      </a:lnTo>
                      <a:lnTo>
                        <a:pt x="2416" y="139"/>
                      </a:lnTo>
                      <a:lnTo>
                        <a:pt x="2520" y="217"/>
                      </a:lnTo>
                      <a:lnTo>
                        <a:pt x="2623" y="307"/>
                      </a:lnTo>
                      <a:lnTo>
                        <a:pt x="2745" y="224"/>
                      </a:lnTo>
                      <a:lnTo>
                        <a:pt x="2866" y="160"/>
                      </a:lnTo>
                      <a:lnTo>
                        <a:pt x="2984" y="110"/>
                      </a:lnTo>
                      <a:lnTo>
                        <a:pt x="3098" y="82"/>
                      </a:lnTo>
                      <a:lnTo>
                        <a:pt x="3212" y="71"/>
                      </a:lnTo>
                      <a:lnTo>
                        <a:pt x="3280" y="75"/>
                      </a:lnTo>
                      <a:lnTo>
                        <a:pt x="3344" y="85"/>
                      </a:lnTo>
                      <a:lnTo>
                        <a:pt x="3408" y="107"/>
                      </a:lnTo>
                      <a:lnTo>
                        <a:pt x="3491" y="150"/>
                      </a:lnTo>
                      <a:lnTo>
                        <a:pt x="3566" y="203"/>
                      </a:lnTo>
                      <a:lnTo>
                        <a:pt x="3633" y="274"/>
                      </a:lnTo>
                      <a:lnTo>
                        <a:pt x="3690" y="353"/>
                      </a:lnTo>
                      <a:lnTo>
                        <a:pt x="3744" y="446"/>
                      </a:lnTo>
                      <a:lnTo>
                        <a:pt x="3787" y="549"/>
                      </a:lnTo>
                      <a:lnTo>
                        <a:pt x="3819" y="664"/>
                      </a:lnTo>
                      <a:lnTo>
                        <a:pt x="3847" y="788"/>
                      </a:lnTo>
                      <a:lnTo>
                        <a:pt x="3876" y="788"/>
                      </a:lnTo>
                      <a:lnTo>
                        <a:pt x="3997" y="792"/>
                      </a:lnTo>
                      <a:lnTo>
                        <a:pt x="4112" y="806"/>
                      </a:lnTo>
                      <a:lnTo>
                        <a:pt x="4219" y="831"/>
                      </a:lnTo>
                      <a:lnTo>
                        <a:pt x="4315" y="863"/>
                      </a:lnTo>
                      <a:lnTo>
                        <a:pt x="4404" y="903"/>
                      </a:lnTo>
                      <a:lnTo>
                        <a:pt x="4483" y="956"/>
                      </a:lnTo>
                      <a:lnTo>
                        <a:pt x="4547" y="1017"/>
                      </a:lnTo>
                      <a:lnTo>
                        <a:pt x="4604" y="1088"/>
                      </a:lnTo>
                      <a:lnTo>
                        <a:pt x="4640" y="1160"/>
                      </a:lnTo>
                      <a:lnTo>
                        <a:pt x="4668" y="1235"/>
                      </a:lnTo>
                      <a:lnTo>
                        <a:pt x="4683" y="1317"/>
                      </a:lnTo>
                      <a:lnTo>
                        <a:pt x="4690" y="1403"/>
                      </a:lnTo>
                      <a:lnTo>
                        <a:pt x="4683" y="1517"/>
                      </a:lnTo>
                      <a:lnTo>
                        <a:pt x="4654" y="1638"/>
                      </a:lnTo>
                      <a:lnTo>
                        <a:pt x="4615" y="1767"/>
                      </a:lnTo>
                      <a:lnTo>
                        <a:pt x="4558" y="1899"/>
                      </a:lnTo>
                      <a:lnTo>
                        <a:pt x="4668" y="1981"/>
                      </a:lnTo>
                      <a:lnTo>
                        <a:pt x="4761" y="2070"/>
                      </a:lnTo>
                      <a:lnTo>
                        <a:pt x="4843" y="2159"/>
                      </a:lnTo>
                      <a:lnTo>
                        <a:pt x="4908" y="2256"/>
                      </a:lnTo>
                      <a:lnTo>
                        <a:pt x="4954" y="2352"/>
                      </a:lnTo>
                      <a:lnTo>
                        <a:pt x="4982" y="2452"/>
                      </a:lnTo>
                      <a:lnTo>
                        <a:pt x="4993" y="2552"/>
                      </a:lnTo>
                      <a:lnTo>
                        <a:pt x="4993" y="2584"/>
                      </a:lnTo>
                      <a:lnTo>
                        <a:pt x="4975" y="2688"/>
                      </a:lnTo>
                      <a:lnTo>
                        <a:pt x="4936" y="2788"/>
                      </a:lnTo>
                      <a:lnTo>
                        <a:pt x="4879" y="2884"/>
                      </a:lnTo>
                      <a:lnTo>
                        <a:pt x="4804" y="2973"/>
                      </a:lnTo>
                      <a:lnTo>
                        <a:pt x="4711" y="3059"/>
                      </a:lnTo>
                      <a:lnTo>
                        <a:pt x="4604" y="3137"/>
                      </a:lnTo>
                      <a:lnTo>
                        <a:pt x="4479" y="3212"/>
                      </a:lnTo>
                      <a:lnTo>
                        <a:pt x="4511" y="3319"/>
                      </a:lnTo>
                      <a:lnTo>
                        <a:pt x="4536" y="3427"/>
                      </a:lnTo>
                      <a:lnTo>
                        <a:pt x="4554" y="3527"/>
                      </a:lnTo>
                      <a:lnTo>
                        <a:pt x="4558" y="3623"/>
                      </a:lnTo>
                      <a:lnTo>
                        <a:pt x="4551" y="3737"/>
                      </a:lnTo>
                      <a:lnTo>
                        <a:pt x="4526" y="3841"/>
                      </a:lnTo>
                      <a:lnTo>
                        <a:pt x="4486" y="3937"/>
                      </a:lnTo>
                      <a:lnTo>
                        <a:pt x="4429" y="4023"/>
                      </a:lnTo>
                      <a:lnTo>
                        <a:pt x="4361" y="4091"/>
                      </a:lnTo>
                      <a:lnTo>
                        <a:pt x="4279" y="4148"/>
                      </a:lnTo>
                      <a:lnTo>
                        <a:pt x="4187" y="4191"/>
                      </a:lnTo>
                      <a:lnTo>
                        <a:pt x="4083" y="4219"/>
                      </a:lnTo>
                      <a:lnTo>
                        <a:pt x="3972" y="4237"/>
                      </a:lnTo>
                      <a:lnTo>
                        <a:pt x="3851" y="4244"/>
                      </a:lnTo>
                      <a:lnTo>
                        <a:pt x="3751" y="4241"/>
                      </a:lnTo>
                      <a:lnTo>
                        <a:pt x="3644" y="4230"/>
                      </a:lnTo>
                      <a:lnTo>
                        <a:pt x="3594" y="4365"/>
                      </a:lnTo>
                      <a:lnTo>
                        <a:pt x="3537" y="4487"/>
                      </a:lnTo>
                      <a:lnTo>
                        <a:pt x="3473" y="4594"/>
                      </a:lnTo>
                      <a:lnTo>
                        <a:pt x="3398" y="4687"/>
                      </a:lnTo>
                      <a:lnTo>
                        <a:pt x="3316" y="4762"/>
                      </a:lnTo>
                      <a:lnTo>
                        <a:pt x="3226" y="4819"/>
                      </a:lnTo>
                      <a:lnTo>
                        <a:pt x="3127" y="4855"/>
                      </a:lnTo>
                      <a:lnTo>
                        <a:pt x="3059" y="4869"/>
                      </a:lnTo>
                      <a:lnTo>
                        <a:pt x="2994" y="4872"/>
                      </a:lnTo>
                      <a:lnTo>
                        <a:pt x="2891" y="4862"/>
                      </a:lnTo>
                      <a:lnTo>
                        <a:pt x="2787" y="4837"/>
                      </a:lnTo>
                      <a:lnTo>
                        <a:pt x="2684" y="4790"/>
                      </a:lnTo>
                      <a:lnTo>
                        <a:pt x="2577" y="4730"/>
                      </a:lnTo>
                      <a:lnTo>
                        <a:pt x="2473" y="4655"/>
                      </a:lnTo>
                      <a:lnTo>
                        <a:pt x="2370" y="4562"/>
                      </a:lnTo>
                      <a:lnTo>
                        <a:pt x="2249" y="4644"/>
                      </a:lnTo>
                      <a:lnTo>
                        <a:pt x="2127" y="4708"/>
                      </a:lnTo>
                      <a:lnTo>
                        <a:pt x="2009" y="4758"/>
                      </a:lnTo>
                      <a:lnTo>
                        <a:pt x="1895" y="4787"/>
                      </a:lnTo>
                      <a:lnTo>
                        <a:pt x="1781" y="4797"/>
                      </a:lnTo>
                      <a:lnTo>
                        <a:pt x="1713" y="4794"/>
                      </a:lnTo>
                      <a:lnTo>
                        <a:pt x="1649" y="4783"/>
                      </a:lnTo>
                      <a:lnTo>
                        <a:pt x="1585" y="4762"/>
                      </a:lnTo>
                      <a:lnTo>
                        <a:pt x="1503" y="4722"/>
                      </a:lnTo>
                      <a:lnTo>
                        <a:pt x="1428" y="4665"/>
                      </a:lnTo>
                      <a:lnTo>
                        <a:pt x="1360" y="4597"/>
                      </a:lnTo>
                      <a:lnTo>
                        <a:pt x="1299" y="4515"/>
                      </a:lnTo>
                      <a:lnTo>
                        <a:pt x="1249" y="4423"/>
                      </a:lnTo>
                      <a:lnTo>
                        <a:pt x="1206" y="4319"/>
                      </a:lnTo>
                      <a:lnTo>
                        <a:pt x="1171" y="4205"/>
                      </a:lnTo>
                      <a:lnTo>
                        <a:pt x="1146" y="4080"/>
                      </a:lnTo>
                      <a:lnTo>
                        <a:pt x="1117" y="4080"/>
                      </a:lnTo>
                      <a:lnTo>
                        <a:pt x="996" y="4076"/>
                      </a:lnTo>
                      <a:lnTo>
                        <a:pt x="882" y="4062"/>
                      </a:lnTo>
                      <a:lnTo>
                        <a:pt x="774" y="4041"/>
                      </a:lnTo>
                      <a:lnTo>
                        <a:pt x="678" y="4008"/>
                      </a:lnTo>
                      <a:lnTo>
                        <a:pt x="589" y="3966"/>
                      </a:lnTo>
                      <a:lnTo>
                        <a:pt x="510" y="3916"/>
                      </a:lnTo>
                      <a:lnTo>
                        <a:pt x="446" y="3855"/>
                      </a:lnTo>
                      <a:lnTo>
                        <a:pt x="389" y="3784"/>
                      </a:lnTo>
                      <a:lnTo>
                        <a:pt x="350" y="3712"/>
                      </a:lnTo>
                      <a:lnTo>
                        <a:pt x="325" y="3634"/>
                      </a:lnTo>
                      <a:lnTo>
                        <a:pt x="307" y="3552"/>
                      </a:lnTo>
                      <a:lnTo>
                        <a:pt x="303" y="3466"/>
                      </a:lnTo>
                      <a:lnTo>
                        <a:pt x="311" y="3352"/>
                      </a:lnTo>
                      <a:lnTo>
                        <a:pt x="335" y="3230"/>
                      </a:lnTo>
                      <a:lnTo>
                        <a:pt x="378" y="3102"/>
                      </a:lnTo>
                      <a:lnTo>
                        <a:pt x="435" y="2973"/>
                      </a:lnTo>
                      <a:lnTo>
                        <a:pt x="325" y="2888"/>
                      </a:lnTo>
                      <a:lnTo>
                        <a:pt x="232" y="2802"/>
                      </a:lnTo>
                      <a:lnTo>
                        <a:pt x="150" y="2709"/>
                      </a:lnTo>
                      <a:lnTo>
                        <a:pt x="86" y="2616"/>
                      </a:lnTo>
                      <a:lnTo>
                        <a:pt x="39" y="2516"/>
                      </a:lnTo>
                      <a:lnTo>
                        <a:pt x="11" y="2416"/>
                      </a:lnTo>
                      <a:lnTo>
                        <a:pt x="0" y="2316"/>
                      </a:lnTo>
                      <a:lnTo>
                        <a:pt x="0" y="2288"/>
                      </a:lnTo>
                      <a:lnTo>
                        <a:pt x="18" y="2184"/>
                      </a:lnTo>
                      <a:lnTo>
                        <a:pt x="54" y="2084"/>
                      </a:lnTo>
                      <a:lnTo>
                        <a:pt x="111" y="1988"/>
                      </a:lnTo>
                      <a:lnTo>
                        <a:pt x="186" y="1895"/>
                      </a:lnTo>
                      <a:lnTo>
                        <a:pt x="282" y="1809"/>
                      </a:lnTo>
                      <a:lnTo>
                        <a:pt x="389" y="1731"/>
                      </a:lnTo>
                      <a:lnTo>
                        <a:pt x="514" y="1656"/>
                      </a:lnTo>
                      <a:lnTo>
                        <a:pt x="482" y="1549"/>
                      </a:lnTo>
                      <a:lnTo>
                        <a:pt x="457" y="1442"/>
                      </a:lnTo>
                      <a:lnTo>
                        <a:pt x="439" y="1342"/>
                      </a:lnTo>
                      <a:lnTo>
                        <a:pt x="435" y="1245"/>
                      </a:lnTo>
                      <a:lnTo>
                        <a:pt x="439" y="1156"/>
                      </a:lnTo>
                      <a:lnTo>
                        <a:pt x="457" y="1071"/>
                      </a:lnTo>
                      <a:lnTo>
                        <a:pt x="482" y="988"/>
                      </a:lnTo>
                      <a:lnTo>
                        <a:pt x="518" y="917"/>
                      </a:lnTo>
                      <a:lnTo>
                        <a:pt x="564" y="849"/>
                      </a:lnTo>
                      <a:lnTo>
                        <a:pt x="632" y="778"/>
                      </a:lnTo>
                      <a:lnTo>
                        <a:pt x="714" y="724"/>
                      </a:lnTo>
                      <a:lnTo>
                        <a:pt x="807" y="678"/>
                      </a:lnTo>
                      <a:lnTo>
                        <a:pt x="910" y="649"/>
                      </a:lnTo>
                      <a:lnTo>
                        <a:pt x="1021" y="631"/>
                      </a:lnTo>
                      <a:lnTo>
                        <a:pt x="1142" y="624"/>
                      </a:lnTo>
                      <a:lnTo>
                        <a:pt x="1242" y="628"/>
                      </a:lnTo>
                      <a:lnTo>
                        <a:pt x="1349" y="639"/>
                      </a:lnTo>
                      <a:lnTo>
                        <a:pt x="1392" y="521"/>
                      </a:lnTo>
                      <a:lnTo>
                        <a:pt x="1438" y="410"/>
                      </a:lnTo>
                      <a:lnTo>
                        <a:pt x="1495" y="314"/>
                      </a:lnTo>
                      <a:lnTo>
                        <a:pt x="1556" y="224"/>
                      </a:lnTo>
                      <a:lnTo>
                        <a:pt x="1624" y="153"/>
                      </a:lnTo>
                      <a:lnTo>
                        <a:pt x="1699" y="92"/>
                      </a:lnTo>
                      <a:lnTo>
                        <a:pt x="1777" y="46"/>
                      </a:lnTo>
                      <a:lnTo>
                        <a:pt x="1867" y="14"/>
                      </a:lnTo>
                      <a:lnTo>
                        <a:pt x="1931" y="3"/>
                      </a:lnTo>
                      <a:lnTo>
                        <a:pt x="1999" y="0"/>
                      </a:lnTo>
                      <a:close/>
                    </a:path>
                  </a:pathLst>
                </a:custGeom>
                <a:solidFill>
                  <a:srgbClr val="C00000"/>
                </a:solidFill>
                <a:ln w="0">
                  <a:noFill/>
                  <a:prstDash val="solid"/>
                  <a:round/>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6" name="Freeform 12"/>
                <p:cNvSpPr/>
                <p:nvPr/>
              </p:nvSpPr>
              <p:spPr bwMode="auto">
                <a:xfrm>
                  <a:off x="1981494" y="1949102"/>
                  <a:ext cx="1603004" cy="1564346"/>
                </a:xfrm>
                <a:custGeom>
                  <a:avLst/>
                  <a:gdLst/>
                  <a:ahLst/>
                  <a:cxnLst>
                    <a:cxn ang="0">
                      <a:pos x="1942" y="25"/>
                    </a:cxn>
                    <a:cxn ang="0">
                      <a:pos x="2235" y="193"/>
                    </a:cxn>
                    <a:cxn ang="0">
                      <a:pos x="2542" y="146"/>
                    </a:cxn>
                    <a:cxn ang="0">
                      <a:pos x="2845" y="61"/>
                    </a:cxn>
                    <a:cxn ang="0">
                      <a:pos x="3113" y="136"/>
                    </a:cxn>
                    <a:cxn ang="0">
                      <a:pos x="3305" y="360"/>
                    </a:cxn>
                    <a:cxn ang="0">
                      <a:pos x="3416" y="707"/>
                    </a:cxn>
                    <a:cxn ang="0">
                      <a:pos x="3776" y="750"/>
                    </a:cxn>
                    <a:cxn ang="0">
                      <a:pos x="4033" y="892"/>
                    </a:cxn>
                    <a:cxn ang="0">
                      <a:pos x="4158" y="1142"/>
                    </a:cxn>
                    <a:cxn ang="0">
                      <a:pos x="4133" y="1453"/>
                    </a:cxn>
                    <a:cxn ang="0">
                      <a:pos x="4166" y="1781"/>
                    </a:cxn>
                    <a:cxn ang="0">
                      <a:pos x="4398" y="2081"/>
                    </a:cxn>
                    <a:cxn ang="0">
                      <a:pos x="4422" y="2388"/>
                    </a:cxn>
                    <a:cxn ang="0">
                      <a:pos x="4269" y="2642"/>
                    </a:cxn>
                    <a:cxn ang="0">
                      <a:pos x="3976" y="2852"/>
                    </a:cxn>
                    <a:cxn ang="0">
                      <a:pos x="4048" y="3209"/>
                    </a:cxn>
                    <a:cxn ang="0">
                      <a:pos x="3987" y="3495"/>
                    </a:cxn>
                    <a:cxn ang="0">
                      <a:pos x="3791" y="3691"/>
                    </a:cxn>
                    <a:cxn ang="0">
                      <a:pos x="3487" y="3770"/>
                    </a:cxn>
                    <a:cxn ang="0">
                      <a:pos x="3191" y="3877"/>
                    </a:cxn>
                    <a:cxn ang="0">
                      <a:pos x="3020" y="4166"/>
                    </a:cxn>
                    <a:cxn ang="0">
                      <a:pos x="2777" y="4316"/>
                    </a:cxn>
                    <a:cxn ang="0">
                      <a:pos x="2495" y="4302"/>
                    </a:cxn>
                    <a:cxn ang="0">
                      <a:pos x="2203" y="4134"/>
                    </a:cxn>
                    <a:cxn ang="0">
                      <a:pos x="1896" y="4180"/>
                    </a:cxn>
                    <a:cxn ang="0">
                      <a:pos x="1592" y="4266"/>
                    </a:cxn>
                    <a:cxn ang="0">
                      <a:pos x="1325" y="4191"/>
                    </a:cxn>
                    <a:cxn ang="0">
                      <a:pos x="1132" y="3970"/>
                    </a:cxn>
                    <a:cxn ang="0">
                      <a:pos x="1021" y="3623"/>
                    </a:cxn>
                    <a:cxn ang="0">
                      <a:pos x="661" y="3580"/>
                    </a:cxn>
                    <a:cxn ang="0">
                      <a:pos x="404" y="3434"/>
                    </a:cxn>
                    <a:cxn ang="0">
                      <a:pos x="279" y="3188"/>
                    </a:cxn>
                    <a:cxn ang="0">
                      <a:pos x="304" y="2874"/>
                    </a:cxn>
                    <a:cxn ang="0">
                      <a:pos x="272" y="2545"/>
                    </a:cxn>
                    <a:cxn ang="0">
                      <a:pos x="40" y="2245"/>
                    </a:cxn>
                    <a:cxn ang="0">
                      <a:pos x="15" y="1938"/>
                    </a:cxn>
                    <a:cxn ang="0">
                      <a:pos x="168" y="1685"/>
                    </a:cxn>
                    <a:cxn ang="0">
                      <a:pos x="461" y="1474"/>
                    </a:cxn>
                    <a:cxn ang="0">
                      <a:pos x="389" y="1117"/>
                    </a:cxn>
                    <a:cxn ang="0">
                      <a:pos x="450" y="832"/>
                    </a:cxn>
                    <a:cxn ang="0">
                      <a:pos x="646" y="635"/>
                    </a:cxn>
                    <a:cxn ang="0">
                      <a:pos x="950" y="560"/>
                    </a:cxn>
                    <a:cxn ang="0">
                      <a:pos x="1246" y="450"/>
                    </a:cxn>
                    <a:cxn ang="0">
                      <a:pos x="1417" y="161"/>
                    </a:cxn>
                    <a:cxn ang="0">
                      <a:pos x="1656" y="14"/>
                    </a:cxn>
                  </a:cxnLst>
                  <a:rect l="0" t="0" r="r" b="b"/>
                  <a:pathLst>
                    <a:path w="4437" h="4330">
                      <a:moveTo>
                        <a:pt x="1749" y="0"/>
                      </a:moveTo>
                      <a:lnTo>
                        <a:pt x="1846" y="3"/>
                      </a:lnTo>
                      <a:lnTo>
                        <a:pt x="1942" y="25"/>
                      </a:lnTo>
                      <a:lnTo>
                        <a:pt x="2038" y="64"/>
                      </a:lnTo>
                      <a:lnTo>
                        <a:pt x="2135" y="121"/>
                      </a:lnTo>
                      <a:lnTo>
                        <a:pt x="2235" y="193"/>
                      </a:lnTo>
                      <a:lnTo>
                        <a:pt x="2331" y="278"/>
                      </a:lnTo>
                      <a:lnTo>
                        <a:pt x="2438" y="203"/>
                      </a:lnTo>
                      <a:lnTo>
                        <a:pt x="2542" y="146"/>
                      </a:lnTo>
                      <a:lnTo>
                        <a:pt x="2649" y="100"/>
                      </a:lnTo>
                      <a:lnTo>
                        <a:pt x="2749" y="75"/>
                      </a:lnTo>
                      <a:lnTo>
                        <a:pt x="2845" y="61"/>
                      </a:lnTo>
                      <a:lnTo>
                        <a:pt x="2941" y="68"/>
                      </a:lnTo>
                      <a:lnTo>
                        <a:pt x="3031" y="93"/>
                      </a:lnTo>
                      <a:lnTo>
                        <a:pt x="3113" y="136"/>
                      </a:lnTo>
                      <a:lnTo>
                        <a:pt x="3188" y="196"/>
                      </a:lnTo>
                      <a:lnTo>
                        <a:pt x="3252" y="271"/>
                      </a:lnTo>
                      <a:lnTo>
                        <a:pt x="3305" y="360"/>
                      </a:lnTo>
                      <a:lnTo>
                        <a:pt x="3352" y="464"/>
                      </a:lnTo>
                      <a:lnTo>
                        <a:pt x="3387" y="578"/>
                      </a:lnTo>
                      <a:lnTo>
                        <a:pt x="3416" y="707"/>
                      </a:lnTo>
                      <a:lnTo>
                        <a:pt x="3544" y="710"/>
                      </a:lnTo>
                      <a:lnTo>
                        <a:pt x="3666" y="725"/>
                      </a:lnTo>
                      <a:lnTo>
                        <a:pt x="3776" y="750"/>
                      </a:lnTo>
                      <a:lnTo>
                        <a:pt x="3873" y="785"/>
                      </a:lnTo>
                      <a:lnTo>
                        <a:pt x="3959" y="832"/>
                      </a:lnTo>
                      <a:lnTo>
                        <a:pt x="4033" y="892"/>
                      </a:lnTo>
                      <a:lnTo>
                        <a:pt x="4091" y="967"/>
                      </a:lnTo>
                      <a:lnTo>
                        <a:pt x="4133" y="1049"/>
                      </a:lnTo>
                      <a:lnTo>
                        <a:pt x="4158" y="1142"/>
                      </a:lnTo>
                      <a:lnTo>
                        <a:pt x="4166" y="1239"/>
                      </a:lnTo>
                      <a:lnTo>
                        <a:pt x="4158" y="1342"/>
                      </a:lnTo>
                      <a:lnTo>
                        <a:pt x="4133" y="1453"/>
                      </a:lnTo>
                      <a:lnTo>
                        <a:pt x="4098" y="1571"/>
                      </a:lnTo>
                      <a:lnTo>
                        <a:pt x="4044" y="1688"/>
                      </a:lnTo>
                      <a:lnTo>
                        <a:pt x="4166" y="1781"/>
                      </a:lnTo>
                      <a:lnTo>
                        <a:pt x="4265" y="1878"/>
                      </a:lnTo>
                      <a:lnTo>
                        <a:pt x="4344" y="1978"/>
                      </a:lnTo>
                      <a:lnTo>
                        <a:pt x="4398" y="2081"/>
                      </a:lnTo>
                      <a:lnTo>
                        <a:pt x="4430" y="2188"/>
                      </a:lnTo>
                      <a:lnTo>
                        <a:pt x="4437" y="2295"/>
                      </a:lnTo>
                      <a:lnTo>
                        <a:pt x="4422" y="2388"/>
                      </a:lnTo>
                      <a:lnTo>
                        <a:pt x="4387" y="2474"/>
                      </a:lnTo>
                      <a:lnTo>
                        <a:pt x="4337" y="2559"/>
                      </a:lnTo>
                      <a:lnTo>
                        <a:pt x="4269" y="2642"/>
                      </a:lnTo>
                      <a:lnTo>
                        <a:pt x="4187" y="2717"/>
                      </a:lnTo>
                      <a:lnTo>
                        <a:pt x="4087" y="2788"/>
                      </a:lnTo>
                      <a:lnTo>
                        <a:pt x="3976" y="2852"/>
                      </a:lnTo>
                      <a:lnTo>
                        <a:pt x="4016" y="2977"/>
                      </a:lnTo>
                      <a:lnTo>
                        <a:pt x="4037" y="3095"/>
                      </a:lnTo>
                      <a:lnTo>
                        <a:pt x="4048" y="3209"/>
                      </a:lnTo>
                      <a:lnTo>
                        <a:pt x="4041" y="3313"/>
                      </a:lnTo>
                      <a:lnTo>
                        <a:pt x="4023" y="3409"/>
                      </a:lnTo>
                      <a:lnTo>
                        <a:pt x="3987" y="3495"/>
                      </a:lnTo>
                      <a:lnTo>
                        <a:pt x="3937" y="3573"/>
                      </a:lnTo>
                      <a:lnTo>
                        <a:pt x="3869" y="3641"/>
                      </a:lnTo>
                      <a:lnTo>
                        <a:pt x="3791" y="3691"/>
                      </a:lnTo>
                      <a:lnTo>
                        <a:pt x="3702" y="3730"/>
                      </a:lnTo>
                      <a:lnTo>
                        <a:pt x="3598" y="3755"/>
                      </a:lnTo>
                      <a:lnTo>
                        <a:pt x="3487" y="3770"/>
                      </a:lnTo>
                      <a:lnTo>
                        <a:pt x="3366" y="3766"/>
                      </a:lnTo>
                      <a:lnTo>
                        <a:pt x="3234" y="3755"/>
                      </a:lnTo>
                      <a:lnTo>
                        <a:pt x="3191" y="3877"/>
                      </a:lnTo>
                      <a:lnTo>
                        <a:pt x="3141" y="3987"/>
                      </a:lnTo>
                      <a:lnTo>
                        <a:pt x="3084" y="4084"/>
                      </a:lnTo>
                      <a:lnTo>
                        <a:pt x="3020" y="4166"/>
                      </a:lnTo>
                      <a:lnTo>
                        <a:pt x="2945" y="4234"/>
                      </a:lnTo>
                      <a:lnTo>
                        <a:pt x="2866" y="4284"/>
                      </a:lnTo>
                      <a:lnTo>
                        <a:pt x="2777" y="4316"/>
                      </a:lnTo>
                      <a:lnTo>
                        <a:pt x="2684" y="4330"/>
                      </a:lnTo>
                      <a:lnTo>
                        <a:pt x="2592" y="4323"/>
                      </a:lnTo>
                      <a:lnTo>
                        <a:pt x="2495" y="4302"/>
                      </a:lnTo>
                      <a:lnTo>
                        <a:pt x="2399" y="4262"/>
                      </a:lnTo>
                      <a:lnTo>
                        <a:pt x="2302" y="4205"/>
                      </a:lnTo>
                      <a:lnTo>
                        <a:pt x="2203" y="4134"/>
                      </a:lnTo>
                      <a:lnTo>
                        <a:pt x="2106" y="4048"/>
                      </a:lnTo>
                      <a:lnTo>
                        <a:pt x="1999" y="4123"/>
                      </a:lnTo>
                      <a:lnTo>
                        <a:pt x="1896" y="4180"/>
                      </a:lnTo>
                      <a:lnTo>
                        <a:pt x="1789" y="4227"/>
                      </a:lnTo>
                      <a:lnTo>
                        <a:pt x="1689" y="4252"/>
                      </a:lnTo>
                      <a:lnTo>
                        <a:pt x="1592" y="4266"/>
                      </a:lnTo>
                      <a:lnTo>
                        <a:pt x="1496" y="4259"/>
                      </a:lnTo>
                      <a:lnTo>
                        <a:pt x="1407" y="4234"/>
                      </a:lnTo>
                      <a:lnTo>
                        <a:pt x="1325" y="4191"/>
                      </a:lnTo>
                      <a:lnTo>
                        <a:pt x="1250" y="4134"/>
                      </a:lnTo>
                      <a:lnTo>
                        <a:pt x="1185" y="4059"/>
                      </a:lnTo>
                      <a:lnTo>
                        <a:pt x="1132" y="3970"/>
                      </a:lnTo>
                      <a:lnTo>
                        <a:pt x="1085" y="3866"/>
                      </a:lnTo>
                      <a:lnTo>
                        <a:pt x="1050" y="3752"/>
                      </a:lnTo>
                      <a:lnTo>
                        <a:pt x="1021" y="3623"/>
                      </a:lnTo>
                      <a:lnTo>
                        <a:pt x="893" y="3620"/>
                      </a:lnTo>
                      <a:lnTo>
                        <a:pt x="771" y="3605"/>
                      </a:lnTo>
                      <a:lnTo>
                        <a:pt x="661" y="3580"/>
                      </a:lnTo>
                      <a:lnTo>
                        <a:pt x="564" y="3545"/>
                      </a:lnTo>
                      <a:lnTo>
                        <a:pt x="479" y="3495"/>
                      </a:lnTo>
                      <a:lnTo>
                        <a:pt x="404" y="3434"/>
                      </a:lnTo>
                      <a:lnTo>
                        <a:pt x="347" y="3363"/>
                      </a:lnTo>
                      <a:lnTo>
                        <a:pt x="304" y="3281"/>
                      </a:lnTo>
                      <a:lnTo>
                        <a:pt x="279" y="3188"/>
                      </a:lnTo>
                      <a:lnTo>
                        <a:pt x="272" y="3088"/>
                      </a:lnTo>
                      <a:lnTo>
                        <a:pt x="279" y="2984"/>
                      </a:lnTo>
                      <a:lnTo>
                        <a:pt x="304" y="2874"/>
                      </a:lnTo>
                      <a:lnTo>
                        <a:pt x="339" y="2759"/>
                      </a:lnTo>
                      <a:lnTo>
                        <a:pt x="393" y="2638"/>
                      </a:lnTo>
                      <a:lnTo>
                        <a:pt x="272" y="2545"/>
                      </a:lnTo>
                      <a:lnTo>
                        <a:pt x="172" y="2449"/>
                      </a:lnTo>
                      <a:lnTo>
                        <a:pt x="93" y="2349"/>
                      </a:lnTo>
                      <a:lnTo>
                        <a:pt x="40" y="2245"/>
                      </a:lnTo>
                      <a:lnTo>
                        <a:pt x="8" y="2138"/>
                      </a:lnTo>
                      <a:lnTo>
                        <a:pt x="0" y="2031"/>
                      </a:lnTo>
                      <a:lnTo>
                        <a:pt x="15" y="1938"/>
                      </a:lnTo>
                      <a:lnTo>
                        <a:pt x="50" y="1853"/>
                      </a:lnTo>
                      <a:lnTo>
                        <a:pt x="100" y="1767"/>
                      </a:lnTo>
                      <a:lnTo>
                        <a:pt x="168" y="1685"/>
                      </a:lnTo>
                      <a:lnTo>
                        <a:pt x="250" y="1610"/>
                      </a:lnTo>
                      <a:lnTo>
                        <a:pt x="350" y="1538"/>
                      </a:lnTo>
                      <a:lnTo>
                        <a:pt x="461" y="1474"/>
                      </a:lnTo>
                      <a:lnTo>
                        <a:pt x="422" y="1349"/>
                      </a:lnTo>
                      <a:lnTo>
                        <a:pt x="400" y="1231"/>
                      </a:lnTo>
                      <a:lnTo>
                        <a:pt x="389" y="1117"/>
                      </a:lnTo>
                      <a:lnTo>
                        <a:pt x="397" y="1014"/>
                      </a:lnTo>
                      <a:lnTo>
                        <a:pt x="414" y="917"/>
                      </a:lnTo>
                      <a:lnTo>
                        <a:pt x="450" y="832"/>
                      </a:lnTo>
                      <a:lnTo>
                        <a:pt x="500" y="753"/>
                      </a:lnTo>
                      <a:lnTo>
                        <a:pt x="568" y="689"/>
                      </a:lnTo>
                      <a:lnTo>
                        <a:pt x="646" y="635"/>
                      </a:lnTo>
                      <a:lnTo>
                        <a:pt x="736" y="596"/>
                      </a:lnTo>
                      <a:lnTo>
                        <a:pt x="839" y="571"/>
                      </a:lnTo>
                      <a:lnTo>
                        <a:pt x="950" y="560"/>
                      </a:lnTo>
                      <a:lnTo>
                        <a:pt x="1071" y="560"/>
                      </a:lnTo>
                      <a:lnTo>
                        <a:pt x="1203" y="575"/>
                      </a:lnTo>
                      <a:lnTo>
                        <a:pt x="1246" y="450"/>
                      </a:lnTo>
                      <a:lnTo>
                        <a:pt x="1296" y="339"/>
                      </a:lnTo>
                      <a:lnTo>
                        <a:pt x="1353" y="243"/>
                      </a:lnTo>
                      <a:lnTo>
                        <a:pt x="1417" y="161"/>
                      </a:lnTo>
                      <a:lnTo>
                        <a:pt x="1489" y="96"/>
                      </a:lnTo>
                      <a:lnTo>
                        <a:pt x="1571" y="46"/>
                      </a:lnTo>
                      <a:lnTo>
                        <a:pt x="1656" y="14"/>
                      </a:lnTo>
                      <a:lnTo>
                        <a:pt x="1749" y="0"/>
                      </a:lnTo>
                      <a:close/>
                    </a:path>
                  </a:pathLst>
                </a:custGeom>
                <a:solidFill>
                  <a:srgbClr val="C00000"/>
                </a:solidFill>
                <a:ln w="9525" cap="flat" cmpd="sng" algn="ctr">
                  <a:noFill/>
                  <a:prstDash val="solid"/>
                </a:ln>
                <a:effectLst>
                  <a:outerShdw blurRad="40000" dist="23000" dir="5400000" rotWithShape="0">
                    <a:srgbClr val="000000">
                      <a:alpha val="20000"/>
                    </a:srgbClr>
                  </a:outerShdw>
                </a:effectLst>
              </p:spPr>
              <p:txBody>
                <a:bodyPr vert="horz" wrap="square" lIns="91440" tIns="45720" rIns="91440" bIns="45720" numCol="1" anchor="ctr" anchorCtr="1"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chemeClr val="bg1"/>
                    </a:solidFill>
                    <a:effectLst/>
                    <a:uLnTx/>
                    <a:uFillTx/>
                    <a:latin typeface="Bernard MT Condensed" panose="02050806060905020404" pitchFamily="18" charset="0"/>
                  </a:endParaRPr>
                </a:p>
              </p:txBody>
            </p:sp>
          </p:grpSp>
          <p:sp>
            <p:nvSpPr>
              <p:cNvPr id="33" name="矩形 32"/>
              <p:cNvSpPr/>
              <p:nvPr/>
            </p:nvSpPr>
            <p:spPr>
              <a:xfrm>
                <a:off x="6638281" y="5420201"/>
                <a:ext cx="800219" cy="830997"/>
              </a:xfrm>
              <a:prstGeom prst="rect">
                <a:avLst/>
              </a:prstGeom>
            </p:spPr>
            <p:txBody>
              <a:bodyPr wrap="none">
                <a:spAutoFit/>
              </a:bodyPr>
              <a:lstStyle/>
              <a:p>
                <a:pPr algn="ctr">
                  <a:spcBef>
                    <a:spcPts val="0"/>
                  </a:spcBef>
                </a:pP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领导</a:t>
                </a:r>
                <a:endPar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ts val="0"/>
                  </a:spcBef>
                </a:pP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核心</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33805" name="文本框 1"/>
          <p:cNvSpPr txBox="1"/>
          <p:nvPr/>
        </p:nvSpPr>
        <p:spPr>
          <a:xfrm>
            <a:off x="139204" y="3827503"/>
            <a:ext cx="1380047" cy="1868739"/>
          </a:xfrm>
          <a:prstGeom prst="roundRect">
            <a:avLst/>
          </a:prstGeom>
          <a:noFill/>
          <a:ln w="9525">
            <a:solidFill>
              <a:srgbClr val="C00000"/>
            </a:solidFill>
          </a:ln>
          <a:effectLst>
            <a:outerShdw blurRad="50800" dist="38100" dir="13500000" algn="br" rotWithShape="0">
              <a:prstClr val="black">
                <a:alpha val="40000"/>
              </a:prstClr>
            </a:outerShdw>
          </a:effectLst>
        </p:spPr>
        <p:txBody>
          <a:bodyPr wrap="square">
            <a:spAutoFit/>
          </a:bodyPr>
          <a:lstStyle/>
          <a:p>
            <a:pPr algn="ctr">
              <a:lnSpc>
                <a:spcPct val="150000"/>
              </a:lnSpc>
              <a:spcBef>
                <a:spcPts val="0"/>
              </a:spcBef>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两大</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spcBef>
                <a:spcPts val="0"/>
              </a:spcBef>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历史性</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spcBef>
                <a:spcPts val="0"/>
              </a:spcBef>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课题</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箭头: 下 4"/>
          <p:cNvSpPr/>
          <p:nvPr/>
        </p:nvSpPr>
        <p:spPr>
          <a:xfrm rot="14577153">
            <a:off x="1621891" y="3836500"/>
            <a:ext cx="473381" cy="46110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34"/>
          <p:cNvSpPr/>
          <p:nvPr/>
        </p:nvSpPr>
        <p:spPr>
          <a:xfrm rot="17418192">
            <a:off x="1638454" y="5164857"/>
            <a:ext cx="473381" cy="46110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“三个代表”重要思想的形成条件</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5" name="矩形: 圆角 4"/>
          <p:cNvSpPr/>
          <p:nvPr/>
        </p:nvSpPr>
        <p:spPr>
          <a:xfrm>
            <a:off x="1859361" y="1068070"/>
            <a:ext cx="8568494" cy="998855"/>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（二）“三个代表”重要思想是在科学判断党的历史</a:t>
            </a:r>
            <a:endParaRPr lang="en-US" altLang="zh-CN"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a:p>
            <a:pPr lvl="0" indent="107823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方位和总结历史经验的基础上提出来的</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6" name="文本框 1"/>
          <p:cNvSpPr txBox="1"/>
          <p:nvPr/>
        </p:nvSpPr>
        <p:spPr>
          <a:xfrm>
            <a:off x="808664" y="4465428"/>
            <a:ext cx="10574673" cy="1689052"/>
          </a:xfrm>
          <a:prstGeom prst="rect">
            <a:avLst/>
          </a:prstGeom>
          <a:noFill/>
          <a:ln w="9525">
            <a:noFill/>
          </a:ln>
        </p:spPr>
        <p:txBody>
          <a:bodyPr wrap="square">
            <a:spAutoFit/>
          </a:bodyPr>
          <a:lstStyle/>
          <a:p>
            <a:pPr indent="627380" algn="just">
              <a:lnSpc>
                <a:spcPct val="150000"/>
              </a:lnSpc>
              <a:spcBef>
                <a:spcPts val="1400"/>
              </a:spcBef>
            </a:pPr>
            <a:r>
              <a:rPr lang="zh-CN" altLang="en-US" sz="2400" dirty="0">
                <a:latin typeface="微软雅黑" panose="020B0503020204020204" pitchFamily="34" charset="-122"/>
                <a:ea typeface="微软雅黑" panose="020B0503020204020204" pitchFamily="34" charset="-122"/>
              </a:rPr>
              <a:t>党在革命、建设、改革的各个历史时期，总是代表中国先进生产力的发展要求，代表中国先进文化的前进方向，代表中国最广大人民的根本利益，并通过制定正确的路线方针政策，为实现国家和人民的根本利益而不懈奋斗。</a:t>
            </a:r>
            <a:endParaRPr lang="zh-CN" altLang="en-US" sz="2400" dirty="0">
              <a:latin typeface="微软雅黑" panose="020B0503020204020204" pitchFamily="34" charset="-122"/>
              <a:ea typeface="微软雅黑" panose="020B0503020204020204" pitchFamily="34" charset="-122"/>
            </a:endParaRPr>
          </a:p>
        </p:txBody>
      </p:sp>
      <p:sp>
        <p:nvSpPr>
          <p:cNvPr id="7" name="任意多边形 12"/>
          <p:cNvSpPr/>
          <p:nvPr/>
        </p:nvSpPr>
        <p:spPr bwMode="auto">
          <a:xfrm>
            <a:off x="0" y="3944034"/>
            <a:ext cx="12192000" cy="173037"/>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rgbClr val="C00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lnSpc>
                <a:spcPct val="150000"/>
              </a:lnSpc>
              <a:spcBef>
                <a:spcPts val="0"/>
              </a:spcBef>
              <a:spcAft>
                <a:spcPts val="0"/>
              </a:spcAft>
              <a:defRPr/>
            </a:pPr>
            <a:endParaRPr lang="zh-CN" altLang="en-US" sz="1400" dirty="0">
              <a:solidFill>
                <a:schemeClr val="bg1">
                  <a:lumMod val="50000"/>
                </a:schemeClr>
              </a:solidFill>
              <a:latin typeface="幼圆" panose="02010509060101010101" pitchFamily="49" charset="-122"/>
              <a:ea typeface="幼圆" panose="02010509060101010101" pitchFamily="49" charset="-122"/>
            </a:endParaRPr>
          </a:p>
        </p:txBody>
      </p:sp>
      <p:sp>
        <p:nvSpPr>
          <p:cNvPr id="8" name="文本框 1"/>
          <p:cNvSpPr txBox="1"/>
          <p:nvPr/>
        </p:nvSpPr>
        <p:spPr>
          <a:xfrm>
            <a:off x="387583" y="2760910"/>
            <a:ext cx="10574673" cy="1010533"/>
          </a:xfrm>
          <a:prstGeom prst="rect">
            <a:avLst/>
          </a:prstGeom>
          <a:noFill/>
          <a:ln w="9525">
            <a:noFill/>
          </a:ln>
        </p:spPr>
        <p:txBody>
          <a:bodyPr wrap="square">
            <a:spAutoFit/>
          </a:bodyPr>
          <a:lstStyle/>
          <a:p>
            <a:pPr algn="just">
              <a:spcBef>
                <a:spcPts val="1400"/>
              </a:spcBef>
            </a:pPr>
            <a:r>
              <a:rPr lang="zh-CN" altLang="en-US" sz="2400" b="1" dirty="0">
                <a:latin typeface="微软雅黑" panose="020B0503020204020204" pitchFamily="34" charset="-122"/>
                <a:ea typeface="微软雅黑" panose="020B0503020204020204" pitchFamily="34" charset="-122"/>
              </a:rPr>
              <a:t>总结我们党的历史，</a:t>
            </a:r>
            <a:endParaRPr lang="en-US" altLang="zh-CN" sz="2400" b="1" dirty="0">
              <a:latin typeface="微软雅黑" panose="020B0503020204020204" pitchFamily="34" charset="-122"/>
              <a:ea typeface="微软雅黑" panose="020B0503020204020204" pitchFamily="34" charset="-122"/>
            </a:endParaRPr>
          </a:p>
          <a:p>
            <a:pPr algn="just">
              <a:spcBef>
                <a:spcPts val="1400"/>
              </a:spcBef>
            </a:pPr>
            <a:r>
              <a:rPr lang="zh-CN" altLang="en-US" sz="2400" b="1" dirty="0">
                <a:solidFill>
                  <a:srgbClr val="C00000"/>
                </a:solidFill>
                <a:latin typeface="微软雅黑" panose="020B0503020204020204" pitchFamily="34" charset="-122"/>
                <a:ea typeface="微软雅黑" panose="020B0503020204020204" pitchFamily="34" charset="-122"/>
              </a:rPr>
              <a:t>可以得出一个重要的结论：</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1"/>
          <a:srcRect/>
          <a:stretch>
            <a:fillRect/>
          </a:stretch>
        </p:blipFill>
        <p:spPr bwMode="auto">
          <a:xfrm>
            <a:off x="7159948" y="2357936"/>
            <a:ext cx="2676779" cy="20075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32249"/>
          <a:stretch>
            <a:fillRect/>
          </a:stretch>
        </p:blipFill>
        <p:spPr>
          <a:xfrm>
            <a:off x="5526404" y="0"/>
            <a:ext cx="6649279" cy="6858000"/>
          </a:xfrm>
          <a:prstGeom prst="rect">
            <a:avLst/>
          </a:prstGeom>
        </p:spPr>
      </p:pic>
      <p:sp>
        <p:nvSpPr>
          <p:cNvPr id="8" name="矩形 7"/>
          <p:cNvSpPr/>
          <p:nvPr/>
        </p:nvSpPr>
        <p:spPr>
          <a:xfrm>
            <a:off x="16317" y="-9619"/>
            <a:ext cx="12192000" cy="6867619"/>
          </a:xfrm>
          <a:prstGeom prst="rect">
            <a:avLst/>
          </a:prstGeom>
          <a:gradFill>
            <a:gsLst>
              <a:gs pos="0">
                <a:schemeClr val="bg1">
                  <a:alpha val="0"/>
                </a:schemeClr>
              </a:gs>
              <a:gs pos="55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aphicFrame>
        <p:nvGraphicFramePr>
          <p:cNvPr id="4" name="图表 3"/>
          <p:cNvGraphicFramePr/>
          <p:nvPr/>
        </p:nvGraphicFramePr>
        <p:xfrm>
          <a:off x="150650" y="673646"/>
          <a:ext cx="8337019" cy="5659483"/>
        </p:xfrm>
        <a:graphic>
          <a:graphicData uri="http://schemas.openxmlformats.org/drawingml/2006/chart">
            <c:chart xmlns:c="http://schemas.openxmlformats.org/drawingml/2006/chart" xmlns:r="http://schemas.openxmlformats.org/officeDocument/2006/relationships" r:id="rId1"/>
          </a:graphicData>
        </a:graphic>
      </p:graphicFrame>
      <p:sp>
        <p:nvSpPr>
          <p:cNvPr id="10" name="文本框 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85000"/>
                  </a:schemeClr>
                </a:solidFill>
                <a:latin typeface="微软雅黑" panose="020B0503020204020204" pitchFamily="34" charset="-122"/>
                <a:ea typeface="微软雅黑" panose="020B0503020204020204" pitchFamily="34" charset="-122"/>
              </a:rPr>
              <a:t>专题七 </a:t>
            </a:r>
            <a:r>
              <a:rPr lang="zh-CN" altLang="en-US" sz="1100" spc="120" dirty="0" smtClean="0">
                <a:solidFill>
                  <a:schemeClr val="bg1">
                    <a:lumMod val="85000"/>
                  </a:schemeClr>
                </a:solidFill>
                <a:latin typeface="楷体" panose="02010609060101010101" pitchFamily="49" charset="-122"/>
                <a:ea typeface="楷体" panose="02010609060101010101" pitchFamily="49" charset="-122"/>
              </a:rPr>
              <a:t>“</a:t>
            </a:r>
            <a:r>
              <a:rPr lang="zh-CN" altLang="en-US" sz="1100" spc="120" dirty="0" smtClean="0">
                <a:solidFill>
                  <a:schemeClr val="bg1">
                    <a:lumMod val="85000"/>
                  </a:schemeClr>
                </a:solidFill>
                <a:latin typeface="微软雅黑" panose="020B0503020204020204" pitchFamily="34" charset="-122"/>
                <a:ea typeface="微软雅黑" panose="020B0503020204020204" pitchFamily="34" charset="-122"/>
              </a:rPr>
              <a:t>三个代表</a:t>
            </a:r>
            <a:r>
              <a:rPr lang="zh-CN" altLang="en-US" sz="1100" spc="120" dirty="0" smtClean="0">
                <a:solidFill>
                  <a:schemeClr val="bg1">
                    <a:lumMod val="85000"/>
                  </a:schemeClr>
                </a:solidFill>
                <a:latin typeface="楷体" panose="02010609060101010101" pitchFamily="49" charset="-122"/>
                <a:ea typeface="楷体" panose="02010609060101010101" pitchFamily="49" charset="-122"/>
              </a:rPr>
              <a:t>”</a:t>
            </a:r>
            <a:r>
              <a:rPr lang="zh-CN" altLang="en-US" sz="1100" spc="120" dirty="0" smtClean="0">
                <a:solidFill>
                  <a:schemeClr val="bg1">
                    <a:lumMod val="85000"/>
                  </a:schemeClr>
                </a:solidFill>
                <a:latin typeface="微软雅黑" panose="020B0503020204020204" pitchFamily="34" charset="-122"/>
                <a:ea typeface="微软雅黑" panose="020B0503020204020204" pitchFamily="34" charset="-122"/>
              </a:rPr>
              <a:t>重要</a:t>
            </a:r>
            <a:r>
              <a:rPr lang="zh-CN" altLang="en-US" sz="1100" spc="120" dirty="0">
                <a:solidFill>
                  <a:schemeClr val="bg1">
                    <a:lumMod val="85000"/>
                  </a:schemeClr>
                </a:solidFill>
                <a:latin typeface="微软雅黑" panose="020B0503020204020204" pitchFamily="34" charset="-122"/>
                <a:ea typeface="微软雅黑" panose="020B0503020204020204" pitchFamily="34" charset="-122"/>
              </a:rPr>
              <a:t>思想</a:t>
            </a:r>
            <a:endParaRPr lang="zh-CN" altLang="en-US" sz="1100" spc="12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rPr>
              <a:t>一、</a:t>
            </a:r>
            <a:r>
              <a:rPr lang="zh-CN" altLang="en-US" sz="1100" dirty="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rPr>
              <a:t>三个代表</a:t>
            </a:r>
            <a:r>
              <a:rPr lang="zh-CN" altLang="en-US" sz="1100" dirty="0">
                <a:solidFill>
                  <a:schemeClr val="bg1">
                    <a:lumMod val="50000"/>
                  </a:schemeClr>
                </a:solidFill>
                <a:latin typeface="楷体" panose="02010609060101010101" pitchFamily="49" charset="-122"/>
                <a:ea typeface="楷体" panose="02010609060101010101" pitchFamily="49" charset="-122"/>
                <a:sym typeface="+mn-ea"/>
              </a:rPr>
              <a:t>”</a:t>
            </a:r>
            <a:r>
              <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rPr>
              <a:t>重要思想是如何形成的？</a:t>
            </a:r>
            <a:endParaRPr lang="zh-CN" altLang="en-US" sz="11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91"/>
            <a:ext cx="12192000" cy="6852018"/>
          </a:xfrm>
          <a:prstGeom prst="rect">
            <a:avLst/>
          </a:prstGeom>
        </p:spPr>
      </p:pic>
      <p:pic>
        <p:nvPicPr>
          <p:cNvPr id="4" name="图片 3"/>
          <p:cNvPicPr>
            <a:picLocks noChangeAspect="1"/>
          </p:cNvPicPr>
          <p:nvPr/>
        </p:nvPicPr>
        <p:blipFill>
          <a:blip r:embed="rId2"/>
          <a:stretch>
            <a:fillRect/>
          </a:stretch>
        </p:blipFill>
        <p:spPr>
          <a:xfrm>
            <a:off x="-3612" y="5486400"/>
            <a:ext cx="12192000" cy="1371600"/>
          </a:xfrm>
          <a:prstGeom prst="rect">
            <a:avLst/>
          </a:prstGeom>
        </p:spPr>
      </p:pic>
      <p:sp>
        <p:nvSpPr>
          <p:cNvPr id="3" name="矩形 2"/>
          <p:cNvSpPr/>
          <p:nvPr/>
        </p:nvSpPr>
        <p:spPr>
          <a:xfrm>
            <a:off x="2053" y="0"/>
            <a:ext cx="12193559"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duotone>
              <a:schemeClr val="accent4">
                <a:shade val="45000"/>
                <a:satMod val="135000"/>
              </a:schemeClr>
              <a:prstClr val="white"/>
            </a:duotone>
          </a:blip>
          <a:stretch>
            <a:fillRect/>
          </a:stretch>
        </p:blipFill>
        <p:spPr>
          <a:xfrm flipV="1">
            <a:off x="3563006" y="1597937"/>
            <a:ext cx="2673454" cy="1052964"/>
          </a:xfrm>
          <a:prstGeom prst="rect">
            <a:avLst/>
          </a:prstGeom>
        </p:spPr>
      </p:pic>
      <p:grpSp>
        <p:nvGrpSpPr>
          <p:cNvPr id="22" name="组合 21"/>
          <p:cNvGrpSpPr/>
          <p:nvPr/>
        </p:nvGrpSpPr>
        <p:grpSpPr>
          <a:xfrm>
            <a:off x="2867074" y="1995052"/>
            <a:ext cx="6449410" cy="769441"/>
            <a:chOff x="2867074" y="1995052"/>
            <a:chExt cx="6449410" cy="769441"/>
          </a:xfrm>
        </p:grpSpPr>
        <p:grpSp>
          <p:nvGrpSpPr>
            <p:cNvPr id="6" name="组合 5"/>
            <p:cNvGrpSpPr/>
            <p:nvPr/>
          </p:nvGrpSpPr>
          <p:grpSpPr>
            <a:xfrm>
              <a:off x="2867074" y="2350518"/>
              <a:ext cx="6449410" cy="133934"/>
              <a:chOff x="2867074" y="2350518"/>
              <a:chExt cx="6449410" cy="133934"/>
            </a:xfrm>
          </p:grpSpPr>
          <p:grpSp>
            <p:nvGrpSpPr>
              <p:cNvPr id="7" name="组合 6"/>
              <p:cNvGrpSpPr/>
              <p:nvPr/>
            </p:nvGrpSpPr>
            <p:grpSpPr>
              <a:xfrm flipH="1">
                <a:off x="2867074" y="2350518"/>
                <a:ext cx="1326534" cy="133934"/>
                <a:chOff x="8321818" y="4239944"/>
                <a:chExt cx="1326534" cy="133934"/>
              </a:xfrm>
            </p:grpSpPr>
            <p:cxnSp>
              <p:nvCxnSpPr>
                <p:cNvPr id="13"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321818" y="4239944"/>
                  <a:ext cx="133934" cy="133934"/>
                  <a:chOff x="8306650" y="4224776"/>
                  <a:chExt cx="164270" cy="164270"/>
                </a:xfrm>
              </p:grpSpPr>
              <p:sp>
                <p:nvSpPr>
                  <p:cNvPr id="1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8" name="组合 7"/>
              <p:cNvGrpSpPr/>
              <p:nvPr/>
            </p:nvGrpSpPr>
            <p:grpSpPr>
              <a:xfrm>
                <a:off x="7989950" y="2350518"/>
                <a:ext cx="1326534" cy="133934"/>
                <a:chOff x="8321818" y="4239944"/>
                <a:chExt cx="1326534" cy="133934"/>
              </a:xfrm>
            </p:grpSpPr>
            <p:cxnSp>
              <p:nvCxnSpPr>
                <p:cNvPr id="9"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321818" y="4239944"/>
                  <a:ext cx="133934" cy="133934"/>
                  <a:chOff x="8306650" y="4224776"/>
                  <a:chExt cx="164270" cy="164270"/>
                </a:xfrm>
              </p:grpSpPr>
              <p:sp>
                <p:nvSpPr>
                  <p:cNvPr id="11"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2"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7" name="组合 16"/>
            <p:cNvGrpSpPr/>
            <p:nvPr/>
          </p:nvGrpSpPr>
          <p:grpSpPr>
            <a:xfrm>
              <a:off x="4310518" y="2040653"/>
              <a:ext cx="3562522" cy="712265"/>
              <a:chOff x="4310518" y="2040653"/>
              <a:chExt cx="3562522" cy="712265"/>
            </a:xfrm>
          </p:grpSpPr>
          <p:sp>
            <p:nvSpPr>
              <p:cNvPr id="18"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9"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20" name="矩形 19"/>
            <p:cNvSpPr/>
            <p:nvPr/>
          </p:nvSpPr>
          <p:spPr>
            <a:xfrm>
              <a:off x="5153060" y="1995052"/>
              <a:ext cx="1877437" cy="769441"/>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专题七</a:t>
              </a:r>
              <a:endParaRPr lang="zh-CN" altLang="en-US" sz="4400" dirty="0">
                <a:solidFill>
                  <a:srgbClr val="C80F19"/>
                </a:solidFill>
                <a:latin typeface="华文新魏" panose="02010800040101010101" pitchFamily="2" charset="-122"/>
                <a:ea typeface="华文新魏" panose="02010800040101010101" pitchFamily="2" charset="-122"/>
              </a:endParaRPr>
            </a:p>
          </p:txBody>
        </p:sp>
      </p:grpSp>
      <p:sp>
        <p:nvSpPr>
          <p:cNvPr id="21" name="矩形 20"/>
          <p:cNvSpPr/>
          <p:nvPr/>
        </p:nvSpPr>
        <p:spPr>
          <a:xfrm>
            <a:off x="3178164" y="3199876"/>
            <a:ext cx="5827236" cy="769441"/>
          </a:xfrm>
          <a:prstGeom prst="rect">
            <a:avLst/>
          </a:prstGeom>
        </p:spPr>
        <p:txBody>
          <a:bodyPr wrap="none">
            <a:spAutoFit/>
          </a:bodyPr>
          <a:lstStyle/>
          <a:p>
            <a:pPr algn="ctr"/>
            <a:r>
              <a:rPr lang="zh-CN" altLang="en-US" sz="4400" b="1" dirty="0">
                <a:solidFill>
                  <a:prstClr val="white"/>
                </a:solidFill>
                <a:effectLst>
                  <a:outerShdw blurRad="139700" dist="25400" sx="102000" sy="102000" algn="ctr" rotWithShape="0">
                    <a:srgbClr val="002060">
                      <a:alpha val="52000"/>
                    </a:srgbClr>
                  </a:outerShdw>
                </a:effectLst>
                <a:latin typeface="华文中宋" panose="02010600040101010101" pitchFamily="2" charset="-122"/>
                <a:ea typeface="华文中宋" panose="02010600040101010101" pitchFamily="2" charset="-122"/>
                <a:cs typeface="Alibaba PuHuiTi B" pitchFamily="18" charset="-122"/>
              </a:rPr>
              <a:t>“三个代表”重要思想</a:t>
            </a:r>
            <a:endParaRPr lang="zh-CN" altLang="en-US" sz="4400" b="1" dirty="0">
              <a:solidFill>
                <a:prstClr val="white"/>
              </a:solidFill>
              <a:effectLst>
                <a:outerShdw blurRad="139700" dist="25400" sx="102000" sy="102000" algn="ctr" rotWithShape="0">
                  <a:srgbClr val="002060">
                    <a:alpha val="52000"/>
                  </a:srgbClr>
                </a:outerShdw>
              </a:effectLst>
              <a:latin typeface="华文中宋" panose="02010600040101010101" pitchFamily="2" charset="-122"/>
              <a:ea typeface="华文中宋" panose="02010600040101010101" pitchFamily="2" charset="-122"/>
              <a:cs typeface="Alibaba PuHuiTi B"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5"/>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“三个代表”重要思想的形成条件</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矩形: 圆角 34"/>
          <p:cNvSpPr/>
          <p:nvPr/>
        </p:nvSpPr>
        <p:spPr>
          <a:xfrm>
            <a:off x="2049145" y="1068070"/>
            <a:ext cx="8093710" cy="998855"/>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（三）“三个代表”重要思想是在建设中国特色</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endParaRPr>
          </a:p>
          <a:p>
            <a:pPr marR="0" lvl="0" indent="1260475" algn="just"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社会主义伟大实践的基础上形成的</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endParaRPr>
          </a:p>
        </p:txBody>
      </p:sp>
      <p:grpSp>
        <p:nvGrpSpPr>
          <p:cNvPr id="13" name="组合 12"/>
          <p:cNvGrpSpPr/>
          <p:nvPr/>
        </p:nvGrpSpPr>
        <p:grpSpPr>
          <a:xfrm>
            <a:off x="184536" y="4811858"/>
            <a:ext cx="11822929" cy="1811877"/>
            <a:chOff x="-2198333" y="2889720"/>
            <a:chExt cx="11822929" cy="1877555"/>
          </a:xfrm>
        </p:grpSpPr>
        <p:sp>
          <p:nvSpPr>
            <p:cNvPr id="16" name="矩形 15"/>
            <p:cNvSpPr/>
            <p:nvPr/>
          </p:nvSpPr>
          <p:spPr>
            <a:xfrm>
              <a:off x="-2198333" y="2889720"/>
              <a:ext cx="11822929" cy="187755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文本框 2"/>
            <p:cNvSpPr txBox="1"/>
            <p:nvPr/>
          </p:nvSpPr>
          <p:spPr>
            <a:xfrm>
              <a:off x="-1970424" y="2943515"/>
              <a:ext cx="11353890" cy="1689052"/>
            </a:xfrm>
            <a:prstGeom prst="rect">
              <a:avLst/>
            </a:prstGeom>
            <a:noFill/>
            <a:ln w="9525">
              <a:noFill/>
            </a:ln>
          </p:spPr>
          <p:txBody>
            <a:bodyPr wrap="square">
              <a:spAutoFit/>
            </a:bodyPr>
            <a:lstStyle/>
            <a:p>
              <a:pPr indent="624205" algn="just" eaLnBrk="1" hangingPunct="1">
                <a:lnSpc>
                  <a:spcPct val="150000"/>
                </a:lnSpc>
                <a:spcBef>
                  <a:spcPts val="1400"/>
                </a:spcBef>
              </a:pPr>
              <a:r>
                <a:rPr lang="zh-CN" altLang="en-US" sz="2400" dirty="0">
                  <a:latin typeface="+mn-ea"/>
                  <a:ea typeface="+mn-ea"/>
                  <a:cs typeface="微软雅黑" panose="020B0503020204020204" pitchFamily="34" charset="-122"/>
                </a:rPr>
                <a:t>党的十三届四中全会以来，党从容应对一系列关系我国主权和安全的国际突发事件，战胜在政治、经济领域和自然界出现的困难和风险，经受住一次又一次考验，排除各种干扰，保证了改革开放和现代化建设的航船始终沿着正确的方向破浪前进。</a:t>
              </a:r>
              <a:endParaRPr lang="zh-CN" altLang="en-US" sz="2400" dirty="0">
                <a:latin typeface="+mn-ea"/>
                <a:ea typeface="+mn-ea"/>
                <a:cs typeface="微软雅黑" panose="020B0503020204020204" pitchFamily="34" charset="-122"/>
              </a:endParaRPr>
            </a:p>
          </p:txBody>
        </p:sp>
      </p:grpSp>
      <p:pic>
        <p:nvPicPr>
          <p:cNvPr id="12" name="图片 11"/>
          <p:cNvPicPr/>
          <p:nvPr/>
        </p:nvPicPr>
        <p:blipFill>
          <a:blip r:embed="rId1"/>
          <a:stretch>
            <a:fillRect/>
          </a:stretch>
        </p:blipFill>
        <p:spPr>
          <a:xfrm>
            <a:off x="531688" y="2264988"/>
            <a:ext cx="2969387" cy="235072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rotWithShape="1">
          <a:blip r:embed="rId2"/>
          <a:srcRect t="7609" b="14522"/>
          <a:stretch>
            <a:fillRect/>
          </a:stretch>
        </p:blipFill>
        <p:spPr bwMode="auto">
          <a:xfrm>
            <a:off x="7542753" y="2264988"/>
            <a:ext cx="4117559" cy="235072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p:cNvPicPr/>
          <p:nvPr/>
        </p:nvPicPr>
        <p:blipFill>
          <a:blip r:embed="rId3"/>
          <a:stretch>
            <a:fillRect/>
          </a:stretch>
        </p:blipFill>
        <p:spPr>
          <a:xfrm>
            <a:off x="3789549" y="2264988"/>
            <a:ext cx="3464730" cy="235072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“三个代表”重要思想的形成条件</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6" name="矩形: 圆角 34"/>
          <p:cNvSpPr/>
          <p:nvPr/>
        </p:nvSpPr>
        <p:spPr>
          <a:xfrm>
            <a:off x="2049145" y="1068070"/>
            <a:ext cx="8093710" cy="998855"/>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（三）“三个代表”重要思想是在建设中国特色</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endParaRPr>
          </a:p>
          <a:p>
            <a:pPr marR="0" lvl="0" indent="1260475" algn="just"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rPr>
              <a:t>社会主义伟大实践的基础上形成的</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思源黑体 CN Medium" panose="020B0600000000000000" pitchFamily="34" charset="-122"/>
            </a:endParaRPr>
          </a:p>
        </p:txBody>
      </p:sp>
      <p:grpSp>
        <p:nvGrpSpPr>
          <p:cNvPr id="4" name="组合 3"/>
          <p:cNvGrpSpPr/>
          <p:nvPr/>
        </p:nvGrpSpPr>
        <p:grpSpPr>
          <a:xfrm>
            <a:off x="386435" y="2280485"/>
            <a:ext cx="11419131" cy="4155472"/>
            <a:chOff x="200386" y="2280485"/>
            <a:chExt cx="11419131" cy="4155472"/>
          </a:xfrm>
        </p:grpSpPr>
        <p:sp>
          <p:nvSpPr>
            <p:cNvPr id="2" name="文本框 1"/>
            <p:cNvSpPr txBox="1">
              <a:spLocks noChangeArrowheads="1"/>
            </p:cNvSpPr>
            <p:nvPr/>
          </p:nvSpPr>
          <p:spPr bwMode="auto">
            <a:xfrm>
              <a:off x="1847850" y="3654425"/>
              <a:ext cx="588963" cy="1612900"/>
            </a:xfrm>
            <a:prstGeom prst="rect">
              <a:avLst/>
            </a:prstGeom>
            <a:noFill/>
            <a:ln>
              <a:noFill/>
            </a:ln>
          </p:spPr>
          <p:txBody>
            <a:bodyPr vert="eaVert">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20000"/>
                </a:lnSpc>
                <a:spcBef>
                  <a:spcPts val="1400"/>
                </a:spcBef>
                <a:spcAft>
                  <a:spcPct val="0"/>
                </a:spcAft>
                <a:buClrTx/>
                <a:buSzTx/>
                <a:buFontTx/>
                <a:buNone/>
                <a:defRPr/>
              </a:pPr>
              <a:r>
                <a:rPr kumimoji="0" lang="zh-CN" altLang="en-US" sz="2400" b="1" i="0" u="none" strike="noStrike" kern="1200" cap="none" spc="3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rPr>
                <a:t>历史根据</a:t>
              </a:r>
              <a:endParaRPr kumimoji="0" lang="zh-CN" altLang="en-US" sz="2400" b="1" i="0" u="none" strike="noStrike" kern="1200" cap="none" spc="30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endParaRPr>
            </a:p>
          </p:txBody>
        </p:sp>
        <p:grpSp>
          <p:nvGrpSpPr>
            <p:cNvPr id="3" name="组合 2"/>
            <p:cNvGrpSpPr/>
            <p:nvPr/>
          </p:nvGrpSpPr>
          <p:grpSpPr>
            <a:xfrm>
              <a:off x="1149927" y="3469899"/>
              <a:ext cx="7152560" cy="1390650"/>
              <a:chOff x="3352800" y="3402014"/>
              <a:chExt cx="7152560" cy="1390650"/>
            </a:xfrm>
          </p:grpSpPr>
          <p:sp>
            <p:nvSpPr>
              <p:cNvPr id="7" name="MH_Other_1"/>
              <p:cNvSpPr/>
              <p:nvPr>
                <p:custDataLst>
                  <p:tags r:id="rId1"/>
                </p:custDataLst>
              </p:nvPr>
            </p:nvSpPr>
            <p:spPr bwMode="auto">
              <a:xfrm>
                <a:off x="3352800" y="3402014"/>
                <a:ext cx="4851400" cy="606425"/>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noFill/>
              <a:ln w="25400" cap="flat" cmpd="sng" algn="ctr">
                <a:solidFill>
                  <a:srgbClr val="C00000"/>
                </a:solidFill>
                <a:prstDash val="solid"/>
                <a:headEnd type="none" w="med" len="med"/>
                <a:tailEnd type="oval" w="med" len="med"/>
              </a:ln>
              <a:effectLst/>
            </p:spPr>
            <p:txBody>
              <a:bodyPr anchor="ctr"/>
              <a:lstStyle/>
              <a:p>
                <a:pPr algn="ctr">
                  <a:defRPr/>
                </a:pPr>
                <a:endParaRPr lang="en-US" kern="0">
                  <a:solidFill>
                    <a:sysClr val="window" lastClr="FFFFFF"/>
                  </a:solidFill>
                  <a:latin typeface="Calibri" panose="020F0502020204030204"/>
                </a:endParaRPr>
              </a:p>
            </p:txBody>
          </p:sp>
          <p:sp>
            <p:nvSpPr>
              <p:cNvPr id="8" name="MH_Other_4"/>
              <p:cNvSpPr/>
              <p:nvPr>
                <p:custDataLst>
                  <p:tags r:id="rId2"/>
                </p:custDataLst>
              </p:nvPr>
            </p:nvSpPr>
            <p:spPr bwMode="auto">
              <a:xfrm>
                <a:off x="7272194" y="3602038"/>
                <a:ext cx="3233166" cy="406400"/>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noFill/>
              <a:ln w="25400" cap="flat" cmpd="sng" algn="ctr">
                <a:solidFill>
                  <a:srgbClr val="C00000"/>
                </a:solidFill>
                <a:prstDash val="solid"/>
                <a:headEnd type="none" w="med" len="med"/>
                <a:tailEnd type="oval" w="med" len="med"/>
              </a:ln>
              <a:effectLst/>
            </p:spPr>
            <p:txBody>
              <a:bodyPr anchor="ctr"/>
              <a:lstStyle/>
              <a:p>
                <a:pPr algn="ctr">
                  <a:defRPr/>
                </a:pPr>
                <a:endParaRPr lang="en-US" kern="0">
                  <a:solidFill>
                    <a:sysClr val="window" lastClr="FFFFFF"/>
                  </a:solidFill>
                  <a:latin typeface="Calibri" panose="020F0502020204030204"/>
                </a:endParaRPr>
              </a:p>
            </p:txBody>
          </p:sp>
          <p:sp>
            <p:nvSpPr>
              <p:cNvPr id="9" name="MH_Other_6"/>
              <p:cNvSpPr/>
              <p:nvPr>
                <p:custDataLst>
                  <p:tags r:id="rId3"/>
                </p:custDataLst>
              </p:nvPr>
            </p:nvSpPr>
            <p:spPr bwMode="auto">
              <a:xfrm flipV="1">
                <a:off x="3363913" y="4186239"/>
                <a:ext cx="4849812" cy="606425"/>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noFill/>
              <a:ln w="25400" cap="flat" cmpd="sng" algn="ctr">
                <a:solidFill>
                  <a:srgbClr val="C00000"/>
                </a:solidFill>
                <a:prstDash val="solid"/>
                <a:headEnd type="none" w="med" len="med"/>
                <a:tailEnd type="oval" w="med" len="med"/>
              </a:ln>
              <a:effectLst/>
            </p:spPr>
            <p:txBody>
              <a:bodyPr anchor="ctr"/>
              <a:lstStyle/>
              <a:p>
                <a:pPr algn="ctr">
                  <a:defRPr/>
                </a:pPr>
                <a:endParaRPr lang="en-US" kern="0">
                  <a:solidFill>
                    <a:sysClr val="window" lastClr="FFFFFF"/>
                  </a:solidFill>
                  <a:latin typeface="Calibri" panose="020F0502020204030204"/>
                </a:endParaRPr>
              </a:p>
            </p:txBody>
          </p:sp>
          <p:sp>
            <p:nvSpPr>
              <p:cNvPr id="10" name="MH_Other_9"/>
              <p:cNvSpPr/>
              <p:nvPr>
                <p:custDataLst>
                  <p:tags r:id="rId4"/>
                </p:custDataLst>
              </p:nvPr>
            </p:nvSpPr>
            <p:spPr bwMode="auto">
              <a:xfrm flipV="1">
                <a:off x="7272194" y="4186238"/>
                <a:ext cx="3229552" cy="406400"/>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noFill/>
              <a:ln w="25400" cap="flat" cmpd="sng" algn="ctr">
                <a:solidFill>
                  <a:srgbClr val="C00000"/>
                </a:solidFill>
                <a:prstDash val="solid"/>
                <a:headEnd type="none" w="med" len="med"/>
                <a:tailEnd type="oval" w="med" len="med"/>
              </a:ln>
              <a:effectLst/>
            </p:spPr>
            <p:txBody>
              <a:bodyPr anchor="ctr"/>
              <a:lstStyle/>
              <a:p>
                <a:pPr algn="ctr">
                  <a:defRPr/>
                </a:pPr>
                <a:endParaRPr lang="en-US" kern="0">
                  <a:solidFill>
                    <a:sysClr val="window" lastClr="FFFFFF"/>
                  </a:solidFill>
                  <a:latin typeface="Calibri" panose="020F0502020204030204"/>
                </a:endParaRPr>
              </a:p>
            </p:txBody>
          </p:sp>
        </p:grpSp>
        <p:sp>
          <p:nvSpPr>
            <p:cNvPr id="12" name="文本框 1"/>
            <p:cNvSpPr txBox="1"/>
            <p:nvPr/>
          </p:nvSpPr>
          <p:spPr>
            <a:xfrm>
              <a:off x="8666192" y="3301980"/>
              <a:ext cx="2953325" cy="1696105"/>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b="1" dirty="0">
                  <a:ea typeface="+mn-lt"/>
                </a:rPr>
                <a:t>都是摆在中国共产党面前的必须研究解决的紧迫而重大的问题</a:t>
              </a:r>
              <a:endParaRPr lang="zh-CN" altLang="en-US" sz="2400" b="1" dirty="0">
                <a:ea typeface="+mn-lt"/>
              </a:endParaRPr>
            </a:p>
          </p:txBody>
        </p:sp>
        <p:sp>
          <p:nvSpPr>
            <p:cNvPr id="13" name="文本框 1"/>
            <p:cNvSpPr txBox="1"/>
            <p:nvPr/>
          </p:nvSpPr>
          <p:spPr>
            <a:xfrm>
              <a:off x="200386" y="2280485"/>
              <a:ext cx="3883890" cy="1142108"/>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ea typeface="+mn-lt"/>
                </a:rPr>
                <a:t>如何正确处理社会主义现代化建设中的若干重大关系？</a:t>
              </a:r>
              <a:endParaRPr lang="en-US" altLang="zh-CN" sz="2400" dirty="0">
                <a:ea typeface="+mn-lt"/>
              </a:endParaRPr>
            </a:p>
          </p:txBody>
        </p:sp>
        <p:sp>
          <p:nvSpPr>
            <p:cNvPr id="14" name="文本框 1"/>
            <p:cNvSpPr txBox="1"/>
            <p:nvPr/>
          </p:nvSpPr>
          <p:spPr>
            <a:xfrm>
              <a:off x="200386" y="4967919"/>
              <a:ext cx="3318669" cy="1142108"/>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ea typeface="+mn-lt"/>
                </a:rPr>
                <a:t>如何完善社会主义市场经济体制？</a:t>
              </a:r>
              <a:endParaRPr lang="zh-CN" altLang="en-US" sz="2400" dirty="0">
                <a:ea typeface="+mn-lt"/>
              </a:endParaRPr>
            </a:p>
          </p:txBody>
        </p:sp>
        <p:sp>
          <p:nvSpPr>
            <p:cNvPr id="15" name="文本框 1"/>
            <p:cNvSpPr txBox="1"/>
            <p:nvPr/>
          </p:nvSpPr>
          <p:spPr>
            <a:xfrm>
              <a:off x="4598643" y="2792889"/>
              <a:ext cx="3883890" cy="588110"/>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ea typeface="+mn-lt"/>
                </a:rPr>
                <a:t>如何推进政治体制改革？</a:t>
              </a:r>
              <a:endParaRPr lang="zh-CN" altLang="en-US" sz="2400" dirty="0">
                <a:ea typeface="+mn-lt"/>
              </a:endParaRPr>
            </a:p>
          </p:txBody>
        </p:sp>
        <p:sp>
          <p:nvSpPr>
            <p:cNvPr id="16" name="文本框 1"/>
            <p:cNvSpPr txBox="1"/>
            <p:nvPr/>
          </p:nvSpPr>
          <p:spPr>
            <a:xfrm>
              <a:off x="4598643" y="4739852"/>
              <a:ext cx="3883890" cy="1696105"/>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ea typeface="+mn-lt"/>
                </a:rPr>
                <a:t>如何解决经济发展与资源、环境的矛盾，保持国民经济的可持续发展？</a:t>
              </a:r>
              <a:endParaRPr lang="zh-CN" altLang="en-US" sz="2400" dirty="0">
                <a:ea typeface="+mn-lt"/>
              </a:endParaRPr>
            </a:p>
          </p:txBody>
        </p:sp>
      </p:gr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t="7233" b="7233"/>
          <a:stretch>
            <a:fillRect/>
          </a:stretch>
        </p:blipFill>
        <p:spPr>
          <a:xfrm>
            <a:off x="0" y="-211"/>
            <a:ext cx="12192000" cy="6858212"/>
          </a:xfrm>
          <a:prstGeom prst="rect">
            <a:avLst/>
          </a:prstGeom>
          <a:noFill/>
          <a:ln>
            <a:noFill/>
          </a:ln>
        </p:spPr>
      </p:pic>
      <p:sp>
        <p:nvSpPr>
          <p:cNvPr id="18" name="矩形 17"/>
          <p:cNvSpPr/>
          <p:nvPr/>
        </p:nvSpPr>
        <p:spPr>
          <a:xfrm>
            <a:off x="0" y="-211"/>
            <a:ext cx="12192000" cy="6858212"/>
          </a:xfrm>
          <a:prstGeom prst="rect">
            <a:avLst/>
          </a:prstGeom>
          <a:gradFill>
            <a:gsLst>
              <a:gs pos="9000">
                <a:srgbClr val="2C4363">
                  <a:alpha val="0"/>
                </a:srgbClr>
              </a:gs>
              <a:gs pos="100000">
                <a:srgbClr val="2C4363">
                  <a:alpha val="8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315186" y="4148206"/>
            <a:ext cx="557530" cy="398780"/>
          </a:xfrm>
          <a:prstGeom prst="rect">
            <a:avLst/>
          </a:prstGeom>
        </p:spPr>
        <p:txBody>
          <a:bodyPr wrap="none">
            <a:spAutoFit/>
          </a:bodyPr>
          <a:lstStyle/>
          <a:p>
            <a:pPr algn="l"/>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957683" y="699972"/>
            <a:ext cx="7143527" cy="1938992"/>
          </a:xfrm>
          <a:prstGeom prst="rect">
            <a:avLst/>
          </a:prstGeom>
          <a:noFill/>
          <a:ln w="12700">
            <a:noFill/>
          </a:ln>
        </p:spPr>
        <p:txBody>
          <a:bodyPr wrap="square">
            <a:spAutoFit/>
          </a:bodyPr>
          <a:lstStyle/>
          <a:p>
            <a:pPr indent="457200" algn="just">
              <a:lnSpc>
                <a:spcPct val="15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伴随着改革开放和发展社会主义市场经济的进程，我国社会生活发生了广泛而深刻的变化，</a:t>
            </a:r>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社会经济成分、组织形式、利益分配和就业方式等的多样化</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进一步发展，这给国家的政治经济文化和社会生活的各个方面带来深刻影响。</a:t>
            </a:r>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3857297" y="2983277"/>
            <a:ext cx="7143527" cy="1938992"/>
          </a:xfrm>
          <a:prstGeom prst="rect">
            <a:avLst/>
          </a:prstGeom>
          <a:noFill/>
        </p:spPr>
        <p:txBody>
          <a:bodyPr wrap="square">
            <a:spAutoFit/>
          </a:bodyPr>
          <a:lstStyle/>
          <a:p>
            <a:pPr indent="457200" algn="just">
              <a:lnSpc>
                <a:spcPct val="150000"/>
              </a:lnSpc>
            </a:pPr>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随着我国社会就业方式、分配方式的多样化，社会出现了更为复杂的利益关系。</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原有的社会阶层发生了极大变化，除了工人、农民、知识分子、干部等社会阶层外，还出现了一些新的社会阶层。</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spc="120" dirty="0">
                <a:solidFill>
                  <a:schemeClr val="bg1"/>
                </a:solidFill>
                <a:latin typeface="楷体" panose="02010609060101010101" pitchFamily="49" charset="-122"/>
                <a:ea typeface="楷体" panose="02010609060101010101" pitchFamily="49" charset="-122"/>
              </a:rPr>
              <a:t>“</a:t>
            </a:r>
            <a:r>
              <a:rPr lang="zh-CN" altLang="en-US" sz="1100" spc="120" dirty="0">
                <a:solidFill>
                  <a:schemeClr val="bg1"/>
                </a:solidFill>
                <a:latin typeface="微软雅黑" panose="020B0503020204020204" pitchFamily="34" charset="-122"/>
                <a:ea typeface="微软雅黑" panose="020B0503020204020204" pitchFamily="34" charset="-122"/>
              </a:rPr>
              <a:t>三个代表</a:t>
            </a:r>
            <a:r>
              <a:rPr lang="zh-CN" altLang="en-US" sz="1100" spc="120" dirty="0">
                <a:solidFill>
                  <a:schemeClr val="bg1"/>
                </a:solidFill>
                <a:latin typeface="楷体" panose="02010609060101010101" pitchFamily="49" charset="-122"/>
                <a:ea typeface="楷体" panose="02010609060101010101" pitchFamily="49" charset="-122"/>
              </a:rPr>
              <a:t>”</a:t>
            </a:r>
            <a:r>
              <a:rPr lang="zh-CN" altLang="en-US" sz="1100" spc="120" dirty="0">
                <a:solidFill>
                  <a:schemeClr val="bg1"/>
                </a:solidFill>
                <a:latin typeface="微软雅黑" panose="020B0503020204020204" pitchFamily="34" charset="-122"/>
                <a:ea typeface="微软雅黑" panose="020B0503020204020204" pitchFamily="34" charset="-122"/>
              </a:rPr>
              <a:t>重要思想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一、</a:t>
            </a:r>
            <a:r>
              <a:rPr lang="zh-CN" altLang="en-US" sz="1100" dirty="0">
                <a:solidFill>
                  <a:schemeClr val="bg1"/>
                </a:solidFill>
                <a:latin typeface="楷体" panose="02010609060101010101" pitchFamily="49" charset="-122"/>
                <a:ea typeface="楷体" panose="02010609060101010101" pitchFamily="49" charset="-122"/>
                <a:sym typeface="+mn-ea"/>
              </a:rPr>
              <a:t>“</a:t>
            </a:r>
            <a:r>
              <a:rPr lang="zh-CN" altLang="en-US" sz="1100" dirty="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a:solidFill>
                  <a:schemeClr val="bg1"/>
                </a:solidFill>
                <a:latin typeface="楷体" panose="02010609060101010101" pitchFamily="49" charset="-122"/>
                <a:ea typeface="楷体" panose="02010609060101010101" pitchFamily="49" charset="-122"/>
                <a:sym typeface="+mn-ea"/>
              </a:rPr>
              <a:t>”</a:t>
            </a:r>
            <a:r>
              <a:rPr lang="zh-CN" altLang="en-US" sz="1100" dirty="0">
                <a:solidFill>
                  <a:schemeClr val="bg1"/>
                </a:solidFill>
                <a:latin typeface="微软雅黑" panose="020B0503020204020204" pitchFamily="34" charset="-122"/>
                <a:ea typeface="微软雅黑" panose="020B0503020204020204" pitchFamily="34" charset="-122"/>
                <a:sym typeface="+mn-ea"/>
              </a:rPr>
              <a:t>重要思想是如何形成的？</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3" name="矩形 2"/>
          <p:cNvSpPr/>
          <p:nvPr/>
        </p:nvSpPr>
        <p:spPr>
          <a:xfrm>
            <a:off x="0" y="0"/>
            <a:ext cx="12214859" cy="6858000"/>
          </a:xfrm>
          <a:prstGeom prst="rect">
            <a:avLst/>
          </a:prstGeom>
          <a:gradFill>
            <a:gsLst>
              <a:gs pos="27000">
                <a:srgbClr val="A51F20">
                  <a:alpha val="69000"/>
                </a:srgbClr>
              </a:gs>
              <a:gs pos="0">
                <a:srgbClr val="9D211B">
                  <a:alpha val="96000"/>
                </a:srgbClr>
              </a:gs>
              <a:gs pos="19000">
                <a:srgbClr val="CF5154">
                  <a:alpha val="90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200" algn="l" defTabSz="914400"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lumMod val="85000"/>
                  <a:lumOff val="15000"/>
                </a:prstClr>
              </a:solidFill>
              <a:effectLst/>
              <a:uLnTx/>
              <a:uFillTx/>
              <a:latin typeface="华文中宋" panose="02010600040101010101" pitchFamily="2" charset="-122"/>
              <a:ea typeface="华文中宋" panose="02010600040101010101" pitchFamily="2" charset="-122"/>
              <a:cs typeface="+mn-cs"/>
            </a:endParaRPr>
          </a:p>
        </p:txBody>
      </p:sp>
      <p:sp>
        <p:nvSpPr>
          <p:cNvPr id="6" name="文本框 5"/>
          <p:cNvSpPr txBox="1"/>
          <p:nvPr/>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2114550" y="1349278"/>
            <a:ext cx="7901985" cy="3730647"/>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文本框 8"/>
          <p:cNvSpPr txBox="1"/>
          <p:nvPr/>
        </p:nvSpPr>
        <p:spPr>
          <a:xfrm>
            <a:off x="2550443" y="1793999"/>
            <a:ext cx="7477522" cy="130888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C80F19"/>
              </a:buClr>
              <a:buSzPct val="90000"/>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如何理解改革开放以来形成的新的社会阶层</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
                <a:srgbClr val="C80F19"/>
              </a:buClr>
              <a:buSzPct val="90000"/>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也是中国特色社会主义事业的建设者？</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3786470" y="828411"/>
            <a:ext cx="4641918" cy="1231018"/>
            <a:chOff x="-408729" y="2080616"/>
            <a:chExt cx="12782934" cy="1891754"/>
          </a:xfrm>
        </p:grpSpPr>
        <p:sp>
          <p:nvSpPr>
            <p:cNvPr id="12"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3" name="图片 12"/>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5663913" y="-2737922"/>
              <a:ext cx="637650" cy="1278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14" name="文本框 13"/>
          <p:cNvSpPr txBox="1"/>
          <p:nvPr/>
        </p:nvSpPr>
        <p:spPr>
          <a:xfrm>
            <a:off x="4841120" y="878715"/>
            <a:ext cx="261487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重点解析</a:t>
            </a:r>
            <a:endParaRPr kumimoji="0" lang="zh-CN" altLang="en-US" sz="36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16" name="矩形 15"/>
          <p:cNvSpPr/>
          <p:nvPr/>
        </p:nvSpPr>
        <p:spPr>
          <a:xfrm>
            <a:off x="2135397" y="3477234"/>
            <a:ext cx="8026321" cy="45890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442857" y="3413401"/>
            <a:ext cx="1306286" cy="1306286"/>
          </a:xfrm>
          <a:prstGeom prst="rect">
            <a:avLst/>
          </a:prstGeom>
          <a:ln w="50800">
            <a:solidFill>
              <a:schemeClr val="bg1"/>
            </a:solidFill>
          </a:ln>
          <a:effectLst>
            <a:outerShdw blurRad="50800" dist="38100" dir="2700000" algn="tl" rotWithShape="0">
              <a:prstClr val="black">
                <a:alpha val="40000"/>
              </a:prstClr>
            </a:outerShdw>
          </a:effectLst>
        </p:spPr>
      </p:pic>
      <p:sp>
        <p:nvSpPr>
          <p:cNvPr id="19" name="矩形 18"/>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spc="120" dirty="0">
                <a:solidFill>
                  <a:schemeClr val="bg1"/>
                </a:solidFill>
                <a:latin typeface="楷体" panose="02010609060101010101" pitchFamily="49" charset="-122"/>
                <a:ea typeface="楷体" panose="02010609060101010101" pitchFamily="49" charset="-122"/>
              </a:rPr>
              <a:t>“</a:t>
            </a:r>
            <a:r>
              <a:rPr lang="zh-CN" altLang="en-US" sz="1100" spc="120" dirty="0">
                <a:solidFill>
                  <a:schemeClr val="bg1"/>
                </a:solidFill>
                <a:latin typeface="微软雅黑" panose="020B0503020204020204" pitchFamily="34" charset="-122"/>
                <a:ea typeface="微软雅黑" panose="020B0503020204020204" pitchFamily="34" charset="-122"/>
              </a:rPr>
              <a:t>三个代表</a:t>
            </a:r>
            <a:r>
              <a:rPr lang="zh-CN" altLang="en-US" sz="1100" spc="120" dirty="0">
                <a:solidFill>
                  <a:schemeClr val="bg1"/>
                </a:solidFill>
                <a:latin typeface="楷体" panose="02010609060101010101" pitchFamily="49" charset="-122"/>
                <a:ea typeface="楷体" panose="02010609060101010101" pitchFamily="49" charset="-122"/>
              </a:rPr>
              <a:t>”</a:t>
            </a:r>
            <a:r>
              <a:rPr lang="zh-CN" altLang="en-US" sz="1100" spc="120" dirty="0">
                <a:solidFill>
                  <a:schemeClr val="bg1"/>
                </a:solidFill>
                <a:latin typeface="微软雅黑" panose="020B0503020204020204" pitchFamily="34" charset="-122"/>
                <a:ea typeface="微软雅黑" panose="020B0503020204020204" pitchFamily="34" charset="-122"/>
              </a:rPr>
              <a:t>重要思想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一、</a:t>
            </a:r>
            <a:r>
              <a:rPr lang="zh-CN" altLang="en-US" sz="1100" dirty="0">
                <a:solidFill>
                  <a:schemeClr val="bg1"/>
                </a:solidFill>
                <a:latin typeface="楷体" panose="02010609060101010101" pitchFamily="49" charset="-122"/>
                <a:ea typeface="楷体" panose="02010609060101010101" pitchFamily="49" charset="-122"/>
                <a:sym typeface="+mn-ea"/>
              </a:rPr>
              <a:t>“</a:t>
            </a:r>
            <a:r>
              <a:rPr lang="zh-CN" altLang="en-US" sz="1100" dirty="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a:solidFill>
                  <a:schemeClr val="bg1"/>
                </a:solidFill>
                <a:latin typeface="楷体" panose="02010609060101010101" pitchFamily="49" charset="-122"/>
                <a:ea typeface="楷体" panose="02010609060101010101" pitchFamily="49" charset="-122"/>
                <a:sym typeface="+mn-ea"/>
              </a:rPr>
              <a:t>”</a:t>
            </a:r>
            <a:r>
              <a:rPr lang="zh-CN" altLang="en-US" sz="1100" dirty="0">
                <a:solidFill>
                  <a:schemeClr val="bg1"/>
                </a:solidFill>
                <a:latin typeface="微软雅黑" panose="020B0503020204020204" pitchFamily="34" charset="-122"/>
                <a:ea typeface="微软雅黑" panose="020B0503020204020204" pitchFamily="34" charset="-122"/>
                <a:sym typeface="+mn-ea"/>
              </a:rPr>
              <a:t>重要思想是如何形成的？</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22"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780973" y="1690679"/>
            <a:ext cx="8932056" cy="417309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二、</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“三个代表”重要思想的形成过程</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7" name="组合 6"/>
          <p:cNvGrpSpPr/>
          <p:nvPr/>
        </p:nvGrpSpPr>
        <p:grpSpPr>
          <a:xfrm>
            <a:off x="2313709" y="1076211"/>
            <a:ext cx="9575974" cy="5093504"/>
            <a:chOff x="1907836" y="1293143"/>
            <a:chExt cx="8388626" cy="3474666"/>
          </a:xfrm>
        </p:grpSpPr>
        <p:sp>
          <p:nvSpPr>
            <p:cNvPr id="10" name="任意多边形 2"/>
            <p:cNvSpPr/>
            <p:nvPr/>
          </p:nvSpPr>
          <p:spPr>
            <a:xfrm>
              <a:off x="2066862" y="1556792"/>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C00000"/>
              </a:solidFill>
              <a:prstDash val="solid"/>
              <a:miter lim="800000"/>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cs typeface="+mn-cs"/>
              </a:endParaRPr>
            </a:p>
          </p:txBody>
        </p:sp>
        <p:sp>
          <p:nvSpPr>
            <p:cNvPr id="11" name="任意多边形 3"/>
            <p:cNvSpPr/>
            <p:nvPr/>
          </p:nvSpPr>
          <p:spPr>
            <a:xfrm rot="10800000">
              <a:off x="2022146" y="3701009"/>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C00000"/>
              </a:solidFill>
              <a:prstDash val="solid"/>
              <a:miter lim="800000"/>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cs typeface="+mn-cs"/>
              </a:endParaRPr>
            </a:p>
          </p:txBody>
        </p:sp>
        <p:grpSp>
          <p:nvGrpSpPr>
            <p:cNvPr id="12" name="组合 11"/>
            <p:cNvGrpSpPr/>
            <p:nvPr/>
          </p:nvGrpSpPr>
          <p:grpSpPr>
            <a:xfrm>
              <a:off x="1907836" y="1293143"/>
              <a:ext cx="318051" cy="967408"/>
              <a:chOff x="1907836" y="1293143"/>
              <a:chExt cx="318051" cy="967408"/>
            </a:xfrm>
          </p:grpSpPr>
          <p:sp>
            <p:nvSpPr>
              <p:cNvPr id="13" name="矩形 12"/>
              <p:cNvSpPr/>
              <p:nvPr/>
            </p:nvSpPr>
            <p:spPr>
              <a:xfrm>
                <a:off x="1907836" y="1293143"/>
                <a:ext cx="159026" cy="755374"/>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14" name="矩形 13"/>
              <p:cNvSpPr/>
              <p:nvPr/>
            </p:nvSpPr>
            <p:spPr>
              <a:xfrm rot="5400000">
                <a:off x="1788567" y="1823231"/>
                <a:ext cx="715615" cy="159025"/>
              </a:xfrm>
              <a:prstGeom prst="rect">
                <a:avLst/>
              </a:prstGeom>
              <a:solidFill>
                <a:srgbClr val="C00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grpSp>
      </p:grpSp>
      <p:sp>
        <p:nvSpPr>
          <p:cNvPr id="9" name="矩形 4"/>
          <p:cNvSpPr>
            <a:spLocks noChangeArrowheads="1"/>
          </p:cNvSpPr>
          <p:nvPr/>
        </p:nvSpPr>
        <p:spPr bwMode="auto">
          <a:xfrm>
            <a:off x="3496970" y="2142418"/>
            <a:ext cx="7681892" cy="326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eaLnBrk="1">
              <a:lnSpc>
                <a:spcPct val="150000"/>
              </a:lnSpc>
              <a:spcBef>
                <a:spcPct val="0"/>
              </a:spcBef>
              <a:buFontTx/>
              <a:buNone/>
            </a:pPr>
            <a:r>
              <a:rPr lang="zh-CN" altLang="en-US" sz="2000" dirty="0">
                <a:solidFill>
                  <a:schemeClr val="bg1"/>
                </a:solidFill>
              </a:rPr>
              <a:t>党的十三届四中全会以后，以江泽民同志为主要代表的中国共产党人，团结带领全党全国各族人民，坚持党的基本理论 、基本路线，加深了对什么是社会主义、怎样建设社会主义和建设什么样的党、怎样建设党的认识，积累了治党治国新的宝贵经验，形成了“三个代表”重要思想。</a:t>
            </a:r>
            <a:endParaRPr lang="en-US" altLang="zh-CN" sz="2000" dirty="0">
              <a:solidFill>
                <a:schemeClr val="bg1"/>
              </a:solidFill>
            </a:endParaRPr>
          </a:p>
          <a:p>
            <a:pPr indent="629920" algn="just" eaLnBrk="1">
              <a:lnSpc>
                <a:spcPct val="150000"/>
              </a:lnSpc>
              <a:spcBef>
                <a:spcPct val="0"/>
              </a:spcBef>
              <a:buFontTx/>
              <a:buNone/>
            </a:pPr>
            <a:r>
              <a:rPr lang="en-US" altLang="zh-CN" sz="2000" dirty="0">
                <a:solidFill>
                  <a:schemeClr val="bg1"/>
                </a:solidFill>
              </a:rPr>
              <a:t>——2018</a:t>
            </a:r>
            <a:r>
              <a:rPr lang="zh-CN" altLang="en-US" sz="2000" dirty="0">
                <a:solidFill>
                  <a:schemeClr val="bg1"/>
                </a:solidFill>
              </a:rPr>
              <a:t>年</a:t>
            </a:r>
            <a:r>
              <a:rPr lang="en-US" altLang="zh-CN" sz="2000" dirty="0">
                <a:solidFill>
                  <a:schemeClr val="bg1"/>
                </a:solidFill>
              </a:rPr>
              <a:t>12</a:t>
            </a:r>
            <a:r>
              <a:rPr lang="zh-CN" altLang="en-US" sz="2000" dirty="0">
                <a:solidFill>
                  <a:schemeClr val="bg1"/>
                </a:solidFill>
              </a:rPr>
              <a:t>月</a:t>
            </a:r>
            <a:r>
              <a:rPr lang="en-US" altLang="zh-CN" sz="2000" dirty="0">
                <a:solidFill>
                  <a:schemeClr val="bg1"/>
                </a:solidFill>
              </a:rPr>
              <a:t>18</a:t>
            </a:r>
            <a:r>
              <a:rPr lang="zh-CN" altLang="en-US" sz="2000" dirty="0">
                <a:solidFill>
                  <a:schemeClr val="bg1"/>
                </a:solidFill>
              </a:rPr>
              <a:t>日，习近平总书记在庆祝改革开放</a:t>
            </a:r>
            <a:r>
              <a:rPr lang="en-US" altLang="zh-CN" sz="2000" dirty="0">
                <a:solidFill>
                  <a:schemeClr val="bg1"/>
                </a:solidFill>
              </a:rPr>
              <a:t>40</a:t>
            </a:r>
            <a:r>
              <a:rPr lang="zh-CN" altLang="en-US" sz="2000" dirty="0">
                <a:solidFill>
                  <a:schemeClr val="bg1"/>
                </a:solidFill>
              </a:rPr>
              <a:t>周年大会上的讲话</a:t>
            </a:r>
            <a:endParaRPr lang="zh-CN" altLang="en-US" sz="2000" dirty="0">
              <a:solidFill>
                <a:schemeClr val="bg1"/>
              </a:solidFill>
            </a:endParaRPr>
          </a:p>
        </p:txBody>
      </p:sp>
      <p:pic>
        <p:nvPicPr>
          <p:cNvPr id="15" name="图片 2" descr="图片1"/>
          <p:cNvPicPr>
            <a:picLocks noChangeAspect="1" noChangeArrowheads="1"/>
          </p:cNvPicPr>
          <p:nvPr>
            <p:custDataLst>
              <p:tags r:id="rId1"/>
            </p:custDataLst>
          </p:nvPr>
        </p:nvPicPr>
        <p:blipFill>
          <a:blip r:embed="rId2"/>
          <a:srcRect/>
          <a:stretch>
            <a:fillRect/>
          </a:stretch>
        </p:blipFill>
        <p:spPr bwMode="auto">
          <a:xfrm>
            <a:off x="302317" y="2494332"/>
            <a:ext cx="1809188" cy="186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60">
            <a:hlinkClick r:id="rId3" action="ppaction://hlinksldjump"/>
          </p:cNvPr>
          <p:cNvPicPr>
            <a:picLocks noChangeAspect="1" noChangeArrowheads="1"/>
          </p:cNvPicPr>
          <p:nvPr/>
        </p:nvPicPr>
        <p:blipFill>
          <a:blip r:embed="rId4"/>
          <a:srcRect/>
          <a:stretch>
            <a:fillRect/>
          </a:stretch>
        </p:blipFill>
        <p:spPr bwMode="auto">
          <a:xfrm>
            <a:off x="221264" y="6012806"/>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email"/>
          <a:srcRect/>
          <a:stretch>
            <a:fillRect/>
          </a:stretch>
        </p:blipFill>
        <p:spPr>
          <a:xfrm rot="17730546">
            <a:off x="-89437" y="1736962"/>
            <a:ext cx="3783756" cy="423569"/>
          </a:xfrm>
          <a:prstGeom prst="rect">
            <a:avLst/>
          </a:prstGeom>
        </p:spPr>
      </p:pic>
      <p:sp>
        <p:nvSpPr>
          <p:cNvPr id="7" name="任意多边形: 形状 6"/>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6" name="任意多边形: 形状 15"/>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FF9797"/>
              </a:gs>
              <a:gs pos="100000">
                <a:srgbClr val="99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3" name="任意多边形: 形状 12"/>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20" name="任意多边形: 形状 19"/>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pic>
        <p:nvPicPr>
          <p:cNvPr id="22" name="图片 21"/>
          <p:cNvPicPr>
            <a:picLocks noChangeAspect="1"/>
          </p:cNvPicPr>
          <p:nvPr/>
        </p:nvPicPr>
        <p:blipFill rotWithShape="1">
          <a:blip r:embed="rId3" cstate="email"/>
          <a:srcRect/>
          <a:stretch>
            <a:fillRect/>
          </a:stretch>
        </p:blipFill>
        <p:spPr>
          <a:xfrm rot="18308133">
            <a:off x="3366636" y="2813448"/>
            <a:ext cx="6416416" cy="423569"/>
          </a:xfrm>
          <a:prstGeom prst="rect">
            <a:avLst/>
          </a:prstGeom>
        </p:spPr>
      </p:pic>
      <p:sp>
        <p:nvSpPr>
          <p:cNvPr id="28" name="文本框 27"/>
          <p:cNvSpPr txBox="1"/>
          <p:nvPr/>
        </p:nvSpPr>
        <p:spPr>
          <a:xfrm>
            <a:off x="533768" y="2697439"/>
            <a:ext cx="4755282" cy="1790042"/>
          </a:xfrm>
          <a:prstGeom prst="rect">
            <a:avLst/>
          </a:prstGeom>
          <a:noFill/>
        </p:spPr>
        <p:txBody>
          <a:bodyPr wrap="square" rtlCol="0">
            <a:spAutoFit/>
            <a:scene3d>
              <a:camera prst="orthographicFront"/>
              <a:lightRig rig="threePt" dir="t"/>
            </a:scene3d>
            <a:sp3d contourW="12700"/>
          </a:bodyPr>
          <a:lstStyle/>
          <a:p>
            <a:pPr lvl="0" algn="ctr" defTabSz="457200" eaLnBrk="1" fontAlgn="auto" hangingPunct="1">
              <a:lnSpc>
                <a:spcPct val="120000"/>
              </a:lnSpc>
              <a:spcBef>
                <a:spcPts val="0"/>
              </a:spcBef>
              <a:spcAft>
                <a:spcPts val="0"/>
              </a:spcAft>
              <a:defRPr/>
            </a:pPr>
            <a:r>
              <a:rPr lang="zh-CN" altLang="en-US" sz="4800" dirty="0">
                <a:gradFill flip="none" rotWithShape="1">
                  <a:gsLst>
                    <a:gs pos="0">
                      <a:srgbClr val="FFFFFF"/>
                    </a:gs>
                    <a:gs pos="45000">
                      <a:srgbClr val="FFFFFF"/>
                    </a:gs>
                    <a:gs pos="100000">
                      <a:srgbClr val="FF0000"/>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rPr>
              <a:t>“三个代表”</a:t>
            </a:r>
            <a:endParaRPr lang="zh-CN" altLang="en-US" sz="4800" dirty="0">
              <a:gradFill flip="none" rotWithShape="1">
                <a:gsLst>
                  <a:gs pos="0">
                    <a:srgbClr val="FFFFFF"/>
                  </a:gs>
                  <a:gs pos="45000">
                    <a:srgbClr val="FFFFFF"/>
                  </a:gs>
                  <a:gs pos="100000">
                    <a:srgbClr val="FF0000"/>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endParaRPr>
          </a:p>
          <a:p>
            <a:pPr lvl="0" algn="ctr" defTabSz="457200" eaLnBrk="1" fontAlgn="auto" hangingPunct="1">
              <a:lnSpc>
                <a:spcPct val="120000"/>
              </a:lnSpc>
              <a:spcBef>
                <a:spcPts val="0"/>
              </a:spcBef>
              <a:spcAft>
                <a:spcPts val="0"/>
              </a:spcAft>
              <a:defRPr/>
            </a:pPr>
            <a:r>
              <a:rPr lang="zh-CN" altLang="en-US" sz="4800" dirty="0">
                <a:gradFill flip="none" rotWithShape="1">
                  <a:gsLst>
                    <a:gs pos="0">
                      <a:srgbClr val="FFFFFF"/>
                    </a:gs>
                    <a:gs pos="45000">
                      <a:srgbClr val="FFFFFF"/>
                    </a:gs>
                    <a:gs pos="100000">
                      <a:srgbClr val="FF0000"/>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rPr>
              <a:t>重要思想的提出</a:t>
            </a:r>
            <a:endParaRPr lang="zh-CN" altLang="en-US" sz="4800" dirty="0">
              <a:gradFill flip="none" rotWithShape="1">
                <a:gsLst>
                  <a:gs pos="0">
                    <a:srgbClr val="FFFFFF"/>
                  </a:gs>
                  <a:gs pos="45000">
                    <a:srgbClr val="FFFFFF"/>
                  </a:gs>
                  <a:gs pos="100000">
                    <a:srgbClr val="FF0000"/>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endParaRPr>
          </a:p>
        </p:txBody>
      </p:sp>
      <p:pic>
        <p:nvPicPr>
          <p:cNvPr id="18" name="图片 17">
            <a:hlinkClick r:id="rId4" action="ppaction://hlinkfile"/>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041525" y="3497489"/>
            <a:ext cx="877901" cy="877901"/>
          </a:xfrm>
          <a:prstGeom prst="rect">
            <a:avLst/>
          </a:prstGeom>
        </p:spPr>
      </p:pic>
      <p:grpSp>
        <p:nvGrpSpPr>
          <p:cNvPr id="14" name="组合 13"/>
          <p:cNvGrpSpPr/>
          <p:nvPr/>
        </p:nvGrpSpPr>
        <p:grpSpPr>
          <a:xfrm>
            <a:off x="0" y="859950"/>
            <a:ext cx="2450640" cy="1575797"/>
            <a:chOff x="0" y="859950"/>
            <a:chExt cx="2450640" cy="1575797"/>
          </a:xfrm>
        </p:grpSpPr>
        <p:sp>
          <p:nvSpPr>
            <p:cNvPr id="17" name="任意多边形: 形状 16"/>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29" name="矩形 28"/>
            <p:cNvSpPr/>
            <p:nvPr/>
          </p:nvSpPr>
          <p:spPr>
            <a:xfrm>
              <a:off x="0" y="859950"/>
              <a:ext cx="1517495" cy="157579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pic>
        <p:nvPicPr>
          <p:cNvPr id="5" name="图片 4"/>
          <p:cNvPicPr>
            <a:picLocks noChangeAspect="1"/>
          </p:cNvPicPr>
          <p:nvPr/>
        </p:nvPicPr>
        <p:blipFill rotWithShape="1">
          <a:blip r:embed="rId6">
            <a:biLevel thresh="25000"/>
          </a:blip>
          <a:srcRect t="49091" r="76997" b="27100"/>
          <a:stretch>
            <a:fillRect/>
          </a:stretch>
        </p:blipFill>
        <p:spPr>
          <a:xfrm>
            <a:off x="295012" y="755634"/>
            <a:ext cx="1522440" cy="15757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6" grpId="0" bldLvl="0" animBg="1"/>
      <p:bldP spid="13" grpId="0" bldLvl="0" animBg="1"/>
      <p:bldP spid="20" grpId="0" bldLvl="0" animBg="1"/>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duotone>
              <a:schemeClr val="accent2">
                <a:shade val="45000"/>
                <a:satMod val="135000"/>
              </a:schemeClr>
              <a:prstClr val="white"/>
            </a:duotone>
          </a:blip>
          <a:srcRect t="22601" b="23839"/>
          <a:stretch>
            <a:fillRect/>
          </a:stretch>
        </p:blipFill>
        <p:spPr>
          <a:xfrm>
            <a:off x="-9144" y="548640"/>
            <a:ext cx="12192012" cy="6042660"/>
          </a:xfrm>
          <a:prstGeom prst="rect">
            <a:avLst/>
          </a:prstGeom>
        </p:spPr>
      </p:pic>
      <p:sp>
        <p:nvSpPr>
          <p:cNvPr id="11" name="图文框 10"/>
          <p:cNvSpPr/>
          <p:nvPr/>
        </p:nvSpPr>
        <p:spPr>
          <a:xfrm>
            <a:off x="1195149" y="1420753"/>
            <a:ext cx="9801703" cy="404827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59675" y="1626611"/>
            <a:ext cx="9272650" cy="3636563"/>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638300" y="1976958"/>
            <a:ext cx="8915400" cy="2954655"/>
          </a:xfrm>
          <a:prstGeom prst="rect">
            <a:avLst/>
          </a:prstGeom>
        </p:spPr>
        <p:txBody>
          <a:bodyPr wrap="square">
            <a:spAutoFit/>
          </a:bodyPr>
          <a:lstStyle/>
          <a:p>
            <a:pPr marL="0" marR="0" lvl="0" indent="539750" algn="just" defTabSz="914400" rtl="0" eaLnBrk="1" fontAlgn="auto" latinLnBrk="0" hangingPunct="1">
              <a:lnSpc>
                <a:spcPct val="150000"/>
              </a:lnSpc>
              <a:spcBef>
                <a:spcPts val="0"/>
              </a:spcBef>
              <a:spcAft>
                <a:spcPts val="0"/>
              </a:spcAft>
              <a:buClrTx/>
              <a:buSzTx/>
              <a:buFontTx/>
              <a:buNone/>
              <a:defRPr/>
            </a:pPr>
            <a:r>
              <a:rPr lang="zh-CN" altLang="en-US" sz="2200" b="1" dirty="0">
                <a:solidFill>
                  <a:prstClr val="black"/>
                </a:solidFill>
                <a:latin typeface="楷体" panose="02010609060101010101" pitchFamily="49" charset="-122"/>
                <a:ea typeface="楷体" panose="02010609060101010101" pitchFamily="49" charset="-122"/>
              </a:rPr>
              <a:t>我提出这个问题，是经过了长时期思考的。在实行改革开放和发展社会主义市场经济的条件下，建设什么样的党、怎样建设党，是一个重大现实问题，直接关系到我们党和国家的前途命运。党的十四届四中全会和十五大提出的党的建设新的伟大工程，就是回答这个问题的。</a:t>
            </a:r>
            <a:endParaRPr lang="en-US" altLang="zh-CN" sz="2200" b="1" dirty="0">
              <a:solidFill>
                <a:prstClr val="black"/>
              </a:solidFill>
              <a:latin typeface="楷体" panose="02010609060101010101" pitchFamily="49" charset="-122"/>
              <a:ea typeface="楷体" panose="02010609060101010101" pitchFamily="49" charset="-122"/>
            </a:endParaRPr>
          </a:p>
          <a:p>
            <a:pPr marL="0" marR="0" lvl="0" indent="539750" algn="r" defTabSz="914400" rtl="0" eaLnBrk="1" fontAlgn="auto" latinLnBrk="0" hangingPunct="1">
              <a:lnSpc>
                <a:spcPct val="15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lang="zh-CN" altLang="en-US" b="1" dirty="0">
                <a:solidFill>
                  <a:prstClr val="black"/>
                </a:solidFill>
                <a:latin typeface="楷体" panose="02010609060101010101" pitchFamily="49" charset="-122"/>
                <a:ea typeface="楷体" panose="02010609060101010101" pitchFamily="49" charset="-122"/>
              </a:rPr>
              <a:t>江泽民：</a:t>
            </a:r>
            <a:r>
              <a:rPr lang="en-US" altLang="zh-CN" b="1" dirty="0">
                <a:solidFill>
                  <a:prstClr val="black"/>
                </a:solidFill>
                <a:latin typeface="楷体" panose="02010609060101010101" pitchFamily="49" charset="-122"/>
                <a:ea typeface="楷体" panose="02010609060101010101" pitchFamily="49" charset="-122"/>
              </a:rPr>
              <a:t>《</a:t>
            </a:r>
            <a:r>
              <a:rPr lang="zh-CN" altLang="en-US" b="1" dirty="0">
                <a:solidFill>
                  <a:prstClr val="black"/>
                </a:solidFill>
                <a:latin typeface="楷体" panose="02010609060101010101" pitchFamily="49" charset="-122"/>
                <a:ea typeface="楷体" panose="02010609060101010101" pitchFamily="49" charset="-122"/>
              </a:rPr>
              <a:t>加紧培养适应新世纪要求的中青年领导干部</a:t>
            </a:r>
            <a:r>
              <a:rPr lang="en-US" altLang="zh-CN" b="1" dirty="0">
                <a:solidFill>
                  <a:prstClr val="black"/>
                </a:solidFill>
                <a:latin typeface="楷体" panose="02010609060101010101" pitchFamily="49" charset="-122"/>
                <a:ea typeface="楷体" panose="02010609060101010101" pitchFamily="49" charset="-122"/>
              </a:rPr>
              <a:t>》</a:t>
            </a:r>
            <a:endParaRPr lang="en-US" altLang="zh-CN" b="1" dirty="0">
              <a:solidFill>
                <a:prstClr val="black"/>
              </a:solidFill>
              <a:latin typeface="楷体" panose="02010609060101010101" pitchFamily="49" charset="-122"/>
              <a:ea typeface="楷体" panose="02010609060101010101" pitchFamily="49" charset="-122"/>
            </a:endParaRPr>
          </a:p>
          <a:p>
            <a:pPr marL="0" marR="0" lvl="0" indent="539750" algn="r" defTabSz="914400" rtl="0" eaLnBrk="1" fontAlgn="auto" latinLnBrk="0" hangingPunct="1">
              <a:lnSpc>
                <a:spcPct val="15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en-US" altLang="zh-CN"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2000</a:t>
            </a:r>
            <a:r>
              <a:rPr kumimoji="0" lang="zh-CN" altLang="en-US"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年</a:t>
            </a:r>
            <a:r>
              <a:rPr kumimoji="0" lang="en-US" altLang="zh-CN"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6</a:t>
            </a:r>
            <a:r>
              <a:rPr kumimoji="0" lang="zh-CN" altLang="en-US"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月）</a:t>
            </a:r>
            <a:endParaRPr kumimoji="0" lang="zh-CN" altLang="en-US" sz="20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endParaRPr>
          </a:p>
        </p:txBody>
      </p:sp>
      <p:sp>
        <p:nvSpPr>
          <p:cNvPr id="22" name="文本框 21"/>
          <p:cNvSpPr txBox="1"/>
          <p:nvPr/>
        </p:nvSpPr>
        <p:spPr>
          <a:xfrm>
            <a:off x="3046476" y="887741"/>
            <a:ext cx="6099048" cy="430887"/>
          </a:xfrm>
          <a:prstGeom prst="rect">
            <a:avLst/>
          </a:prstGeom>
          <a:noFill/>
        </p:spPr>
        <p:txBody>
          <a:bodyPr wrap="square">
            <a:spAutoFit/>
          </a:bodyPr>
          <a:lstStyle/>
          <a:p>
            <a:pPr algn="ctr"/>
            <a:r>
              <a:rPr lang="zh-CN" altLang="en-US" sz="2200" b="1" dirty="0">
                <a:latin typeface="微软雅黑" panose="020B0503020204020204" pitchFamily="34" charset="-122"/>
                <a:ea typeface="微软雅黑" panose="020B0503020204020204" pitchFamily="34" charset="-122"/>
              </a:rPr>
              <a:t>（二）</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三个代表</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重要思想的形成过程</a:t>
            </a:r>
            <a:endParaRPr lang="zh-CN" altLang="en-US" sz="22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a:srcRect r="47710"/>
          <a:stretch>
            <a:fillRect/>
          </a:stretch>
        </p:blipFill>
        <p:spPr>
          <a:xfrm>
            <a:off x="9149363" y="0"/>
            <a:ext cx="3042437" cy="6858000"/>
          </a:xfrm>
          <a:prstGeom prst="rect">
            <a:avLst/>
          </a:prstGeom>
        </p:spPr>
      </p:pic>
      <p:sp>
        <p:nvSpPr>
          <p:cNvPr id="53" name="iṧlïḑê"/>
          <p:cNvSpPr/>
          <p:nvPr/>
        </p:nvSpPr>
        <p:spPr>
          <a:xfrm flipH="1">
            <a:off x="9149362" y="-9940"/>
            <a:ext cx="3042637" cy="6867939"/>
          </a:xfrm>
          <a:prstGeom prst="rect">
            <a:avLst/>
          </a:prstGeom>
          <a:gradFill flip="none" rotWithShape="1">
            <a:gsLst>
              <a:gs pos="50000">
                <a:srgbClr val="ED8D72">
                  <a:alpha val="24000"/>
                </a:srgbClr>
              </a:gs>
              <a:gs pos="0">
                <a:srgbClr val="F3B3A1"/>
              </a:gs>
              <a:gs pos="100000">
                <a:srgbClr val="E66643"/>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2" name="矩形 71"/>
          <p:cNvSpPr/>
          <p:nvPr userDrawn="1"/>
        </p:nvSpPr>
        <p:spPr>
          <a:xfrm>
            <a:off x="9588500" y="210506"/>
            <a:ext cx="2501340" cy="2616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专题七 </a:t>
            </a:r>
            <a:r>
              <a:rPr kumimoji="0" lang="zh-CN" altLang="en-US" sz="1100" b="0" i="0" u="none" strike="noStrike" kern="1200" cap="none" spc="120" normalizeH="0" baseline="0" noProof="0" dirty="0">
                <a:ln>
                  <a:noFill/>
                </a:ln>
                <a:solidFill>
                  <a:prstClr val="white"/>
                </a:solidFill>
                <a:effectLst/>
                <a:uLnTx/>
                <a:uFillTx/>
                <a:latin typeface="楷体" panose="02010609060101010101" pitchFamily="49" charset="-122"/>
                <a:ea typeface="楷体" panose="02010609060101010101" pitchFamily="49" charset="-122"/>
              </a:rPr>
              <a:t>“</a:t>
            </a:r>
            <a:r>
              <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三个代表</a:t>
            </a:r>
            <a:r>
              <a:rPr kumimoji="0" lang="zh-CN" altLang="en-US" sz="1100" b="0" i="0" u="none" strike="noStrike" kern="1200" cap="none" spc="120" normalizeH="0" baseline="0" noProof="0" dirty="0">
                <a:ln>
                  <a:noFill/>
                </a:ln>
                <a:solidFill>
                  <a:prstClr val="white"/>
                </a:solidFill>
                <a:effectLst/>
                <a:uLnTx/>
                <a:uFillTx/>
                <a:latin typeface="楷体" panose="02010609060101010101" pitchFamily="49" charset="-122"/>
                <a:ea typeface="楷体" panose="02010609060101010101" pitchFamily="49" charset="-122"/>
              </a:rPr>
              <a:t>”</a:t>
            </a:r>
            <a:r>
              <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重要思想</a:t>
            </a:r>
            <a:endPar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文本框 73"/>
          <p:cNvSpPr txBox="1"/>
          <p:nvPr userDrawn="1"/>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75" name="矩形 74"/>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1398326" y="877849"/>
            <a:ext cx="989705" cy="46166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六月</a:t>
            </a:r>
            <a:endPar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8" name="箭头: 五边形 19"/>
          <p:cNvSpPr/>
          <p:nvPr/>
        </p:nvSpPr>
        <p:spPr>
          <a:xfrm rot="5400000">
            <a:off x="-70673" y="4794217"/>
            <a:ext cx="1945842" cy="667512"/>
          </a:xfrm>
          <a:prstGeom prst="homePlate">
            <a:avLst/>
          </a:prstGeom>
          <a:solidFill>
            <a:srgbClr val="DC40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箭头: 五边形 5"/>
          <p:cNvSpPr/>
          <p:nvPr/>
        </p:nvSpPr>
        <p:spPr>
          <a:xfrm rot="5400000">
            <a:off x="-95239" y="3191422"/>
            <a:ext cx="1994975" cy="667512"/>
          </a:xfrm>
          <a:prstGeom prst="homePlate">
            <a:avLst/>
          </a:prstGeom>
          <a:solidFill>
            <a:srgbClr val="D12D2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1" name="组合 10"/>
          <p:cNvGrpSpPr/>
          <p:nvPr/>
        </p:nvGrpSpPr>
        <p:grpSpPr>
          <a:xfrm>
            <a:off x="568492" y="949462"/>
            <a:ext cx="667512" cy="1913494"/>
            <a:chOff x="932688" y="1264412"/>
            <a:chExt cx="667512" cy="1542288"/>
          </a:xfrm>
        </p:grpSpPr>
        <p:sp>
          <p:nvSpPr>
            <p:cNvPr id="13" name="箭头: 五边形 2"/>
            <p:cNvSpPr/>
            <p:nvPr/>
          </p:nvSpPr>
          <p:spPr>
            <a:xfrm rot="5400000">
              <a:off x="495300" y="1701800"/>
              <a:ext cx="1542288" cy="667512"/>
            </a:xfrm>
            <a:prstGeom prst="homePlate">
              <a:avLst/>
            </a:prstGeom>
            <a:solidFill>
              <a:srgbClr val="B0261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935508" y="1314489"/>
              <a:ext cx="615553" cy="1313688"/>
            </a:xfrm>
            <a:prstGeom prst="rect">
              <a:avLst/>
            </a:prstGeom>
            <a:noFill/>
          </p:spPr>
          <p:txBody>
            <a:bodyPr vert="eaVert"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1989</a:t>
              </a:r>
              <a:r>
                <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年</a:t>
              </a:r>
              <a:endPar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endParaRPr>
            </a:p>
          </p:txBody>
        </p:sp>
      </p:grpSp>
      <p:sp>
        <p:nvSpPr>
          <p:cNvPr id="27" name="文本框 26"/>
          <p:cNvSpPr txBox="1"/>
          <p:nvPr/>
        </p:nvSpPr>
        <p:spPr>
          <a:xfrm>
            <a:off x="2522110" y="910015"/>
            <a:ext cx="5860628" cy="923330"/>
          </a:xfrm>
          <a:prstGeom prst="rect">
            <a:avLst/>
          </a:prstGeom>
          <a:noFill/>
        </p:spPr>
        <p:txBody>
          <a:bodyPr wrap="square">
            <a:spAutoFit/>
          </a:bodyPr>
          <a:lstStyle>
            <a:defPPr>
              <a:defRPr lang="zh-CN"/>
            </a:defPPr>
            <a:lvl1pPr algn="just">
              <a:lnSpc>
                <a:spcPct val="150000"/>
              </a:lnSpc>
              <a:buNone/>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defRPr/>
            </a:pPr>
            <a:r>
              <a:rPr lang="zh-CN" altLang="en-US" sz="1800" dirty="0">
                <a:solidFill>
                  <a:prstClr val="black">
                    <a:lumMod val="85000"/>
                    <a:lumOff val="15000"/>
                  </a:prstClr>
                </a:solidFill>
              </a:rPr>
              <a:t>党的十三届四中全会提出大力加强党的建设，坚决惩治腐败的要求</a:t>
            </a:r>
            <a:endParaRPr lang="zh-CN" altLang="en-US" sz="1800" dirty="0">
              <a:solidFill>
                <a:prstClr val="black">
                  <a:lumMod val="85000"/>
                  <a:lumOff val="15000"/>
                </a:prstClr>
              </a:solidFill>
            </a:endParaRPr>
          </a:p>
        </p:txBody>
      </p:sp>
      <p:sp>
        <p:nvSpPr>
          <p:cNvPr id="29" name="文本框 28"/>
          <p:cNvSpPr txBox="1"/>
          <p:nvPr/>
        </p:nvSpPr>
        <p:spPr>
          <a:xfrm>
            <a:off x="1420432" y="1875057"/>
            <a:ext cx="945492" cy="461665"/>
          </a:xfrm>
          <a:prstGeom prst="rect">
            <a:avLst/>
          </a:prstGeom>
          <a:noFill/>
        </p:spPr>
        <p:txBody>
          <a:bodyPr vert="horz" wrap="square">
            <a:spAutoFit/>
          </a:bodyPr>
          <a:lstStyle/>
          <a:p>
            <a:pPr algn="ctr">
              <a:defRPr/>
            </a:pPr>
            <a:r>
              <a:rPr lang="zh-CN" altLang="en-US" sz="2400" b="1" dirty="0">
                <a:solidFill>
                  <a:srgbClr val="C00000"/>
                </a:solidFill>
                <a:latin typeface="楷体" panose="02010609060101010101" pitchFamily="49" charset="-122"/>
                <a:ea typeface="楷体" panose="02010609060101010101" pitchFamily="49" charset="-122"/>
              </a:rPr>
              <a:t>八月</a:t>
            </a:r>
            <a:endParaRPr lang="zh-CN" altLang="en-US" sz="2400" b="1" dirty="0">
              <a:solidFill>
                <a:srgbClr val="C00000"/>
              </a:solidFill>
              <a:latin typeface="楷体" panose="02010609060101010101" pitchFamily="49" charset="-122"/>
              <a:ea typeface="楷体" panose="02010609060101010101" pitchFamily="49" charset="-122"/>
            </a:endParaRPr>
          </a:p>
        </p:txBody>
      </p:sp>
      <p:sp>
        <p:nvSpPr>
          <p:cNvPr id="37" name="文本框 36"/>
          <p:cNvSpPr txBox="1"/>
          <p:nvPr/>
        </p:nvSpPr>
        <p:spPr>
          <a:xfrm>
            <a:off x="2522110" y="2104612"/>
            <a:ext cx="6317485" cy="458908"/>
          </a:xfrm>
          <a:prstGeom prst="rect">
            <a:avLst/>
          </a:prstGeom>
          <a:noFill/>
        </p:spPr>
        <p:txBody>
          <a:bodyPr wrap="square">
            <a:spAutoFit/>
          </a:bodyPr>
          <a:lstStyle/>
          <a:p>
            <a:pPr lvl="0" algn="just">
              <a:lnSpc>
                <a:spcPct val="150000"/>
              </a:lnSpc>
              <a:defRPr/>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中共中央发出</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关于加强党的建设的通知</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a:t>
            </a:r>
            <a:endParaRPr lang="en-US" altLang="zh-CN"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398326" y="3124999"/>
            <a:ext cx="989705" cy="46166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七月</a:t>
            </a:r>
            <a:endPar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40" name="文本框 39"/>
          <p:cNvSpPr txBox="1"/>
          <p:nvPr/>
        </p:nvSpPr>
        <p:spPr>
          <a:xfrm>
            <a:off x="1398326" y="4565306"/>
            <a:ext cx="989705" cy="46166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C00000"/>
                </a:solidFill>
                <a:latin typeface="楷体" panose="02010609060101010101" pitchFamily="49" charset="-122"/>
                <a:ea typeface="楷体" panose="02010609060101010101" pitchFamily="49" charset="-122"/>
              </a:rPr>
              <a:t>十</a:t>
            </a: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月</a:t>
            </a:r>
            <a:endPar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41" name="文本框 40"/>
          <p:cNvSpPr txBox="1"/>
          <p:nvPr/>
        </p:nvSpPr>
        <p:spPr>
          <a:xfrm>
            <a:off x="2522110" y="3174439"/>
            <a:ext cx="5860628" cy="923330"/>
          </a:xfrm>
          <a:prstGeom prst="rect">
            <a:avLst/>
          </a:prstGeom>
          <a:noFill/>
        </p:spPr>
        <p:txBody>
          <a:bodyPr wrap="square">
            <a:spAutoFit/>
          </a:bodyPr>
          <a:lstStyle/>
          <a:p>
            <a:pPr lvl="0" algn="just">
              <a:lnSpc>
                <a:spcPct val="150000"/>
              </a:lnSpc>
              <a:defRPr/>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江泽民在庆祝中国共产党成立</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70</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周年大会上深刻论述了</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进一步加强中国共产党的建设</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的问题</a:t>
            </a:r>
            <a:endParaRPr lang="zh-CN" altLang="en-US"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522110" y="4644537"/>
            <a:ext cx="5860628" cy="923330"/>
          </a:xfrm>
          <a:prstGeom prst="rect">
            <a:avLst/>
          </a:prstGeom>
          <a:noFill/>
        </p:spPr>
        <p:txBody>
          <a:bodyPr wrap="square">
            <a:spAutoFit/>
          </a:bodyPr>
          <a:lstStyle/>
          <a:p>
            <a:pPr lvl="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党的十四大系统论述了加强党的建设和改善党的领导的问题</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594472" y="2647618"/>
            <a:ext cx="615553" cy="1841527"/>
          </a:xfrm>
          <a:prstGeom prst="rect">
            <a:avLst/>
          </a:prstGeom>
          <a:noFill/>
        </p:spPr>
        <p:txBody>
          <a:bodyPr vert="eaVert"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1991</a:t>
            </a:r>
            <a:r>
              <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年</a:t>
            </a:r>
            <a:endPar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endParaRPr>
          </a:p>
        </p:txBody>
      </p:sp>
      <p:sp>
        <p:nvSpPr>
          <p:cNvPr id="2" name="文本框 1"/>
          <p:cNvSpPr txBox="1"/>
          <p:nvPr/>
        </p:nvSpPr>
        <p:spPr>
          <a:xfrm>
            <a:off x="594472" y="4262426"/>
            <a:ext cx="615553" cy="1806106"/>
          </a:xfrm>
          <a:prstGeom prst="rect">
            <a:avLst/>
          </a:prstGeom>
          <a:noFill/>
        </p:spPr>
        <p:txBody>
          <a:bodyPr vert="eaVert"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prstClr val="white">
                    <a:lumMod val="95000"/>
                  </a:prstClr>
                </a:solidFill>
                <a:latin typeface="华文中宋" panose="02010600040101010101" pitchFamily="2" charset="-122"/>
                <a:ea typeface="华文中宋" panose="02010600040101010101" pitchFamily="2" charset="-122"/>
              </a:rPr>
              <a:t>1992</a:t>
            </a:r>
            <a:r>
              <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年</a:t>
            </a:r>
            <a:endPar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a:srcRect r="47710"/>
          <a:stretch>
            <a:fillRect/>
          </a:stretch>
        </p:blipFill>
        <p:spPr>
          <a:xfrm>
            <a:off x="9149363" y="0"/>
            <a:ext cx="3042437" cy="6858000"/>
          </a:xfrm>
          <a:prstGeom prst="rect">
            <a:avLst/>
          </a:prstGeom>
        </p:spPr>
      </p:pic>
      <p:sp>
        <p:nvSpPr>
          <p:cNvPr id="53" name="iṧlïḑê"/>
          <p:cNvSpPr/>
          <p:nvPr/>
        </p:nvSpPr>
        <p:spPr>
          <a:xfrm flipH="1">
            <a:off x="9149362" y="-9940"/>
            <a:ext cx="3042637" cy="6867939"/>
          </a:xfrm>
          <a:prstGeom prst="rect">
            <a:avLst/>
          </a:prstGeom>
          <a:gradFill flip="none" rotWithShape="1">
            <a:gsLst>
              <a:gs pos="50000">
                <a:srgbClr val="ED8D72">
                  <a:alpha val="24000"/>
                </a:srgbClr>
              </a:gs>
              <a:gs pos="0">
                <a:srgbClr val="F3B3A1"/>
              </a:gs>
              <a:gs pos="100000">
                <a:srgbClr val="E66643"/>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4" name="文本框 73"/>
          <p:cNvSpPr txBox="1"/>
          <p:nvPr userDrawn="1"/>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398326" y="943631"/>
            <a:ext cx="1007189" cy="46166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C00000"/>
                </a:solidFill>
                <a:latin typeface="楷体" panose="02010609060101010101" pitchFamily="49" charset="-122"/>
                <a:ea typeface="楷体" panose="02010609060101010101" pitchFamily="49" charset="-122"/>
              </a:rPr>
              <a:t>九</a:t>
            </a: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月</a:t>
            </a:r>
            <a:endPar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3" name="箭头: 五边形 19"/>
          <p:cNvSpPr/>
          <p:nvPr/>
        </p:nvSpPr>
        <p:spPr>
          <a:xfrm rot="5400000">
            <a:off x="-257708" y="4597917"/>
            <a:ext cx="2344483" cy="679304"/>
          </a:xfrm>
          <a:prstGeom prst="homePlate">
            <a:avLst/>
          </a:prstGeom>
          <a:solidFill>
            <a:srgbClr val="DC40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箭头: 五边形 5"/>
          <p:cNvSpPr/>
          <p:nvPr/>
        </p:nvSpPr>
        <p:spPr>
          <a:xfrm rot="5400000">
            <a:off x="-29782" y="2813682"/>
            <a:ext cx="1888631" cy="679304"/>
          </a:xfrm>
          <a:prstGeom prst="homePlate">
            <a:avLst/>
          </a:prstGeom>
          <a:solidFill>
            <a:srgbClr val="D12D2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5" name="组合 4"/>
          <p:cNvGrpSpPr/>
          <p:nvPr/>
        </p:nvGrpSpPr>
        <p:grpSpPr>
          <a:xfrm>
            <a:off x="574881" y="657470"/>
            <a:ext cx="679304" cy="1888630"/>
            <a:chOff x="932688" y="1264412"/>
            <a:chExt cx="667512" cy="1542288"/>
          </a:xfrm>
        </p:grpSpPr>
        <p:sp>
          <p:nvSpPr>
            <p:cNvPr id="6" name="箭头: 五边形 2"/>
            <p:cNvSpPr/>
            <p:nvPr/>
          </p:nvSpPr>
          <p:spPr>
            <a:xfrm rot="5400000">
              <a:off x="495300" y="1701800"/>
              <a:ext cx="1542288" cy="667512"/>
            </a:xfrm>
            <a:prstGeom prst="homePlate">
              <a:avLst/>
            </a:prstGeom>
            <a:solidFill>
              <a:srgbClr val="B0261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935508" y="1287502"/>
              <a:ext cx="615553" cy="1313688"/>
            </a:xfrm>
            <a:prstGeom prst="rect">
              <a:avLst/>
            </a:prstGeom>
            <a:noFill/>
          </p:spPr>
          <p:txBody>
            <a:bodyPr vert="eaVert"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1994</a:t>
              </a:r>
              <a:r>
                <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年</a:t>
              </a:r>
              <a:endPar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endParaRPr>
            </a:p>
          </p:txBody>
        </p:sp>
      </p:grpSp>
      <p:sp>
        <p:nvSpPr>
          <p:cNvPr id="11" name="文本框 10"/>
          <p:cNvSpPr txBox="1"/>
          <p:nvPr/>
        </p:nvSpPr>
        <p:spPr>
          <a:xfrm>
            <a:off x="2519019" y="1019339"/>
            <a:ext cx="5863719" cy="923330"/>
          </a:xfrm>
          <a:prstGeom prst="rect">
            <a:avLst/>
          </a:prstGeom>
          <a:noFill/>
        </p:spPr>
        <p:txBody>
          <a:bodyPr wrap="square">
            <a:spAutoFit/>
          </a:bodyPr>
          <a:lstStyle>
            <a:defPPr>
              <a:defRPr lang="zh-CN"/>
            </a:defPPr>
            <a:lvl1pPr algn="just">
              <a:lnSpc>
                <a:spcPct val="150000"/>
              </a:lnSpc>
              <a:buNone/>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党的十四届四中全会通过了《中共中央关于加强党的建设几个重大问题的决定》</a:t>
            </a:r>
            <a:endParaRPr kumimoji="0" lang="zh-CN" altLang="en-US" sz="1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1420823" y="2243615"/>
            <a:ext cx="962195" cy="461665"/>
          </a:xfrm>
          <a:prstGeom prst="rect">
            <a:avLst/>
          </a:prstGeom>
          <a:noFill/>
        </p:spPr>
        <p:txBody>
          <a:bodyPr vert="horz" wrap="square">
            <a:spAutoFit/>
          </a:bodyPr>
          <a:lstStyle/>
          <a:p>
            <a:pPr algn="ctr">
              <a:defRPr/>
            </a:pPr>
            <a:r>
              <a:rPr lang="zh-CN" altLang="en-US" sz="2400" b="1" dirty="0">
                <a:solidFill>
                  <a:srgbClr val="C00000"/>
                </a:solidFill>
                <a:latin typeface="楷体" panose="02010609060101010101" pitchFamily="49" charset="-122"/>
                <a:ea typeface="楷体" panose="02010609060101010101" pitchFamily="49" charset="-122"/>
              </a:rPr>
              <a:t>九月</a:t>
            </a:r>
            <a:endParaRPr lang="zh-CN" altLang="en-US" sz="2400" b="1" dirty="0">
              <a:solidFill>
                <a:srgbClr val="C00000"/>
              </a:solidFill>
              <a:latin typeface="楷体" panose="02010609060101010101" pitchFamily="49" charset="-122"/>
              <a:ea typeface="楷体" panose="02010609060101010101" pitchFamily="49" charset="-122"/>
            </a:endParaRPr>
          </a:p>
        </p:txBody>
      </p:sp>
      <p:sp>
        <p:nvSpPr>
          <p:cNvPr id="14" name="文本框 13"/>
          <p:cNvSpPr txBox="1"/>
          <p:nvPr/>
        </p:nvSpPr>
        <p:spPr>
          <a:xfrm>
            <a:off x="2519019" y="2324082"/>
            <a:ext cx="5863719" cy="923330"/>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党的十五大上，江泽民高度概括了新时期党的建设新的伟大工程的总目标</a:t>
            </a:r>
            <a:endParaRPr kumimoji="0" lang="zh-CN" altLang="en-US"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606757" y="4016987"/>
            <a:ext cx="615553" cy="1849596"/>
          </a:xfrm>
          <a:prstGeom prst="rect">
            <a:avLst/>
          </a:prstGeom>
          <a:noFill/>
        </p:spPr>
        <p:txBody>
          <a:bodyPr vert="eaVert"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2000</a:t>
            </a:r>
            <a:r>
              <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年</a:t>
            </a:r>
            <a:endPar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endParaRPr>
          </a:p>
        </p:txBody>
      </p:sp>
      <p:sp>
        <p:nvSpPr>
          <p:cNvPr id="16" name="文本框 15"/>
          <p:cNvSpPr txBox="1"/>
          <p:nvPr/>
        </p:nvSpPr>
        <p:spPr>
          <a:xfrm>
            <a:off x="1398326" y="3656216"/>
            <a:ext cx="1007189" cy="46166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二月</a:t>
            </a:r>
            <a:endPar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17" name="文本框 16"/>
          <p:cNvSpPr txBox="1"/>
          <p:nvPr/>
        </p:nvSpPr>
        <p:spPr>
          <a:xfrm>
            <a:off x="1398326" y="4872715"/>
            <a:ext cx="1007189" cy="46166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六月</a:t>
            </a:r>
            <a:endPar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18" name="文本框 17"/>
          <p:cNvSpPr txBox="1"/>
          <p:nvPr/>
        </p:nvSpPr>
        <p:spPr>
          <a:xfrm>
            <a:off x="606757" y="2401562"/>
            <a:ext cx="615553" cy="1616145"/>
          </a:xfrm>
          <a:prstGeom prst="rect">
            <a:avLst/>
          </a:prstGeom>
          <a:noFill/>
        </p:spPr>
        <p:txBody>
          <a:bodyPr vert="eaVert"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1997</a:t>
            </a:r>
            <a:r>
              <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年</a:t>
            </a:r>
            <a:endPar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endParaRPr>
          </a:p>
        </p:txBody>
      </p:sp>
      <p:sp>
        <p:nvSpPr>
          <p:cNvPr id="19" name="文本框 18"/>
          <p:cNvSpPr txBox="1"/>
          <p:nvPr/>
        </p:nvSpPr>
        <p:spPr>
          <a:xfrm>
            <a:off x="2519019" y="3710545"/>
            <a:ext cx="5863719" cy="923330"/>
          </a:xfrm>
          <a:prstGeom prst="rect">
            <a:avLst/>
          </a:prstGeom>
          <a:noFill/>
        </p:spPr>
        <p:txBody>
          <a:bodyPr wrap="square">
            <a:spAutoFit/>
          </a:bodyPr>
          <a:lstStyle/>
          <a:p>
            <a:pPr lvl="0" algn="just">
              <a:lnSpc>
                <a:spcPct val="150000"/>
              </a:lnSpc>
              <a:defRPr/>
            </a:pPr>
            <a:r>
              <a:rPr kumimoji="0" lang="zh-CN" altLang="en-US"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江泽民在广东考察时，首次对</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三个代表</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kumimoji="0" lang="zh-CN" altLang="en-US"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进行了比较全面的阐述</a:t>
            </a:r>
            <a:endParaRPr kumimoji="0" lang="zh-CN" altLang="en-US"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2519019" y="4714096"/>
            <a:ext cx="5863719" cy="1289905"/>
          </a:xfrm>
          <a:prstGeom prst="rect">
            <a:avLst/>
          </a:prstGeom>
          <a:noFill/>
        </p:spPr>
        <p:txBody>
          <a:bodyPr wrap="square">
            <a:spAutoFit/>
          </a:bodyPr>
          <a:lstStyle/>
          <a:p>
            <a:pPr lvl="0" algn="just">
              <a:lnSpc>
                <a:spcPct val="150000"/>
              </a:lnSpc>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江泽民在全国党校工作会议上第一次指出，</a:t>
            </a:r>
            <a:r>
              <a:rPr lang="zh-CN" altLang="en-US" dirty="0">
                <a:solidFill>
                  <a:prstClr val="black">
                    <a:lumMod val="85000"/>
                    <a:lumOff val="15000"/>
                  </a:prstClr>
                </a:solidFill>
                <a:latin typeface="楷体" panose="02010609060101010101" pitchFamily="49" charset="-122"/>
                <a:ea typeface="楷体" panose="02010609060101010101" pitchFamily="49" charset="-122"/>
              </a:rPr>
              <a:t> “</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三个代表</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重要思想所要回答和解决的正是</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建设什么样的党、怎样建设党</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的重大问题</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9588500" y="210506"/>
            <a:ext cx="2501340" cy="2616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专题七 </a:t>
            </a:r>
            <a:r>
              <a:rPr kumimoji="0" lang="zh-CN" altLang="en-US" sz="1100" b="0" i="0" u="none" strike="noStrike" kern="1200" cap="none" spc="120" normalizeH="0" baseline="0" noProof="0" dirty="0">
                <a:ln>
                  <a:noFill/>
                </a:ln>
                <a:solidFill>
                  <a:prstClr val="white"/>
                </a:solidFill>
                <a:effectLst/>
                <a:uLnTx/>
                <a:uFillTx/>
                <a:latin typeface="楷体" panose="02010609060101010101" pitchFamily="49" charset="-122"/>
                <a:ea typeface="楷体" panose="02010609060101010101" pitchFamily="49" charset="-122"/>
              </a:rPr>
              <a:t>“</a:t>
            </a:r>
            <a:r>
              <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三个代表</a:t>
            </a:r>
            <a:r>
              <a:rPr kumimoji="0" lang="zh-CN" altLang="en-US" sz="1100" b="0" i="0" u="none" strike="noStrike" kern="1200" cap="none" spc="120" normalizeH="0" baseline="0" noProof="0" dirty="0">
                <a:ln>
                  <a:noFill/>
                </a:ln>
                <a:solidFill>
                  <a:prstClr val="white"/>
                </a:solidFill>
                <a:effectLst/>
                <a:uLnTx/>
                <a:uFillTx/>
                <a:latin typeface="楷体" panose="02010609060101010101" pitchFamily="49" charset="-122"/>
                <a:ea typeface="楷体" panose="02010609060101010101" pitchFamily="49" charset="-122"/>
              </a:rPr>
              <a:t>”</a:t>
            </a:r>
            <a:r>
              <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重要思想</a:t>
            </a:r>
            <a:endPar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a:srcRect r="47710"/>
          <a:stretch>
            <a:fillRect/>
          </a:stretch>
        </p:blipFill>
        <p:spPr>
          <a:xfrm>
            <a:off x="9149363" y="0"/>
            <a:ext cx="3042437" cy="6858000"/>
          </a:xfrm>
          <a:prstGeom prst="rect">
            <a:avLst/>
          </a:prstGeom>
        </p:spPr>
      </p:pic>
      <p:sp>
        <p:nvSpPr>
          <p:cNvPr id="53" name="iṧlïḑê"/>
          <p:cNvSpPr/>
          <p:nvPr/>
        </p:nvSpPr>
        <p:spPr>
          <a:xfrm flipH="1">
            <a:off x="9149362" y="-9940"/>
            <a:ext cx="3042637" cy="6867939"/>
          </a:xfrm>
          <a:prstGeom prst="rect">
            <a:avLst/>
          </a:prstGeom>
          <a:gradFill flip="none" rotWithShape="1">
            <a:gsLst>
              <a:gs pos="50000">
                <a:srgbClr val="ED8D72">
                  <a:alpha val="24000"/>
                </a:srgbClr>
              </a:gs>
              <a:gs pos="0">
                <a:srgbClr val="F3B3A1"/>
              </a:gs>
              <a:gs pos="100000">
                <a:srgbClr val="E66643"/>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4" name="文本框 73"/>
          <p:cNvSpPr txBox="1"/>
          <p:nvPr userDrawn="1"/>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387529" y="966785"/>
            <a:ext cx="1007189" cy="46166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十月</a:t>
            </a:r>
            <a:endPar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3" name="箭头: 五边形 19"/>
          <p:cNvSpPr/>
          <p:nvPr/>
        </p:nvSpPr>
        <p:spPr>
          <a:xfrm rot="5400000">
            <a:off x="-257709" y="4621071"/>
            <a:ext cx="2344483" cy="679304"/>
          </a:xfrm>
          <a:prstGeom prst="homePlate">
            <a:avLst/>
          </a:prstGeom>
          <a:solidFill>
            <a:srgbClr val="DC40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箭头: 五边形 5"/>
          <p:cNvSpPr/>
          <p:nvPr/>
        </p:nvSpPr>
        <p:spPr>
          <a:xfrm rot="5400000">
            <a:off x="-29781" y="2836836"/>
            <a:ext cx="1888631" cy="679304"/>
          </a:xfrm>
          <a:prstGeom prst="homePlate">
            <a:avLst/>
          </a:prstGeom>
          <a:solidFill>
            <a:srgbClr val="D12D2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5" name="组合 4"/>
          <p:cNvGrpSpPr/>
          <p:nvPr/>
        </p:nvGrpSpPr>
        <p:grpSpPr>
          <a:xfrm>
            <a:off x="574882" y="680624"/>
            <a:ext cx="679304" cy="1888630"/>
            <a:chOff x="932688" y="1264412"/>
            <a:chExt cx="667512" cy="1542288"/>
          </a:xfrm>
        </p:grpSpPr>
        <p:sp>
          <p:nvSpPr>
            <p:cNvPr id="6" name="箭头: 五边形 2"/>
            <p:cNvSpPr/>
            <p:nvPr/>
          </p:nvSpPr>
          <p:spPr>
            <a:xfrm rot="5400000">
              <a:off x="495300" y="1701800"/>
              <a:ext cx="1542288" cy="667512"/>
            </a:xfrm>
            <a:prstGeom prst="homePlate">
              <a:avLst/>
            </a:prstGeom>
            <a:solidFill>
              <a:srgbClr val="B0261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946193" y="1287502"/>
              <a:ext cx="604868" cy="1313688"/>
            </a:xfrm>
            <a:prstGeom prst="rect">
              <a:avLst/>
            </a:prstGeom>
            <a:noFill/>
          </p:spPr>
          <p:txBody>
            <a:bodyPr vert="eaVert"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prstClr val="white">
                      <a:lumMod val="95000"/>
                    </a:prstClr>
                  </a:solidFill>
                  <a:latin typeface="华文中宋" panose="02010600040101010101" pitchFamily="2" charset="-122"/>
                  <a:ea typeface="华文中宋" panose="02010600040101010101" pitchFamily="2" charset="-122"/>
                </a:rPr>
                <a:t>2000</a:t>
              </a:r>
              <a:r>
                <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年</a:t>
              </a:r>
              <a:endPar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endParaRPr>
            </a:p>
          </p:txBody>
        </p:sp>
      </p:grpSp>
      <p:sp>
        <p:nvSpPr>
          <p:cNvPr id="11" name="文本框 10"/>
          <p:cNvSpPr txBox="1"/>
          <p:nvPr/>
        </p:nvSpPr>
        <p:spPr>
          <a:xfrm>
            <a:off x="2507772" y="974820"/>
            <a:ext cx="5733703" cy="923330"/>
          </a:xfrm>
          <a:prstGeom prst="rect">
            <a:avLst/>
          </a:prstGeom>
          <a:noFill/>
        </p:spPr>
        <p:txBody>
          <a:bodyPr wrap="square">
            <a:spAutoFit/>
          </a:bodyPr>
          <a:lstStyle>
            <a:defPPr>
              <a:defRPr lang="zh-CN"/>
            </a:defPPr>
            <a:lvl1pPr algn="just">
              <a:lnSpc>
                <a:spcPct val="150000"/>
              </a:lnSpc>
              <a:buNone/>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defRPr/>
            </a:pPr>
            <a:r>
              <a:rPr lang="zh-CN" altLang="en-US" sz="1800" dirty="0">
                <a:solidFill>
                  <a:prstClr val="black">
                    <a:lumMod val="85000"/>
                    <a:lumOff val="15000"/>
                  </a:prstClr>
                </a:solidFill>
              </a:rPr>
              <a:t>党的十五届五中全会上，江泽民就</a:t>
            </a:r>
            <a:r>
              <a:rPr lang="zh-CN" altLang="en-US" sz="1800" dirty="0">
                <a:solidFill>
                  <a:prstClr val="black">
                    <a:lumMod val="85000"/>
                    <a:lumOff val="15000"/>
                  </a:prstClr>
                </a:solidFill>
                <a:latin typeface="楷体" panose="02010609060101010101" pitchFamily="49" charset="-122"/>
                <a:ea typeface="楷体" panose="02010609060101010101" pitchFamily="49" charset="-122"/>
              </a:rPr>
              <a:t>“</a:t>
            </a:r>
            <a:r>
              <a:rPr lang="zh-CN" altLang="en-US" sz="1800" dirty="0">
                <a:solidFill>
                  <a:prstClr val="black">
                    <a:lumMod val="85000"/>
                    <a:lumOff val="15000"/>
                  </a:prstClr>
                </a:solidFill>
              </a:rPr>
              <a:t>改进党的作风</a:t>
            </a:r>
            <a:r>
              <a:rPr lang="zh-CN" altLang="en-US" sz="1800" dirty="0">
                <a:solidFill>
                  <a:prstClr val="black">
                    <a:lumMod val="85000"/>
                    <a:lumOff val="15000"/>
                  </a:prstClr>
                </a:solidFill>
                <a:latin typeface="楷体" panose="02010609060101010101" pitchFamily="49" charset="-122"/>
                <a:ea typeface="楷体" panose="02010609060101010101" pitchFamily="49" charset="-122"/>
              </a:rPr>
              <a:t>”</a:t>
            </a:r>
            <a:r>
              <a:rPr lang="zh-CN" altLang="en-US" sz="1800" dirty="0">
                <a:solidFill>
                  <a:prstClr val="black">
                    <a:lumMod val="85000"/>
                    <a:lumOff val="15000"/>
                  </a:prstClr>
                </a:solidFill>
              </a:rPr>
              <a:t>发表重要讲话</a:t>
            </a:r>
            <a:endParaRPr lang="zh-CN" altLang="en-US" sz="1800" dirty="0">
              <a:solidFill>
                <a:prstClr val="black">
                  <a:lumMod val="85000"/>
                  <a:lumOff val="15000"/>
                </a:prstClr>
              </a:solidFill>
            </a:endParaRPr>
          </a:p>
        </p:txBody>
      </p:sp>
      <p:sp>
        <p:nvSpPr>
          <p:cNvPr id="12" name="文本框 11"/>
          <p:cNvSpPr txBox="1"/>
          <p:nvPr/>
        </p:nvSpPr>
        <p:spPr>
          <a:xfrm>
            <a:off x="1410026" y="2266769"/>
            <a:ext cx="962195" cy="461665"/>
          </a:xfrm>
          <a:prstGeom prst="rect">
            <a:avLst/>
          </a:prstGeom>
          <a:noFill/>
        </p:spPr>
        <p:txBody>
          <a:bodyPr vert="horz" wrap="square">
            <a:spAutoFit/>
          </a:bodyPr>
          <a:lstStyle/>
          <a:p>
            <a:pPr algn="ctr">
              <a:defRPr/>
            </a:pPr>
            <a:r>
              <a:rPr lang="zh-CN" altLang="en-US" sz="2400" b="1" dirty="0">
                <a:solidFill>
                  <a:srgbClr val="C00000"/>
                </a:solidFill>
                <a:latin typeface="楷体" panose="02010609060101010101" pitchFamily="49" charset="-122"/>
                <a:ea typeface="楷体" panose="02010609060101010101" pitchFamily="49" charset="-122"/>
              </a:rPr>
              <a:t>七月</a:t>
            </a:r>
            <a:endParaRPr lang="zh-CN" altLang="en-US" sz="2400" b="1" dirty="0">
              <a:solidFill>
                <a:srgbClr val="C00000"/>
              </a:solidFill>
              <a:latin typeface="楷体" panose="02010609060101010101" pitchFamily="49" charset="-122"/>
              <a:ea typeface="楷体" panose="02010609060101010101" pitchFamily="49" charset="-122"/>
            </a:endParaRPr>
          </a:p>
        </p:txBody>
      </p:sp>
      <p:sp>
        <p:nvSpPr>
          <p:cNvPr id="14" name="文本框 13"/>
          <p:cNvSpPr txBox="1"/>
          <p:nvPr/>
        </p:nvSpPr>
        <p:spPr>
          <a:xfrm>
            <a:off x="2507772" y="2162112"/>
            <a:ext cx="5733703" cy="923330"/>
          </a:xfrm>
          <a:prstGeom prst="rect">
            <a:avLst/>
          </a:prstGeom>
          <a:noFill/>
        </p:spPr>
        <p:txBody>
          <a:bodyPr wrap="square">
            <a:spAutoFit/>
          </a:bodyPr>
          <a:lstStyle/>
          <a:p>
            <a:pPr lvl="0" algn="just">
              <a:lnSpc>
                <a:spcPct val="150000"/>
              </a:lnSpc>
              <a:defRPr/>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江泽民在庆祝中国共产党成立</a:t>
            </a:r>
            <a:r>
              <a:rPr lang="en-US" altLang="zh-CN" dirty="0">
                <a:solidFill>
                  <a:prstClr val="black">
                    <a:lumMod val="85000"/>
                    <a:lumOff val="15000"/>
                  </a:prstClr>
                </a:solidFill>
                <a:latin typeface="微软雅黑" panose="020B0503020204020204" pitchFamily="34" charset="-122"/>
                <a:ea typeface="微软雅黑" panose="020B0503020204020204" pitchFamily="34" charset="-122"/>
              </a:rPr>
              <a:t>80</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周年大会上的讲话中全面阐述了</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三个代表</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重要思想的科学内涵和基本内容</a:t>
            </a:r>
            <a:endParaRPr lang="zh-CN" altLang="en-US"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00861" y="4040141"/>
            <a:ext cx="615553" cy="1849596"/>
          </a:xfrm>
          <a:prstGeom prst="rect">
            <a:avLst/>
          </a:prstGeom>
          <a:noFill/>
        </p:spPr>
        <p:txBody>
          <a:bodyPr vert="eaVert"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2002</a:t>
            </a:r>
            <a:r>
              <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年</a:t>
            </a:r>
            <a:endPar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endParaRPr>
          </a:p>
        </p:txBody>
      </p:sp>
      <p:sp>
        <p:nvSpPr>
          <p:cNvPr id="16" name="文本框 15"/>
          <p:cNvSpPr txBox="1"/>
          <p:nvPr/>
        </p:nvSpPr>
        <p:spPr>
          <a:xfrm>
            <a:off x="1387529" y="3679370"/>
            <a:ext cx="1007189" cy="46166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五月</a:t>
            </a:r>
            <a:endPar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17" name="文本框 16"/>
          <p:cNvSpPr txBox="1"/>
          <p:nvPr/>
        </p:nvSpPr>
        <p:spPr>
          <a:xfrm>
            <a:off x="1254185" y="4866840"/>
            <a:ext cx="1273876" cy="461665"/>
          </a:xfrm>
          <a:prstGeom prst="rect">
            <a:avLst/>
          </a:prstGeom>
          <a:noFill/>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C00000"/>
                </a:solidFill>
                <a:latin typeface="楷体" panose="02010609060101010101" pitchFamily="49" charset="-122"/>
                <a:ea typeface="楷体" panose="02010609060101010101" pitchFamily="49" charset="-122"/>
              </a:rPr>
              <a:t>十一</a:t>
            </a: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月</a:t>
            </a:r>
            <a:endPar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18" name="文本框 17"/>
          <p:cNvSpPr txBox="1"/>
          <p:nvPr/>
        </p:nvSpPr>
        <p:spPr>
          <a:xfrm>
            <a:off x="584622" y="2424716"/>
            <a:ext cx="615553" cy="1616145"/>
          </a:xfrm>
          <a:prstGeom prst="rect">
            <a:avLst/>
          </a:prstGeom>
          <a:noFill/>
        </p:spPr>
        <p:txBody>
          <a:bodyPr vert="eaVert"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prstClr val="white">
                    <a:lumMod val="95000"/>
                  </a:prstClr>
                </a:solidFill>
                <a:latin typeface="华文中宋" panose="02010600040101010101" pitchFamily="2" charset="-122"/>
                <a:ea typeface="华文中宋" panose="02010600040101010101" pitchFamily="2" charset="-122"/>
              </a:rPr>
              <a:t>2001</a:t>
            </a:r>
            <a:r>
              <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rPr>
              <a:t>年</a:t>
            </a:r>
            <a:endParaRPr kumimoji="0" lang="zh-CN" altLang="en-US" sz="2800" b="1" i="0" u="none" strike="noStrike" kern="1200" cap="none" spc="0" normalizeH="0" baseline="0" noProof="0" dirty="0">
              <a:ln>
                <a:noFill/>
              </a:ln>
              <a:solidFill>
                <a:prstClr val="white">
                  <a:lumMod val="95000"/>
                </a:prstClr>
              </a:solidFill>
              <a:effectLst/>
              <a:uLnTx/>
              <a:uFillTx/>
              <a:latin typeface="华文中宋" panose="02010600040101010101" pitchFamily="2" charset="-122"/>
              <a:ea typeface="华文中宋" panose="02010600040101010101" pitchFamily="2" charset="-122"/>
              <a:cs typeface="+mn-cs"/>
            </a:endParaRPr>
          </a:p>
        </p:txBody>
      </p:sp>
      <p:sp>
        <p:nvSpPr>
          <p:cNvPr id="19" name="文本框 18"/>
          <p:cNvSpPr txBox="1"/>
          <p:nvPr/>
        </p:nvSpPr>
        <p:spPr>
          <a:xfrm>
            <a:off x="2507772" y="3741403"/>
            <a:ext cx="5733703" cy="923330"/>
          </a:xfrm>
          <a:prstGeom prst="rect">
            <a:avLst/>
          </a:prstGeom>
          <a:noFill/>
        </p:spPr>
        <p:txBody>
          <a:bodyPr wrap="square">
            <a:spAutoFit/>
          </a:bodyPr>
          <a:lstStyle/>
          <a:p>
            <a:pPr lvl="0" algn="just">
              <a:lnSpc>
                <a:spcPct val="150000"/>
              </a:lnSpc>
              <a:defRPr/>
            </a:pP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江泽民在中共中央党校省部级干部进修班毕业典礼上深刻阐述了</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三个代表</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重要思想的内在联系</a:t>
            </a:r>
            <a:endParaRPr lang="zh-CN" altLang="en-US"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07772" y="4708914"/>
            <a:ext cx="5733703" cy="1338828"/>
          </a:xfrm>
          <a:prstGeom prst="rect">
            <a:avLst/>
          </a:prstGeom>
          <a:noFill/>
        </p:spPr>
        <p:txBody>
          <a:bodyPr wrap="square">
            <a:spAutoFit/>
          </a:bodyPr>
          <a:lstStyle/>
          <a:p>
            <a:pPr lvl="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党的十六大将</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lang="zh-CN" altLang="en-US" dirty="0">
                <a:solidFill>
                  <a:prstClr val="black">
                    <a:lumMod val="85000"/>
                    <a:lumOff val="15000"/>
                  </a:prstClr>
                </a:solidFill>
                <a:latin typeface="微软雅黑" panose="020B0503020204020204" pitchFamily="34" charset="-122"/>
                <a:ea typeface="微软雅黑" panose="020B0503020204020204" pitchFamily="34" charset="-122"/>
              </a:rPr>
              <a:t>三个代表</a:t>
            </a:r>
            <a:r>
              <a:rPr lang="zh-CN" altLang="en-US" dirty="0">
                <a:solidFill>
                  <a:prstClr val="black">
                    <a:lumMod val="85000"/>
                    <a:lumOff val="15000"/>
                  </a:prstClr>
                </a:solidFill>
                <a:latin typeface="楷体" panose="02010609060101010101" pitchFamily="49" charset="-122"/>
                <a:ea typeface="楷体" panose="02010609060101010101" pitchFamily="49" charset="-122"/>
              </a:rPr>
              <a:t>”</a:t>
            </a:r>
            <a:r>
              <a:rPr lang="zh-CN" altLang="en-US" dirty="0">
                <a:solidFill>
                  <a:prstClr val="black"/>
                </a:solidFill>
                <a:latin typeface="微软雅黑" panose="020B0503020204020204" pitchFamily="34" charset="-122"/>
                <a:ea typeface="微软雅黑" panose="020B0503020204020204" pitchFamily="34" charset="-122"/>
              </a:rPr>
              <a:t>重要思想与马克思列宁主义、毛泽东思想和邓小平理论一道确立为党必须长期坚持的指导思想，并写入党章</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6" name="矩形 25"/>
          <p:cNvSpPr/>
          <p:nvPr/>
        </p:nvSpPr>
        <p:spPr>
          <a:xfrm>
            <a:off x="9588500" y="210506"/>
            <a:ext cx="2501340" cy="2616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专题七 </a:t>
            </a:r>
            <a:r>
              <a:rPr kumimoji="0" lang="zh-CN" altLang="en-US" sz="1100" b="0" i="0" u="none" strike="noStrike" kern="1200" cap="none" spc="120" normalizeH="0" baseline="0" noProof="0" dirty="0">
                <a:ln>
                  <a:noFill/>
                </a:ln>
                <a:solidFill>
                  <a:prstClr val="white"/>
                </a:solidFill>
                <a:effectLst/>
                <a:uLnTx/>
                <a:uFillTx/>
                <a:latin typeface="楷体" panose="02010609060101010101" pitchFamily="49" charset="-122"/>
                <a:ea typeface="楷体" panose="02010609060101010101" pitchFamily="49" charset="-122"/>
              </a:rPr>
              <a:t>“</a:t>
            </a:r>
            <a:r>
              <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三个代表</a:t>
            </a:r>
            <a:r>
              <a:rPr kumimoji="0" lang="zh-CN" altLang="en-US" sz="1100" b="0" i="0" u="none" strike="noStrike" kern="1200" cap="none" spc="120" normalizeH="0" baseline="0" noProof="0" dirty="0">
                <a:ln>
                  <a:noFill/>
                </a:ln>
                <a:solidFill>
                  <a:prstClr val="white"/>
                </a:solidFill>
                <a:effectLst/>
                <a:uLnTx/>
                <a:uFillTx/>
                <a:latin typeface="楷体" panose="02010609060101010101" pitchFamily="49" charset="-122"/>
                <a:ea typeface="楷体" panose="02010609060101010101" pitchFamily="49" charset="-122"/>
              </a:rPr>
              <a:t>”</a:t>
            </a:r>
            <a:r>
              <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重要思想</a:t>
            </a:r>
            <a:endParaRPr kumimoji="0" lang="zh-CN" altLang="en-US" sz="1100" b="0"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301733" y="2413609"/>
            <a:ext cx="4518466" cy="1781385"/>
          </a:xfrm>
          <a:prstGeom prst="rect">
            <a:avLst/>
          </a:prstGeom>
          <a:noFill/>
        </p:spPr>
        <p:txBody>
          <a:bodyPr wrap="square" rtlCol="0">
            <a:spAutoFit/>
          </a:bodyPr>
          <a:lstStyle/>
          <a:p>
            <a:pPr marL="0" marR="0" lvl="0" indent="629920" algn="just" defTabSz="914400" rtl="0" eaLnBrk="1" fontAlgn="auto" latinLnBrk="0" hangingPunct="1">
              <a:lnSpc>
                <a:spcPct val="15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近几年，</a:t>
            </a:r>
            <a:r>
              <a:rPr kumimoji="1"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“制裁”</a:t>
            </a:r>
            <a:r>
              <a:rPr kumimoji="1"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a:t>
            </a: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词频频出现在公众视野中，难道美国对中国制裁近几年才有？</a:t>
            </a:r>
            <a:endPar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2" name="组合 21"/>
          <p:cNvGrpSpPr/>
          <p:nvPr/>
        </p:nvGrpSpPr>
        <p:grpSpPr>
          <a:xfrm>
            <a:off x="546831" y="5055194"/>
            <a:ext cx="11098338" cy="716441"/>
            <a:chOff x="614894" y="1506376"/>
            <a:chExt cx="11098338" cy="716441"/>
          </a:xfrm>
        </p:grpSpPr>
        <p:grpSp>
          <p:nvGrpSpPr>
            <p:cNvPr id="23" name="组合 22"/>
            <p:cNvGrpSpPr/>
            <p:nvPr/>
          </p:nvGrpSpPr>
          <p:grpSpPr>
            <a:xfrm>
              <a:off x="614894" y="1506376"/>
              <a:ext cx="11098338" cy="716441"/>
              <a:chOff x="2565778" y="365228"/>
              <a:chExt cx="11098338" cy="716441"/>
            </a:xfrm>
          </p:grpSpPr>
          <p:sp>
            <p:nvSpPr>
              <p:cNvPr id="25" name="圆角矩形 16"/>
              <p:cNvSpPr/>
              <p:nvPr/>
            </p:nvSpPr>
            <p:spPr>
              <a:xfrm>
                <a:off x="2565778" y="365228"/>
                <a:ext cx="1376079" cy="716441"/>
              </a:xfrm>
              <a:prstGeom prst="roundRect">
                <a:avLst>
                  <a:gd name="adj" fmla="val 50000"/>
                </a:avLst>
              </a:prstGeom>
              <a:solidFill>
                <a:srgbClr val="C00000"/>
              </a:solidFill>
              <a:ln w="12700" cap="flat" cmpd="sng" algn="ctr">
                <a:solidFill>
                  <a:srgbClr val="C00000"/>
                </a:solid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CN Normal" panose="020B0400000000000000" pitchFamily="34" charset="-122"/>
                  </a:rPr>
                  <a:t>事实上</a:t>
                </a:r>
                <a:endParaRPr kumimoji="0" lang="zh-CN" altLang="en-US"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思源黑体 CN Normal" panose="020B0400000000000000" pitchFamily="34" charset="-122"/>
                </a:endParaRPr>
              </a:p>
            </p:txBody>
          </p:sp>
          <p:sp>
            <p:nvSpPr>
              <p:cNvPr id="26" name="圆角矩形 17"/>
              <p:cNvSpPr/>
              <p:nvPr/>
            </p:nvSpPr>
            <p:spPr>
              <a:xfrm>
                <a:off x="3941856" y="365228"/>
                <a:ext cx="9722260" cy="716441"/>
              </a:xfrm>
              <a:prstGeom prst="roundRect">
                <a:avLst>
                  <a:gd name="adj" fmla="val 50000"/>
                </a:avLst>
              </a:prstGeom>
              <a:solidFill>
                <a:sysClr val="window" lastClr="FFFFFF"/>
              </a:solidFill>
              <a:ln w="12700" cap="flat" cmpd="sng" algn="ctr">
                <a:solidFill>
                  <a:srgbClr val="C00000"/>
                </a:solidFill>
                <a:prstDash val="solid"/>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思源黑体 CN Normal" panose="020B0400000000000000" pitchFamily="34" charset="-122"/>
                </a:endParaRPr>
              </a:p>
            </p:txBody>
          </p:sp>
          <p:cxnSp>
            <p:nvCxnSpPr>
              <p:cNvPr id="27" name="直接连接符 26"/>
              <p:cNvCxnSpPr/>
              <p:nvPr/>
            </p:nvCxnSpPr>
            <p:spPr>
              <a:xfrm>
                <a:off x="3789457" y="731728"/>
                <a:ext cx="263261" cy="0"/>
              </a:xfrm>
              <a:prstGeom prst="line">
                <a:avLst/>
              </a:prstGeom>
              <a:noFill/>
              <a:ln w="28575" cap="flat" cmpd="sng" algn="ctr">
                <a:solidFill>
                  <a:srgbClr val="C00000"/>
                </a:solidFill>
                <a:prstDash val="solid"/>
                <a:miter lim="800000"/>
              </a:ln>
              <a:effectLst/>
            </p:spPr>
          </p:cxnSp>
          <p:sp>
            <p:nvSpPr>
              <p:cNvPr id="28" name="椭圆 27"/>
              <p:cNvSpPr/>
              <p:nvPr/>
            </p:nvSpPr>
            <p:spPr>
              <a:xfrm>
                <a:off x="4034456" y="645008"/>
                <a:ext cx="163996" cy="163996"/>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4" name="矩形 23"/>
            <p:cNvSpPr/>
            <p:nvPr/>
          </p:nvSpPr>
          <p:spPr>
            <a:xfrm>
              <a:off x="2299223" y="1648473"/>
              <a:ext cx="9414009" cy="461665"/>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思源黑体 CN Normal" panose="020B0400000000000000" pitchFamily="34" charset="-122"/>
                </a:rPr>
                <a:t>从中华人民共和国成立至今，“制裁”一直是美国对中国挥舞的大棒</a:t>
              </a:r>
              <a:endPar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思源黑体 CN Normal" panose="020B0400000000000000" pitchFamily="34" charset="-122"/>
              </a:endParaRPr>
            </a:p>
          </p:txBody>
        </p:sp>
      </p:grpSp>
      <p:pic>
        <p:nvPicPr>
          <p:cNvPr id="16" name="图片 15"/>
          <p:cNvPicPr>
            <a:picLocks noChangeAspect="1"/>
          </p:cNvPicPr>
          <p:nvPr/>
        </p:nvPicPr>
        <p:blipFill rotWithShape="1">
          <a:blip r:embed="rId1"/>
          <a:srcRect b="5113"/>
          <a:stretch>
            <a:fillRect/>
          </a:stretch>
        </p:blipFill>
        <p:spPr>
          <a:xfrm>
            <a:off x="546831" y="1302265"/>
            <a:ext cx="3911652" cy="3090809"/>
          </a:xfrm>
          <a:prstGeom prst="rect">
            <a:avLst/>
          </a:prstGeom>
        </p:spPr>
      </p:pic>
      <p:pic>
        <p:nvPicPr>
          <p:cNvPr id="17" name="图片 16"/>
          <p:cNvPicPr>
            <a:picLocks noChangeAspect="1"/>
          </p:cNvPicPr>
          <p:nvPr/>
        </p:nvPicPr>
        <p:blipFill>
          <a:blip r:embed="rId2"/>
          <a:stretch>
            <a:fillRect/>
          </a:stretch>
        </p:blipFill>
        <p:spPr>
          <a:xfrm>
            <a:off x="4521440" y="1302264"/>
            <a:ext cx="2287030" cy="3090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69223" y="973064"/>
            <a:ext cx="6532650" cy="1172629"/>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lvl="0" algn="ctr">
              <a:lnSpc>
                <a:spcPct val="130000"/>
              </a:lnSpc>
              <a:defRPr/>
            </a:pPr>
            <a:r>
              <a:rPr lang="zh-CN" altLang="en-US" sz="2700" dirty="0">
                <a:solidFill>
                  <a:srgbClr val="B0261F"/>
                </a:solidFill>
                <a:latin typeface="华文中宋" panose="02010600040101010101" pitchFamily="2" charset="-122"/>
                <a:ea typeface="华文中宋" panose="02010600040101010101" pitchFamily="2" charset="-122"/>
                <a:sym typeface="+mn-ea"/>
              </a:rPr>
              <a:t>二、“三个代表”重要思想的核心观点和主要内容是什么？</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384568" y="2947839"/>
            <a:ext cx="5422864" cy="1340752"/>
          </a:xfrm>
          <a:prstGeom prst="rect">
            <a:avLst/>
          </a:prstGeom>
          <a:noFill/>
        </p:spPr>
        <p:txBody>
          <a:bodyPr wrap="square" rtlCol="0" anchor="t">
            <a:spAutoFit/>
          </a:bodyPr>
          <a:lstStyle/>
          <a:p>
            <a:pPr lvl="0">
              <a:lnSpc>
                <a:spcPct val="200000"/>
              </a:lnSpc>
              <a:defRPr/>
            </a:pPr>
            <a:r>
              <a:rPr lang="zh-CN" altLang="en-US" sz="2200" b="1" dirty="0">
                <a:solidFill>
                  <a:prstClr val="black"/>
                </a:solidFill>
                <a:latin typeface="微软雅黑" panose="020B0503020204020204" pitchFamily="34" charset="-122"/>
                <a:ea typeface="微软雅黑" panose="020B0503020204020204" pitchFamily="34" charset="-122"/>
                <a:sym typeface="+mn-ea"/>
              </a:rPr>
              <a:t>（一）</a:t>
            </a:r>
            <a:r>
              <a:rPr lang="en-US" altLang="zh-CN" sz="2200" b="1" dirty="0">
                <a:solidFill>
                  <a:prstClr val="black"/>
                </a:solidFill>
                <a:latin typeface="楷体" panose="02010609060101010101" pitchFamily="49" charset="-122"/>
                <a:ea typeface="楷体" panose="02010609060101010101" pitchFamily="49" charset="-122"/>
                <a:sym typeface="+mn-ea"/>
              </a:rPr>
              <a:t>“</a:t>
            </a:r>
            <a:r>
              <a:rPr lang="zh-CN" altLang="en-US" sz="2200" b="1" dirty="0">
                <a:solidFill>
                  <a:prstClr val="black">
                    <a:lumMod val="95000"/>
                    <a:lumOff val="5000"/>
                  </a:prstClr>
                </a:solidFill>
                <a:latin typeface="微软雅黑" panose="020B0503020204020204" pitchFamily="34" charset="-122"/>
                <a:ea typeface="微软雅黑" panose="020B0503020204020204" pitchFamily="34" charset="-122"/>
                <a:sym typeface="+mn-ea"/>
              </a:rPr>
              <a:t>三个代表</a:t>
            </a:r>
            <a:r>
              <a:rPr lang="zh-CN" altLang="en-US" sz="2200" b="1" dirty="0">
                <a:solidFill>
                  <a:prstClr val="black">
                    <a:lumMod val="95000"/>
                    <a:lumOff val="5000"/>
                  </a:prstClr>
                </a:solidFill>
                <a:latin typeface="楷体" panose="02010609060101010101" pitchFamily="49" charset="-122"/>
                <a:ea typeface="楷体" panose="02010609060101010101" pitchFamily="49" charset="-122"/>
                <a:sym typeface="+mn-ea"/>
              </a:rPr>
              <a:t>”</a:t>
            </a:r>
            <a:r>
              <a:rPr lang="zh-CN" altLang="en-US" sz="2200" b="1" dirty="0">
                <a:solidFill>
                  <a:prstClr val="black">
                    <a:lumMod val="95000"/>
                    <a:lumOff val="5000"/>
                  </a:prstClr>
                </a:solidFill>
                <a:latin typeface="微软雅黑" panose="020B0503020204020204" pitchFamily="34" charset="-122"/>
                <a:ea typeface="微软雅黑" panose="020B0503020204020204" pitchFamily="34" charset="-122"/>
                <a:sym typeface="+mn-ea"/>
              </a:rPr>
              <a:t>重要思想的核心观点</a:t>
            </a:r>
            <a:endParaRPr lang="zh-CN" altLang="en-US" sz="2200" b="1" dirty="0">
              <a:solidFill>
                <a:prstClr val="black">
                  <a:lumMod val="95000"/>
                  <a:lumOff val="5000"/>
                </a:prstClr>
              </a:solidFill>
              <a:latin typeface="微软雅黑" panose="020B0503020204020204" pitchFamily="34" charset="-122"/>
              <a:ea typeface="微软雅黑" panose="020B0503020204020204" pitchFamily="34" charset="-122"/>
              <a:sym typeface="+mn-ea"/>
            </a:endParaRPr>
          </a:p>
          <a:p>
            <a:pPr lvl="0">
              <a:lnSpc>
                <a:spcPct val="200000"/>
              </a:lnSpc>
              <a:defRPr/>
            </a:pPr>
            <a:r>
              <a:rPr lang="zh-CN" altLang="en-US" sz="2200" b="1" dirty="0">
                <a:solidFill>
                  <a:prstClr val="black"/>
                </a:solidFill>
                <a:latin typeface="微软雅黑" panose="020B0503020204020204" pitchFamily="34" charset="-122"/>
                <a:ea typeface="微软雅黑" panose="020B0503020204020204" pitchFamily="34" charset="-122"/>
                <a:sym typeface="+mn-ea"/>
              </a:rPr>
              <a:t>（二）</a:t>
            </a:r>
            <a:r>
              <a:rPr lang="en-US" altLang="zh-CN" sz="2200" b="1" dirty="0">
                <a:solidFill>
                  <a:prstClr val="black"/>
                </a:solidFill>
                <a:latin typeface="楷体" panose="02010609060101010101" pitchFamily="49" charset="-122"/>
                <a:ea typeface="楷体" panose="02010609060101010101" pitchFamily="49" charset="-122"/>
                <a:sym typeface="+mn-ea"/>
              </a:rPr>
              <a:t>“</a:t>
            </a:r>
            <a:r>
              <a:rPr lang="zh-CN" altLang="en-US" sz="2200" b="1" dirty="0">
                <a:solidFill>
                  <a:prstClr val="black">
                    <a:lumMod val="95000"/>
                    <a:lumOff val="5000"/>
                  </a:prstClr>
                </a:solidFill>
                <a:latin typeface="微软雅黑" panose="020B0503020204020204" pitchFamily="34" charset="-122"/>
                <a:ea typeface="微软雅黑" panose="020B0503020204020204" pitchFamily="34" charset="-122"/>
                <a:sym typeface="+mn-ea"/>
              </a:rPr>
              <a:t>三个代表</a:t>
            </a:r>
            <a:r>
              <a:rPr lang="zh-CN" altLang="en-US" sz="2200" b="1" dirty="0">
                <a:solidFill>
                  <a:prstClr val="black">
                    <a:lumMod val="95000"/>
                    <a:lumOff val="5000"/>
                  </a:prstClr>
                </a:solidFill>
                <a:latin typeface="楷体" panose="02010609060101010101" pitchFamily="49" charset="-122"/>
                <a:ea typeface="楷体" panose="02010609060101010101" pitchFamily="49" charset="-122"/>
                <a:sym typeface="+mn-ea"/>
              </a:rPr>
              <a:t>”</a:t>
            </a:r>
            <a:r>
              <a:rPr lang="zh-CN" altLang="en-US" sz="2200" b="1" dirty="0">
                <a:solidFill>
                  <a:prstClr val="black">
                    <a:lumMod val="95000"/>
                    <a:lumOff val="5000"/>
                  </a:prstClr>
                </a:solidFill>
                <a:latin typeface="微软雅黑" panose="020B0503020204020204" pitchFamily="34" charset="-122"/>
                <a:ea typeface="微软雅黑" panose="020B0503020204020204" pitchFamily="34" charset="-122"/>
                <a:sym typeface="+mn-ea"/>
              </a:rPr>
              <a:t>重要思想的主要内容</a:t>
            </a:r>
            <a:endParaRPr lang="zh-CN" altLang="en-US" sz="2200" b="1" dirty="0">
              <a:solidFill>
                <a:prstClr val="black">
                  <a:lumMod val="95000"/>
                  <a:lumOff val="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25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7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“三个代表”重要思想的核心观点</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916789" y="1483048"/>
            <a:ext cx="10358422" cy="5955250"/>
            <a:chOff x="270153" y="1483048"/>
            <a:chExt cx="10358422" cy="5955250"/>
          </a:xfrm>
        </p:grpSpPr>
        <p:grpSp>
          <p:nvGrpSpPr>
            <p:cNvPr id="7" name="组合 6"/>
            <p:cNvGrpSpPr/>
            <p:nvPr/>
          </p:nvGrpSpPr>
          <p:grpSpPr>
            <a:xfrm>
              <a:off x="270153" y="1483048"/>
              <a:ext cx="10358422" cy="5139425"/>
              <a:chOff x="270153" y="1483048"/>
              <a:chExt cx="10358422" cy="5139425"/>
            </a:xfrm>
          </p:grpSpPr>
          <p:sp>
            <p:nvSpPr>
              <p:cNvPr id="2" name="文本框 1"/>
              <p:cNvSpPr txBox="1"/>
              <p:nvPr/>
            </p:nvSpPr>
            <p:spPr>
              <a:xfrm>
                <a:off x="5359662" y="1483048"/>
                <a:ext cx="5109091" cy="461665"/>
              </a:xfrm>
              <a:prstGeom prst="rect">
                <a:avLst/>
              </a:prstGeom>
              <a:noFill/>
            </p:spPr>
            <p:txBody>
              <a:bodyPr wrap="none" rtlCol="0" anchor="t">
                <a:spAutoFit/>
              </a:bodyPr>
              <a:lstStyle/>
              <a:p>
                <a:pPr algn="ctr">
                  <a:defRPr/>
                </a:pPr>
                <a:r>
                  <a:rPr lang="zh-CN" altLang="en-US" sz="2400" b="1" dirty="0">
                    <a:latin typeface="微软雅黑" panose="020B0503020204020204" pitchFamily="34" charset="-122"/>
                    <a:ea typeface="微软雅黑" panose="020B0503020204020204" pitchFamily="34" charset="-122"/>
                    <a:sym typeface="思源黑体 CN Medium" panose="020B0600000000000000" pitchFamily="34" charset="-122"/>
                  </a:rPr>
                  <a:t>始终代表中国先进生产力的发展要求</a:t>
                </a:r>
                <a:endParaRPr lang="zh-CN" altLang="en-US" sz="2400" b="1" dirty="0"/>
              </a:p>
            </p:txBody>
          </p:sp>
          <p:sp>
            <p:nvSpPr>
              <p:cNvPr id="49158" name="文本框 1"/>
              <p:cNvSpPr txBox="1"/>
              <p:nvPr/>
            </p:nvSpPr>
            <p:spPr>
              <a:xfrm>
                <a:off x="5359662" y="2729402"/>
                <a:ext cx="5268913" cy="534035"/>
              </a:xfrm>
              <a:prstGeom prst="rect">
                <a:avLst/>
              </a:prstGeom>
              <a:noFill/>
              <a:ln w="9525">
                <a:noFill/>
              </a:ln>
            </p:spPr>
            <p:txBody>
              <a:bodyPr>
                <a:spAutoFit/>
              </a:bodyPr>
              <a:lstStyle/>
              <a:p>
                <a:pPr algn="just">
                  <a:lnSpc>
                    <a:spcPct val="120000"/>
                  </a:lnSpc>
                  <a:spcBef>
                    <a:spcPts val="1400"/>
                  </a:spcBef>
                </a:pPr>
                <a:r>
                  <a:rPr lang="zh-CN" altLang="en-US" sz="2400" b="1" dirty="0">
                    <a:latin typeface="微软雅黑" panose="020B0503020204020204" pitchFamily="34" charset="-122"/>
                    <a:ea typeface="微软雅黑" panose="020B0503020204020204" pitchFamily="34" charset="-122"/>
                    <a:sym typeface="思源黑体 CN Medium" panose="020B0600000000000000" pitchFamily="34" charset="-122"/>
                  </a:rPr>
                  <a:t>始终</a:t>
                </a:r>
                <a:r>
                  <a:rPr lang="zh-CN" altLang="en-US" sz="2400" b="1" dirty="0">
                    <a:latin typeface="+mn-lt"/>
                    <a:ea typeface="+mn-lt"/>
                  </a:rPr>
                  <a:t>代表中国先进文化的前进方向</a:t>
                </a:r>
                <a:endParaRPr lang="zh-CN" altLang="en-US" sz="2400" b="1" dirty="0">
                  <a:latin typeface="+mn-lt"/>
                  <a:ea typeface="+mn-lt"/>
                </a:endParaRPr>
              </a:p>
            </p:txBody>
          </p:sp>
          <p:sp>
            <p:nvSpPr>
              <p:cNvPr id="49159" name="文本框 1"/>
              <p:cNvSpPr txBox="1"/>
              <p:nvPr/>
            </p:nvSpPr>
            <p:spPr>
              <a:xfrm>
                <a:off x="5359662" y="3997298"/>
                <a:ext cx="5268913" cy="534035"/>
              </a:xfrm>
              <a:prstGeom prst="rect">
                <a:avLst/>
              </a:prstGeom>
              <a:noFill/>
              <a:ln w="9525">
                <a:noFill/>
              </a:ln>
            </p:spPr>
            <p:txBody>
              <a:bodyPr>
                <a:spAutoFit/>
              </a:bodyPr>
              <a:lstStyle/>
              <a:p>
                <a:pPr algn="just">
                  <a:lnSpc>
                    <a:spcPct val="120000"/>
                  </a:lnSpc>
                  <a:spcBef>
                    <a:spcPts val="1400"/>
                  </a:spcBef>
                </a:pPr>
                <a:r>
                  <a:rPr lang="zh-CN" altLang="en-US" sz="2400" b="1" dirty="0">
                    <a:latin typeface="微软雅黑" panose="020B0503020204020204" pitchFamily="34" charset="-122"/>
                    <a:ea typeface="微软雅黑" panose="020B0503020204020204" pitchFamily="34" charset="-122"/>
                    <a:sym typeface="思源黑体 CN Medium" panose="020B0600000000000000" pitchFamily="34" charset="-122"/>
                  </a:rPr>
                  <a:t>始终</a:t>
                </a:r>
                <a:r>
                  <a:rPr lang="zh-CN" altLang="en-US" sz="2400" b="1" dirty="0">
                    <a:latin typeface="+mn-lt"/>
                    <a:ea typeface="+mn-lt"/>
                  </a:rPr>
                  <a:t>代表中国最广大人民的根本利益</a:t>
                </a:r>
                <a:endParaRPr lang="zh-CN" altLang="en-US" sz="2400" b="1" dirty="0">
                  <a:latin typeface="+mn-lt"/>
                  <a:ea typeface="+mn-lt"/>
                </a:endParaRPr>
              </a:p>
            </p:txBody>
          </p:sp>
          <p:grpSp>
            <p:nvGrpSpPr>
              <p:cNvPr id="6" name="组合 5"/>
              <p:cNvGrpSpPr/>
              <p:nvPr/>
            </p:nvGrpSpPr>
            <p:grpSpPr>
              <a:xfrm>
                <a:off x="270153" y="3359175"/>
                <a:ext cx="4728134" cy="3263298"/>
                <a:chOff x="687705" y="3550824"/>
                <a:chExt cx="4172779" cy="2880000"/>
              </a:xfrm>
            </p:grpSpPr>
            <p:sp>
              <p:nvSpPr>
                <p:cNvPr id="9" name="KSO_Shape"/>
                <p:cNvSpPr>
                  <a:spLocks noChangeAspect="1"/>
                </p:cNvSpPr>
                <p:nvPr>
                  <p:custDataLst>
                    <p:tags r:id="rId1"/>
                  </p:custDataLst>
                </p:nvPr>
              </p:nvSpPr>
              <p:spPr>
                <a:xfrm>
                  <a:off x="687705" y="3550824"/>
                  <a:ext cx="4172779" cy="2880000"/>
                </a:xfrm>
                <a:custGeom>
                  <a:avLst/>
                  <a:gdLst>
                    <a:gd name="connsiteX0" fmla="*/ 4109878 w 7991396"/>
                    <a:gd name="connsiteY0" fmla="*/ 0 h 4172540"/>
                    <a:gd name="connsiteX1" fmla="*/ 5415487 w 7991396"/>
                    <a:gd name="connsiteY1" fmla="*/ 816050 h 4172540"/>
                    <a:gd name="connsiteX2" fmla="*/ 6027418 w 7991396"/>
                    <a:gd name="connsiteY2" fmla="*/ 677951 h 4172540"/>
                    <a:gd name="connsiteX3" fmla="*/ 7489804 w 7991396"/>
                    <a:gd name="connsiteY3" fmla="*/ 2140332 h 4172540"/>
                    <a:gd name="connsiteX4" fmla="*/ 7483396 w 7991396"/>
                    <a:gd name="connsiteY4" fmla="*/ 2203898 h 4172540"/>
                    <a:gd name="connsiteX5" fmla="*/ 7991396 w 7991396"/>
                    <a:gd name="connsiteY5" fmla="*/ 3146665 h 4172540"/>
                    <a:gd name="connsiteX6" fmla="*/ 7456648 w 7991396"/>
                    <a:gd name="connsiteY6" fmla="*/ 4106801 h 4172540"/>
                    <a:gd name="connsiteX7" fmla="*/ 7330940 w 7991396"/>
                    <a:gd name="connsiteY7" fmla="*/ 4172540 h 4172540"/>
                    <a:gd name="connsiteX8" fmla="*/ 1079370 w 7991396"/>
                    <a:gd name="connsiteY8" fmla="*/ 4172540 h 4172540"/>
                    <a:gd name="connsiteX9" fmla="*/ 1015130 w 7991396"/>
                    <a:gd name="connsiteY9" fmla="*/ 4169296 h 4172540"/>
                    <a:gd name="connsiteX10" fmla="*/ 0 w 7991396"/>
                    <a:gd name="connsiteY10" fmla="*/ 3044397 h 4172540"/>
                    <a:gd name="connsiteX11" fmla="*/ 1130742 w 7991396"/>
                    <a:gd name="connsiteY11" fmla="*/ 1913659 h 4172540"/>
                    <a:gd name="connsiteX12" fmla="*/ 1346871 w 7991396"/>
                    <a:gd name="connsiteY12" fmla="*/ 1935445 h 4172540"/>
                    <a:gd name="connsiteX13" fmla="*/ 2261481 w 7991396"/>
                    <a:gd name="connsiteY13" fmla="*/ 1462386 h 4172540"/>
                    <a:gd name="connsiteX14" fmla="*/ 2653668 w 7991396"/>
                    <a:gd name="connsiteY14" fmla="*/ 1536361 h 4172540"/>
                    <a:gd name="connsiteX15" fmla="*/ 2647492 w 7991396"/>
                    <a:gd name="connsiteY15" fmla="*/ 1462386 h 4172540"/>
                    <a:gd name="connsiteX16" fmla="*/ 4109878 w 7991396"/>
                    <a:gd name="connsiteY16" fmla="*/ 0 h 41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1396" h="4172540">
                      <a:moveTo>
                        <a:pt x="4109878" y="0"/>
                      </a:moveTo>
                      <a:cubicBezTo>
                        <a:pt x="4684462" y="0"/>
                        <a:pt x="5181648" y="331374"/>
                        <a:pt x="5415487" y="816050"/>
                      </a:cubicBezTo>
                      <a:cubicBezTo>
                        <a:pt x="5600435" y="726143"/>
                        <a:pt x="5808299" y="677951"/>
                        <a:pt x="6027418" y="677951"/>
                      </a:cubicBezTo>
                      <a:cubicBezTo>
                        <a:pt x="6835073" y="677951"/>
                        <a:pt x="7489804" y="1332682"/>
                        <a:pt x="7489804" y="2140332"/>
                      </a:cubicBezTo>
                      <a:lnTo>
                        <a:pt x="7483396" y="2203898"/>
                      </a:lnTo>
                      <a:cubicBezTo>
                        <a:pt x="7789726" y="2405463"/>
                        <a:pt x="7991396" y="2752511"/>
                        <a:pt x="7991396" y="3146665"/>
                      </a:cubicBezTo>
                      <a:cubicBezTo>
                        <a:pt x="7991396" y="3552291"/>
                        <a:pt x="7777816" y="3908032"/>
                        <a:pt x="7456648" y="4106801"/>
                      </a:cubicBezTo>
                      <a:lnTo>
                        <a:pt x="7330940" y="4172540"/>
                      </a:lnTo>
                      <a:lnTo>
                        <a:pt x="1079370" y="4172540"/>
                      </a:lnTo>
                      <a:lnTo>
                        <a:pt x="1015130" y="4169296"/>
                      </a:lnTo>
                      <a:cubicBezTo>
                        <a:pt x="444946" y="4111392"/>
                        <a:pt x="0" y="3629859"/>
                        <a:pt x="0" y="3044397"/>
                      </a:cubicBezTo>
                      <a:cubicBezTo>
                        <a:pt x="0" y="2419908"/>
                        <a:pt x="506249" y="1913659"/>
                        <a:pt x="1130742" y="1913659"/>
                      </a:cubicBezTo>
                      <a:lnTo>
                        <a:pt x="1346871" y="1935445"/>
                      </a:lnTo>
                      <a:cubicBezTo>
                        <a:pt x="1548513" y="1648023"/>
                        <a:pt x="1883314" y="1462386"/>
                        <a:pt x="2261481" y="1462386"/>
                      </a:cubicBezTo>
                      <a:cubicBezTo>
                        <a:pt x="2399871" y="1462386"/>
                        <a:pt x="2532456" y="1487244"/>
                        <a:pt x="2653668" y="1536361"/>
                      </a:cubicBezTo>
                      <a:cubicBezTo>
                        <a:pt x="2648116" y="1512003"/>
                        <a:pt x="2647492" y="1487266"/>
                        <a:pt x="2647492" y="1462386"/>
                      </a:cubicBezTo>
                      <a:cubicBezTo>
                        <a:pt x="2647492" y="654731"/>
                        <a:pt x="3302223" y="0"/>
                        <a:pt x="4109878" y="0"/>
                      </a:cubicBezTo>
                      <a:close/>
                    </a:path>
                  </a:pathLst>
                </a:custGeom>
                <a:solidFill>
                  <a:srgbClr val="C00000"/>
                </a:solidFill>
                <a:ln w="12700" cap="flat" cmpd="sng" algn="ctr">
                  <a:noFill/>
                  <a:prstDash val="solid"/>
                  <a:miter lim="800000"/>
                </a:ln>
                <a:effectLst/>
              </p:spPr>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10" name="KSO_Shape"/>
                <p:cNvSpPr>
                  <a:spLocks noChangeAspect="1"/>
                </p:cNvSpPr>
                <p:nvPr>
                  <p:custDataLst>
                    <p:tags r:id="rId2"/>
                  </p:custDataLst>
                </p:nvPr>
              </p:nvSpPr>
              <p:spPr>
                <a:xfrm>
                  <a:off x="948503" y="3910824"/>
                  <a:ext cx="3651183" cy="2520000"/>
                </a:xfrm>
                <a:custGeom>
                  <a:avLst/>
                  <a:gdLst>
                    <a:gd name="connsiteX0" fmla="*/ 4109878 w 7991396"/>
                    <a:gd name="connsiteY0" fmla="*/ 0 h 4172540"/>
                    <a:gd name="connsiteX1" fmla="*/ 5415487 w 7991396"/>
                    <a:gd name="connsiteY1" fmla="*/ 816050 h 4172540"/>
                    <a:gd name="connsiteX2" fmla="*/ 6027418 w 7991396"/>
                    <a:gd name="connsiteY2" fmla="*/ 677951 h 4172540"/>
                    <a:gd name="connsiteX3" fmla="*/ 7489804 w 7991396"/>
                    <a:gd name="connsiteY3" fmla="*/ 2140332 h 4172540"/>
                    <a:gd name="connsiteX4" fmla="*/ 7483396 w 7991396"/>
                    <a:gd name="connsiteY4" fmla="*/ 2203898 h 4172540"/>
                    <a:gd name="connsiteX5" fmla="*/ 7991396 w 7991396"/>
                    <a:gd name="connsiteY5" fmla="*/ 3146665 h 4172540"/>
                    <a:gd name="connsiteX6" fmla="*/ 7456648 w 7991396"/>
                    <a:gd name="connsiteY6" fmla="*/ 4106801 h 4172540"/>
                    <a:gd name="connsiteX7" fmla="*/ 7330940 w 7991396"/>
                    <a:gd name="connsiteY7" fmla="*/ 4172540 h 4172540"/>
                    <a:gd name="connsiteX8" fmla="*/ 1079370 w 7991396"/>
                    <a:gd name="connsiteY8" fmla="*/ 4172540 h 4172540"/>
                    <a:gd name="connsiteX9" fmla="*/ 1015130 w 7991396"/>
                    <a:gd name="connsiteY9" fmla="*/ 4169296 h 4172540"/>
                    <a:gd name="connsiteX10" fmla="*/ 0 w 7991396"/>
                    <a:gd name="connsiteY10" fmla="*/ 3044397 h 4172540"/>
                    <a:gd name="connsiteX11" fmla="*/ 1130742 w 7991396"/>
                    <a:gd name="connsiteY11" fmla="*/ 1913659 h 4172540"/>
                    <a:gd name="connsiteX12" fmla="*/ 1346871 w 7991396"/>
                    <a:gd name="connsiteY12" fmla="*/ 1935445 h 4172540"/>
                    <a:gd name="connsiteX13" fmla="*/ 2261481 w 7991396"/>
                    <a:gd name="connsiteY13" fmla="*/ 1462386 h 4172540"/>
                    <a:gd name="connsiteX14" fmla="*/ 2653668 w 7991396"/>
                    <a:gd name="connsiteY14" fmla="*/ 1536361 h 4172540"/>
                    <a:gd name="connsiteX15" fmla="*/ 2647492 w 7991396"/>
                    <a:gd name="connsiteY15" fmla="*/ 1462386 h 4172540"/>
                    <a:gd name="connsiteX16" fmla="*/ 4109878 w 7991396"/>
                    <a:gd name="connsiteY16" fmla="*/ 0 h 41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1396" h="4172540">
                      <a:moveTo>
                        <a:pt x="4109878" y="0"/>
                      </a:moveTo>
                      <a:cubicBezTo>
                        <a:pt x="4684462" y="0"/>
                        <a:pt x="5181648" y="331374"/>
                        <a:pt x="5415487" y="816050"/>
                      </a:cubicBezTo>
                      <a:cubicBezTo>
                        <a:pt x="5600435" y="726143"/>
                        <a:pt x="5808299" y="677951"/>
                        <a:pt x="6027418" y="677951"/>
                      </a:cubicBezTo>
                      <a:cubicBezTo>
                        <a:pt x="6835073" y="677951"/>
                        <a:pt x="7489804" y="1332682"/>
                        <a:pt x="7489804" y="2140332"/>
                      </a:cubicBezTo>
                      <a:lnTo>
                        <a:pt x="7483396" y="2203898"/>
                      </a:lnTo>
                      <a:cubicBezTo>
                        <a:pt x="7789726" y="2405463"/>
                        <a:pt x="7991396" y="2752511"/>
                        <a:pt x="7991396" y="3146665"/>
                      </a:cubicBezTo>
                      <a:cubicBezTo>
                        <a:pt x="7991396" y="3552291"/>
                        <a:pt x="7777816" y="3908032"/>
                        <a:pt x="7456648" y="4106801"/>
                      </a:cubicBezTo>
                      <a:lnTo>
                        <a:pt x="7330940" y="4172540"/>
                      </a:lnTo>
                      <a:lnTo>
                        <a:pt x="1079370" y="4172540"/>
                      </a:lnTo>
                      <a:lnTo>
                        <a:pt x="1015130" y="4169296"/>
                      </a:lnTo>
                      <a:cubicBezTo>
                        <a:pt x="444946" y="4111392"/>
                        <a:pt x="0" y="3629859"/>
                        <a:pt x="0" y="3044397"/>
                      </a:cubicBezTo>
                      <a:cubicBezTo>
                        <a:pt x="0" y="2419908"/>
                        <a:pt x="506249" y="1913659"/>
                        <a:pt x="1130742" y="1913659"/>
                      </a:cubicBezTo>
                      <a:lnTo>
                        <a:pt x="1346871" y="1935445"/>
                      </a:lnTo>
                      <a:cubicBezTo>
                        <a:pt x="1548513" y="1648023"/>
                        <a:pt x="1883314" y="1462386"/>
                        <a:pt x="2261481" y="1462386"/>
                      </a:cubicBezTo>
                      <a:cubicBezTo>
                        <a:pt x="2399871" y="1462386"/>
                        <a:pt x="2532456" y="1487244"/>
                        <a:pt x="2653668" y="1536361"/>
                      </a:cubicBezTo>
                      <a:cubicBezTo>
                        <a:pt x="2648116" y="1512003"/>
                        <a:pt x="2647492" y="1487266"/>
                        <a:pt x="2647492" y="1462386"/>
                      </a:cubicBezTo>
                      <a:cubicBezTo>
                        <a:pt x="2647492" y="654731"/>
                        <a:pt x="3302223" y="0"/>
                        <a:pt x="4109878" y="0"/>
                      </a:cubicBezTo>
                      <a:close/>
                    </a:path>
                  </a:pathLst>
                </a:custGeom>
                <a:solidFill>
                  <a:srgbClr val="F6C171">
                    <a:lumMod val="40000"/>
                    <a:lumOff val="60000"/>
                  </a:srgbClr>
                </a:solidFill>
                <a:ln w="12700" cap="flat" cmpd="sng" algn="ctr">
                  <a:noFill/>
                  <a:prstDash val="solid"/>
                  <a:miter lim="800000"/>
                </a:ln>
                <a:effectLst/>
              </p:spPr>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11" name="KSO_Shape"/>
                <p:cNvSpPr>
                  <a:spLocks noChangeAspect="1"/>
                </p:cNvSpPr>
                <p:nvPr>
                  <p:custDataLst>
                    <p:tags r:id="rId3"/>
                  </p:custDataLst>
                </p:nvPr>
              </p:nvSpPr>
              <p:spPr>
                <a:xfrm>
                  <a:off x="1209301" y="4270824"/>
                  <a:ext cx="3129587" cy="2160000"/>
                </a:xfrm>
                <a:custGeom>
                  <a:avLst/>
                  <a:gdLst>
                    <a:gd name="connsiteX0" fmla="*/ 4109878 w 7991396"/>
                    <a:gd name="connsiteY0" fmla="*/ 0 h 4172540"/>
                    <a:gd name="connsiteX1" fmla="*/ 5415487 w 7991396"/>
                    <a:gd name="connsiteY1" fmla="*/ 816050 h 4172540"/>
                    <a:gd name="connsiteX2" fmla="*/ 6027418 w 7991396"/>
                    <a:gd name="connsiteY2" fmla="*/ 677951 h 4172540"/>
                    <a:gd name="connsiteX3" fmla="*/ 7489804 w 7991396"/>
                    <a:gd name="connsiteY3" fmla="*/ 2140332 h 4172540"/>
                    <a:gd name="connsiteX4" fmla="*/ 7483396 w 7991396"/>
                    <a:gd name="connsiteY4" fmla="*/ 2203898 h 4172540"/>
                    <a:gd name="connsiteX5" fmla="*/ 7991396 w 7991396"/>
                    <a:gd name="connsiteY5" fmla="*/ 3146665 h 4172540"/>
                    <a:gd name="connsiteX6" fmla="*/ 7456648 w 7991396"/>
                    <a:gd name="connsiteY6" fmla="*/ 4106801 h 4172540"/>
                    <a:gd name="connsiteX7" fmla="*/ 7330940 w 7991396"/>
                    <a:gd name="connsiteY7" fmla="*/ 4172540 h 4172540"/>
                    <a:gd name="connsiteX8" fmla="*/ 1079370 w 7991396"/>
                    <a:gd name="connsiteY8" fmla="*/ 4172540 h 4172540"/>
                    <a:gd name="connsiteX9" fmla="*/ 1015130 w 7991396"/>
                    <a:gd name="connsiteY9" fmla="*/ 4169296 h 4172540"/>
                    <a:gd name="connsiteX10" fmla="*/ 0 w 7991396"/>
                    <a:gd name="connsiteY10" fmla="*/ 3044397 h 4172540"/>
                    <a:gd name="connsiteX11" fmla="*/ 1130742 w 7991396"/>
                    <a:gd name="connsiteY11" fmla="*/ 1913659 h 4172540"/>
                    <a:gd name="connsiteX12" fmla="*/ 1346871 w 7991396"/>
                    <a:gd name="connsiteY12" fmla="*/ 1935445 h 4172540"/>
                    <a:gd name="connsiteX13" fmla="*/ 2261481 w 7991396"/>
                    <a:gd name="connsiteY13" fmla="*/ 1462386 h 4172540"/>
                    <a:gd name="connsiteX14" fmla="*/ 2653668 w 7991396"/>
                    <a:gd name="connsiteY14" fmla="*/ 1536361 h 4172540"/>
                    <a:gd name="connsiteX15" fmla="*/ 2647492 w 7991396"/>
                    <a:gd name="connsiteY15" fmla="*/ 1462386 h 4172540"/>
                    <a:gd name="connsiteX16" fmla="*/ 4109878 w 7991396"/>
                    <a:gd name="connsiteY16" fmla="*/ 0 h 417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1396" h="4172540">
                      <a:moveTo>
                        <a:pt x="4109878" y="0"/>
                      </a:moveTo>
                      <a:cubicBezTo>
                        <a:pt x="4684462" y="0"/>
                        <a:pt x="5181648" y="331374"/>
                        <a:pt x="5415487" y="816050"/>
                      </a:cubicBezTo>
                      <a:cubicBezTo>
                        <a:pt x="5600435" y="726143"/>
                        <a:pt x="5808299" y="677951"/>
                        <a:pt x="6027418" y="677951"/>
                      </a:cubicBezTo>
                      <a:cubicBezTo>
                        <a:pt x="6835073" y="677951"/>
                        <a:pt x="7489804" y="1332682"/>
                        <a:pt x="7489804" y="2140332"/>
                      </a:cubicBezTo>
                      <a:lnTo>
                        <a:pt x="7483396" y="2203898"/>
                      </a:lnTo>
                      <a:cubicBezTo>
                        <a:pt x="7789726" y="2405463"/>
                        <a:pt x="7991396" y="2752511"/>
                        <a:pt x="7991396" y="3146665"/>
                      </a:cubicBezTo>
                      <a:cubicBezTo>
                        <a:pt x="7991396" y="3552291"/>
                        <a:pt x="7777816" y="3908032"/>
                        <a:pt x="7456648" y="4106801"/>
                      </a:cubicBezTo>
                      <a:lnTo>
                        <a:pt x="7330940" y="4172540"/>
                      </a:lnTo>
                      <a:lnTo>
                        <a:pt x="1079370" y="4172540"/>
                      </a:lnTo>
                      <a:lnTo>
                        <a:pt x="1015130" y="4169296"/>
                      </a:lnTo>
                      <a:cubicBezTo>
                        <a:pt x="444946" y="4111392"/>
                        <a:pt x="0" y="3629859"/>
                        <a:pt x="0" y="3044397"/>
                      </a:cubicBezTo>
                      <a:cubicBezTo>
                        <a:pt x="0" y="2419908"/>
                        <a:pt x="506249" y="1913659"/>
                        <a:pt x="1130742" y="1913659"/>
                      </a:cubicBezTo>
                      <a:lnTo>
                        <a:pt x="1346871" y="1935445"/>
                      </a:lnTo>
                      <a:cubicBezTo>
                        <a:pt x="1548513" y="1648023"/>
                        <a:pt x="1883314" y="1462386"/>
                        <a:pt x="2261481" y="1462386"/>
                      </a:cubicBezTo>
                      <a:cubicBezTo>
                        <a:pt x="2399871" y="1462386"/>
                        <a:pt x="2532456" y="1487244"/>
                        <a:pt x="2653668" y="1536361"/>
                      </a:cubicBezTo>
                      <a:cubicBezTo>
                        <a:pt x="2648116" y="1512003"/>
                        <a:pt x="2647492" y="1487266"/>
                        <a:pt x="2647492" y="1462386"/>
                      </a:cubicBezTo>
                      <a:cubicBezTo>
                        <a:pt x="2647492" y="654731"/>
                        <a:pt x="3302223" y="0"/>
                        <a:pt x="4109878" y="0"/>
                      </a:cubicBezTo>
                      <a:close/>
                    </a:path>
                  </a:pathLst>
                </a:custGeom>
                <a:solidFill>
                  <a:srgbClr val="FFFFFF"/>
                </a:solidFill>
                <a:ln w="12700" cap="flat" cmpd="sng" algn="ctr">
                  <a:noFill/>
                  <a:prstDash val="solid"/>
                  <a:miter lim="800000"/>
                </a:ln>
                <a:effectLst/>
              </p:spPr>
              <p:txBody>
                <a:bodyPr anchor="ctr">
                  <a:normAutofit/>
                </a:bodyPr>
                <a:lstStyle/>
                <a:p>
                  <a:pPr algn="ctr" eaLnBrk="1" hangingPunct="1">
                    <a:spcBef>
                      <a:spcPts val="0"/>
                    </a:spcBef>
                    <a:spcAft>
                      <a:spcPts val="0"/>
                    </a:spcAft>
                    <a:defRPr/>
                  </a:pPr>
                  <a:endParaRPr lang="zh-CN" altLang="en-US">
                    <a:solidFill>
                      <a:srgbClr val="FFFFFF"/>
                    </a:solidFill>
                  </a:endParaRPr>
                </a:p>
              </p:txBody>
            </p:sp>
          </p:grpSp>
          <p:grpSp>
            <p:nvGrpSpPr>
              <p:cNvPr id="12" name="组合 11"/>
              <p:cNvGrpSpPr/>
              <p:nvPr>
                <p:custDataLst>
                  <p:tags r:id="rId4"/>
                </p:custDataLst>
              </p:nvPr>
            </p:nvGrpSpPr>
            <p:grpSpPr>
              <a:xfrm>
                <a:off x="2336800" y="1713881"/>
                <a:ext cx="2754101" cy="2077633"/>
                <a:chOff x="2799494" y="1713881"/>
                <a:chExt cx="2291407" cy="2077633"/>
              </a:xfrm>
            </p:grpSpPr>
            <p:cxnSp>
              <p:nvCxnSpPr>
                <p:cNvPr id="13" name="直接连接符 12"/>
                <p:cNvCxnSpPr/>
                <p:nvPr>
                  <p:custDataLst>
                    <p:tags r:id="rId5"/>
                  </p:custDataLst>
                </p:nvPr>
              </p:nvCxnSpPr>
              <p:spPr>
                <a:xfrm>
                  <a:off x="2799494" y="1713881"/>
                  <a:ext cx="0" cy="2077633"/>
                </a:xfrm>
                <a:prstGeom prst="line">
                  <a:avLst/>
                </a:prstGeom>
                <a:noFill/>
                <a:ln w="6350" cap="flat" cmpd="sng" algn="ctr">
                  <a:solidFill>
                    <a:schemeClr val="tx1">
                      <a:lumMod val="75000"/>
                      <a:lumOff val="25000"/>
                    </a:schemeClr>
                  </a:solidFill>
                  <a:prstDash val="sysDash"/>
                  <a:miter lim="800000"/>
                </a:ln>
                <a:effectLst/>
              </p:spPr>
            </p:cxnSp>
            <p:cxnSp>
              <p:nvCxnSpPr>
                <p:cNvPr id="14" name="直接连接符 13"/>
                <p:cNvCxnSpPr/>
                <p:nvPr>
                  <p:custDataLst>
                    <p:tags r:id="rId6"/>
                  </p:custDataLst>
                </p:nvPr>
              </p:nvCxnSpPr>
              <p:spPr>
                <a:xfrm>
                  <a:off x="2799494" y="1713881"/>
                  <a:ext cx="2291407" cy="0"/>
                </a:xfrm>
                <a:prstGeom prst="line">
                  <a:avLst/>
                </a:prstGeom>
                <a:noFill/>
                <a:ln w="6350" cap="flat" cmpd="sng" algn="ctr">
                  <a:solidFill>
                    <a:schemeClr val="tx1">
                      <a:lumMod val="75000"/>
                      <a:lumOff val="25000"/>
                    </a:schemeClr>
                  </a:solidFill>
                  <a:prstDash val="sysDash"/>
                  <a:miter lim="800000"/>
                  <a:tailEnd type="oval"/>
                </a:ln>
                <a:effectLst/>
              </p:spPr>
            </p:cxnSp>
          </p:grpSp>
          <p:grpSp>
            <p:nvGrpSpPr>
              <p:cNvPr id="15" name="组合 14"/>
              <p:cNvGrpSpPr/>
              <p:nvPr>
                <p:custDataLst>
                  <p:tags r:id="rId7"/>
                </p:custDataLst>
              </p:nvPr>
            </p:nvGrpSpPr>
            <p:grpSpPr>
              <a:xfrm>
                <a:off x="2552700" y="2997200"/>
                <a:ext cx="2538201" cy="995680"/>
                <a:chOff x="2799494" y="1713881"/>
                <a:chExt cx="2291407" cy="1512000"/>
              </a:xfrm>
            </p:grpSpPr>
            <p:cxnSp>
              <p:nvCxnSpPr>
                <p:cNvPr id="16" name="直接连接符 15"/>
                <p:cNvCxnSpPr/>
                <p:nvPr>
                  <p:custDataLst>
                    <p:tags r:id="rId8"/>
                  </p:custDataLst>
                </p:nvPr>
              </p:nvCxnSpPr>
              <p:spPr>
                <a:xfrm>
                  <a:off x="2799494" y="1713881"/>
                  <a:ext cx="0" cy="1512000"/>
                </a:xfrm>
                <a:prstGeom prst="line">
                  <a:avLst/>
                </a:prstGeom>
                <a:noFill/>
                <a:ln w="6350" cap="flat" cmpd="sng" algn="ctr">
                  <a:solidFill>
                    <a:schemeClr val="tx1">
                      <a:lumMod val="75000"/>
                      <a:lumOff val="25000"/>
                    </a:schemeClr>
                  </a:solidFill>
                  <a:prstDash val="sysDash"/>
                  <a:miter lim="800000"/>
                </a:ln>
                <a:effectLst/>
              </p:spPr>
            </p:cxnSp>
            <p:cxnSp>
              <p:nvCxnSpPr>
                <p:cNvPr id="17" name="直接连接符 16"/>
                <p:cNvCxnSpPr/>
                <p:nvPr>
                  <p:custDataLst>
                    <p:tags r:id="rId9"/>
                  </p:custDataLst>
                </p:nvPr>
              </p:nvCxnSpPr>
              <p:spPr>
                <a:xfrm>
                  <a:off x="2799494" y="1713881"/>
                  <a:ext cx="2291407" cy="0"/>
                </a:xfrm>
                <a:prstGeom prst="line">
                  <a:avLst/>
                </a:prstGeom>
                <a:noFill/>
                <a:ln w="6350" cap="flat" cmpd="sng" algn="ctr">
                  <a:solidFill>
                    <a:schemeClr val="tx1">
                      <a:lumMod val="75000"/>
                      <a:lumOff val="25000"/>
                    </a:schemeClr>
                  </a:solidFill>
                  <a:prstDash val="sysDash"/>
                  <a:miter lim="800000"/>
                  <a:tailEnd type="oval"/>
                </a:ln>
                <a:effectLst/>
              </p:spPr>
            </p:cxnSp>
          </p:grpSp>
          <p:cxnSp>
            <p:nvCxnSpPr>
              <p:cNvPr id="18" name="直接连接符 17"/>
              <p:cNvCxnSpPr/>
              <p:nvPr>
                <p:custDataLst>
                  <p:tags r:id="rId10"/>
                </p:custDataLst>
              </p:nvPr>
            </p:nvCxnSpPr>
            <p:spPr>
              <a:xfrm>
                <a:off x="2768600" y="4248598"/>
                <a:ext cx="2322301" cy="0"/>
              </a:xfrm>
              <a:prstGeom prst="line">
                <a:avLst/>
              </a:prstGeom>
              <a:noFill/>
              <a:ln w="6350" cap="flat" cmpd="sng" algn="ctr">
                <a:solidFill>
                  <a:schemeClr val="tx1">
                    <a:lumMod val="75000"/>
                    <a:lumOff val="25000"/>
                  </a:schemeClr>
                </a:solidFill>
                <a:prstDash val="sysDash"/>
                <a:miter lim="800000"/>
                <a:tailEnd type="oval"/>
              </a:ln>
              <a:effectLst/>
            </p:spPr>
          </p:cxnSp>
        </p:grpSp>
        <p:pic>
          <p:nvPicPr>
            <p:cNvPr id="4" name="图片 3"/>
            <p:cNvPicPr>
              <a:picLocks noChangeAspect="1"/>
            </p:cNvPicPr>
            <p:nvPr/>
          </p:nvPicPr>
          <p:blipFill>
            <a:blip r:embed="rId11"/>
            <a:stretch>
              <a:fillRect/>
            </a:stretch>
          </p:blipFill>
          <p:spPr>
            <a:xfrm>
              <a:off x="1045534" y="4175000"/>
              <a:ext cx="3255881" cy="3263298"/>
            </a:xfrm>
            <a:prstGeom prst="rect">
              <a:avLst/>
            </a:prstGeom>
          </p:spPr>
        </p:pic>
      </p:grpSp>
      <p:pic>
        <p:nvPicPr>
          <p:cNvPr id="20" name="图片 60">
            <a:hlinkClick r:id="rId12" action="ppaction://hlinksldjump"/>
          </p:cNvPr>
          <p:cNvPicPr>
            <a:picLocks noChangeAspect="1" noChangeArrowheads="1"/>
          </p:cNvPicPr>
          <p:nvPr/>
        </p:nvPicPr>
        <p:blipFill>
          <a:blip r:embed="rId13"/>
          <a:srcRect/>
          <a:stretch>
            <a:fillRect/>
          </a:stretch>
        </p:blipFill>
        <p:spPr bwMode="auto">
          <a:xfrm>
            <a:off x="221264" y="6012806"/>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“三个代表”重要思想的核心观点</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35" name="矩形: 圆角 34"/>
          <p:cNvSpPr/>
          <p:nvPr/>
        </p:nvSpPr>
        <p:spPr>
          <a:xfrm>
            <a:off x="2279722" y="1092295"/>
            <a:ext cx="7632557"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（一）始终代表中国先进生产力的发展要求</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48131" name="文本框 1"/>
          <p:cNvSpPr txBox="1">
            <a:spLocks noChangeArrowheads="1"/>
          </p:cNvSpPr>
          <p:nvPr/>
        </p:nvSpPr>
        <p:spPr bwMode="auto">
          <a:xfrm>
            <a:off x="1044575" y="2412059"/>
            <a:ext cx="10102850" cy="113441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7380" algn="just">
              <a:lnSpc>
                <a:spcPct val="150000"/>
              </a:lnSpc>
              <a:spcBef>
                <a:spcPts val="1400"/>
              </a:spcBef>
              <a:defRPr/>
            </a:pPr>
            <a:r>
              <a:rPr lang="zh-CN" altLang="en-US" sz="2400" b="1" dirty="0"/>
              <a:t>始终代表中国先进生产力的发展要求，大力促进先进生产力的发展，是我们党站在时代前列，保持先进性的根本体现和根本要求。</a:t>
            </a:r>
            <a:endParaRPr kumimoji="0" lang="zh-CN" altLang="en-US" sz="2400" b="1" i="0" u="none" strike="noStrike" kern="1200" cap="none" spc="0" normalizeH="0" baseline="0" noProof="0" dirty="0">
              <a:ln>
                <a:noFill/>
              </a:ln>
              <a:solidFill>
                <a:schemeClr val="tx1"/>
              </a:solidFill>
              <a:uLnTx/>
              <a:uFillTx/>
              <a:latin typeface="Arial" panose="020B0604020202020204" pitchFamily="34" charset="0"/>
              <a:ea typeface="微软雅黑" panose="020B0503020204020204" pitchFamily="34" charset="-122"/>
              <a:cs typeface="+mn-cs"/>
            </a:endParaRPr>
          </a:p>
        </p:txBody>
      </p:sp>
      <p:sp>
        <p:nvSpPr>
          <p:cNvPr id="8" name="矩形 4"/>
          <p:cNvSpPr>
            <a:spLocks noChangeArrowheads="1"/>
          </p:cNvSpPr>
          <p:nvPr/>
        </p:nvSpPr>
        <p:spPr bwMode="auto">
          <a:xfrm>
            <a:off x="327779" y="1818730"/>
            <a:ext cx="1048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00000"/>
                </a:solidFill>
              </a:rPr>
              <a:t>1.</a:t>
            </a:r>
            <a:r>
              <a:rPr lang="zh-CN" altLang="en-US" sz="2400" b="1" dirty="0">
                <a:solidFill>
                  <a:srgbClr val="C00000"/>
                </a:solidFill>
              </a:rPr>
              <a:t>社会主义的根本任务是发展社会生产力</a:t>
            </a:r>
            <a:endParaRPr lang="zh-CN" altLang="en-US" sz="2400" b="1" dirty="0">
              <a:solidFill>
                <a:srgbClr val="C00000"/>
              </a:solidFill>
            </a:endParaRPr>
          </a:p>
        </p:txBody>
      </p:sp>
      <p:grpSp>
        <p:nvGrpSpPr>
          <p:cNvPr id="13" name="组合 12"/>
          <p:cNvGrpSpPr/>
          <p:nvPr/>
        </p:nvGrpSpPr>
        <p:grpSpPr>
          <a:xfrm>
            <a:off x="758647" y="3651935"/>
            <a:ext cx="10674706" cy="2951018"/>
            <a:chOff x="971362" y="3651935"/>
            <a:chExt cx="10674706" cy="2951018"/>
          </a:xfrm>
        </p:grpSpPr>
        <p:sp>
          <p:nvSpPr>
            <p:cNvPr id="6" name="椭圆 5"/>
            <p:cNvSpPr/>
            <p:nvPr/>
          </p:nvSpPr>
          <p:spPr>
            <a:xfrm>
              <a:off x="4816086" y="3651935"/>
              <a:ext cx="2951018" cy="2951018"/>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
            <p:cNvSpPr txBox="1">
              <a:spLocks noChangeArrowheads="1"/>
            </p:cNvSpPr>
            <p:nvPr/>
          </p:nvSpPr>
          <p:spPr bwMode="auto">
            <a:xfrm>
              <a:off x="5052804" y="4283239"/>
              <a:ext cx="2477582" cy="1688411"/>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zh-CN" altLang="en-US" sz="2400" b="1" dirty="0">
                  <a:solidFill>
                    <a:schemeClr val="bg1"/>
                  </a:solidFill>
                </a:rPr>
                <a:t>近代以来中华民族面对的两大历史任务是什么？</a:t>
              </a:r>
              <a:endParaRPr lang="zh-CN" altLang="en-US" sz="2400" b="1" dirty="0">
                <a:solidFill>
                  <a:schemeClr val="bg1"/>
                </a:solidFill>
              </a:endParaRPr>
            </a:p>
          </p:txBody>
        </p:sp>
        <p:sp>
          <p:nvSpPr>
            <p:cNvPr id="10" name="文本框 1"/>
            <p:cNvSpPr txBox="1">
              <a:spLocks noChangeArrowheads="1"/>
            </p:cNvSpPr>
            <p:nvPr/>
          </p:nvSpPr>
          <p:spPr bwMode="auto">
            <a:xfrm>
              <a:off x="971362" y="4283239"/>
              <a:ext cx="2352892" cy="1134413"/>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ts val="1400"/>
                </a:spcBef>
                <a:defRPr/>
              </a:pPr>
              <a:r>
                <a:rPr lang="zh-CN" altLang="en-US" sz="2400" dirty="0"/>
                <a:t>争得民族独立、人民解放</a:t>
              </a:r>
              <a:endParaRPr lang="zh-CN" altLang="en-US" sz="2400" dirty="0"/>
            </a:p>
          </p:txBody>
        </p:sp>
        <p:sp>
          <p:nvSpPr>
            <p:cNvPr id="11" name="环形箭头 3"/>
            <p:cNvSpPr/>
            <p:nvPr/>
          </p:nvSpPr>
          <p:spPr>
            <a:xfrm rot="15013344" flipH="1">
              <a:off x="7507530" y="4788706"/>
              <a:ext cx="1952938" cy="1009359"/>
            </a:xfrm>
            <a:custGeom>
              <a:avLst/>
              <a:gdLst>
                <a:gd name="connsiteX0" fmla="*/ 297033 w 4752528"/>
                <a:gd name="connsiteY0" fmla="*/ 2376264 h 4752528"/>
                <a:gd name="connsiteX1" fmla="*/ 2082640 w 4752528"/>
                <a:gd name="connsiteY1" fmla="*/ 317870 h 4752528"/>
                <a:gd name="connsiteX2" fmla="*/ 4372565 w 4752528"/>
                <a:gd name="connsiteY2" fmla="*/ 1794901 h 4752528"/>
                <a:gd name="connsiteX3" fmla="*/ 4655040 w 4752528"/>
                <a:gd name="connsiteY3" fmla="*/ 1794900 h 4752528"/>
                <a:gd name="connsiteX4" fmla="*/ 4158462 w 4752528"/>
                <a:gd name="connsiteY4" fmla="*/ 2376264 h 4752528"/>
                <a:gd name="connsiteX5" fmla="*/ 3466908 w 4752528"/>
                <a:gd name="connsiteY5" fmla="*/ 1794900 h 4752528"/>
                <a:gd name="connsiteX6" fmla="*/ 3742914 w 4752528"/>
                <a:gd name="connsiteY6" fmla="*/ 1794900 h 4752528"/>
                <a:gd name="connsiteX7" fmla="*/ 2079604 w 4752528"/>
                <a:gd name="connsiteY7" fmla="*/ 921029 h 4752528"/>
                <a:gd name="connsiteX8" fmla="*/ 891099 w 4752528"/>
                <a:gd name="connsiteY8" fmla="*/ 2376264 h 4752528"/>
                <a:gd name="connsiteX9" fmla="*/ 297033 w 4752528"/>
                <a:gd name="connsiteY9" fmla="*/ 2376264 h 4752528"/>
                <a:gd name="connsiteX0-1" fmla="*/ 0 w 4358007"/>
                <a:gd name="connsiteY0-2" fmla="*/ 2079403 h 2079403"/>
                <a:gd name="connsiteX1-3" fmla="*/ 1785607 w 4358007"/>
                <a:gd name="connsiteY1-4" fmla="*/ 21009 h 2079403"/>
                <a:gd name="connsiteX2-5" fmla="*/ 4075532 w 4358007"/>
                <a:gd name="connsiteY2-6" fmla="*/ 1498040 h 2079403"/>
                <a:gd name="connsiteX3-7" fmla="*/ 4358007 w 4358007"/>
                <a:gd name="connsiteY3-8" fmla="*/ 1498039 h 2079403"/>
                <a:gd name="connsiteX4-9" fmla="*/ 3861429 w 4358007"/>
                <a:gd name="connsiteY4-10" fmla="*/ 2079403 h 2079403"/>
                <a:gd name="connsiteX5-11" fmla="*/ 3169875 w 4358007"/>
                <a:gd name="connsiteY5-12" fmla="*/ 1498039 h 2079403"/>
                <a:gd name="connsiteX6-13" fmla="*/ 3445881 w 4358007"/>
                <a:gd name="connsiteY6-14" fmla="*/ 1498039 h 2079403"/>
                <a:gd name="connsiteX7-15" fmla="*/ 1782571 w 4358007"/>
                <a:gd name="connsiteY7-16" fmla="*/ 624168 h 2079403"/>
                <a:gd name="connsiteX8-17" fmla="*/ 62726 w 4358007"/>
                <a:gd name="connsiteY8-18" fmla="*/ 2079403 h 2079403"/>
                <a:gd name="connsiteX9-19" fmla="*/ 0 w 4358007"/>
                <a:gd name="connsiteY9-20" fmla="*/ 2079403 h 2079403"/>
                <a:gd name="connsiteX0-21" fmla="*/ 0 w 4358007"/>
                <a:gd name="connsiteY0-22" fmla="*/ 2079403 h 2079403"/>
                <a:gd name="connsiteX1-23" fmla="*/ 1785607 w 4358007"/>
                <a:gd name="connsiteY1-24" fmla="*/ 21009 h 2079403"/>
                <a:gd name="connsiteX2-25" fmla="*/ 4075532 w 4358007"/>
                <a:gd name="connsiteY2-26" fmla="*/ 1498040 h 2079403"/>
                <a:gd name="connsiteX3-27" fmla="*/ 4358007 w 4358007"/>
                <a:gd name="connsiteY3-28" fmla="*/ 1498039 h 2079403"/>
                <a:gd name="connsiteX4-29" fmla="*/ 3861429 w 4358007"/>
                <a:gd name="connsiteY4-30" fmla="*/ 2079403 h 2079403"/>
                <a:gd name="connsiteX5-31" fmla="*/ 3169875 w 4358007"/>
                <a:gd name="connsiteY5-32" fmla="*/ 1498039 h 2079403"/>
                <a:gd name="connsiteX6-33" fmla="*/ 3445881 w 4358007"/>
                <a:gd name="connsiteY6-34" fmla="*/ 1498039 h 2079403"/>
                <a:gd name="connsiteX7-35" fmla="*/ 1782571 w 4358007"/>
                <a:gd name="connsiteY7-36" fmla="*/ 624168 h 2079403"/>
                <a:gd name="connsiteX8-37" fmla="*/ 25655 w 4358007"/>
                <a:gd name="connsiteY8-38" fmla="*/ 2067046 h 2079403"/>
                <a:gd name="connsiteX9-39" fmla="*/ 0 w 4358007"/>
                <a:gd name="connsiteY9-40" fmla="*/ 2079403 h 2079403"/>
                <a:gd name="connsiteX0-41" fmla="*/ 0 w 4358007"/>
                <a:gd name="connsiteY0-42" fmla="*/ 2079403 h 2079403"/>
                <a:gd name="connsiteX1-43" fmla="*/ 1785607 w 4358007"/>
                <a:gd name="connsiteY1-44" fmla="*/ 21009 h 2079403"/>
                <a:gd name="connsiteX2-45" fmla="*/ 4075532 w 4358007"/>
                <a:gd name="connsiteY2-46" fmla="*/ 1498040 h 2079403"/>
                <a:gd name="connsiteX3-47" fmla="*/ 4358007 w 4358007"/>
                <a:gd name="connsiteY3-48" fmla="*/ 1498039 h 2079403"/>
                <a:gd name="connsiteX4-49" fmla="*/ 3861429 w 4358007"/>
                <a:gd name="connsiteY4-50" fmla="*/ 2079403 h 2079403"/>
                <a:gd name="connsiteX5-51" fmla="*/ 3169875 w 4358007"/>
                <a:gd name="connsiteY5-52" fmla="*/ 1498039 h 2079403"/>
                <a:gd name="connsiteX6-53" fmla="*/ 3445881 w 4358007"/>
                <a:gd name="connsiteY6-54" fmla="*/ 1498039 h 2079403"/>
                <a:gd name="connsiteX7-55" fmla="*/ 1782571 w 4358007"/>
                <a:gd name="connsiteY7-56" fmla="*/ 624168 h 2079403"/>
                <a:gd name="connsiteX8-57" fmla="*/ 25655 w 4358007"/>
                <a:gd name="connsiteY8-58" fmla="*/ 2067046 h 2079403"/>
                <a:gd name="connsiteX9-59" fmla="*/ 0 w 4358007"/>
                <a:gd name="connsiteY9-60" fmla="*/ 2079403 h 2079403"/>
                <a:gd name="connsiteX0-61" fmla="*/ 0 w 4358007"/>
                <a:gd name="connsiteY0-62" fmla="*/ 2079403 h 2079403"/>
                <a:gd name="connsiteX1-63" fmla="*/ 1785607 w 4358007"/>
                <a:gd name="connsiteY1-64" fmla="*/ 21009 h 2079403"/>
                <a:gd name="connsiteX2-65" fmla="*/ 4075532 w 4358007"/>
                <a:gd name="connsiteY2-66" fmla="*/ 1498040 h 2079403"/>
                <a:gd name="connsiteX3-67" fmla="*/ 4358007 w 4358007"/>
                <a:gd name="connsiteY3-68" fmla="*/ 1498039 h 2079403"/>
                <a:gd name="connsiteX4-69" fmla="*/ 3861429 w 4358007"/>
                <a:gd name="connsiteY4-70" fmla="*/ 2079403 h 2079403"/>
                <a:gd name="connsiteX5-71" fmla="*/ 3169875 w 4358007"/>
                <a:gd name="connsiteY5-72" fmla="*/ 1498039 h 2079403"/>
                <a:gd name="connsiteX6-73" fmla="*/ 3445881 w 4358007"/>
                <a:gd name="connsiteY6-74" fmla="*/ 1498039 h 2079403"/>
                <a:gd name="connsiteX7-75" fmla="*/ 1819641 w 4358007"/>
                <a:gd name="connsiteY7-76" fmla="*/ 339962 h 2079403"/>
                <a:gd name="connsiteX8-77" fmla="*/ 25655 w 4358007"/>
                <a:gd name="connsiteY8-78" fmla="*/ 2067046 h 2079403"/>
                <a:gd name="connsiteX9-79" fmla="*/ 0 w 4358007"/>
                <a:gd name="connsiteY9-80" fmla="*/ 2079403 h 2079403"/>
                <a:gd name="connsiteX0-81" fmla="*/ 0 w 4358007"/>
                <a:gd name="connsiteY0-82" fmla="*/ 2079403 h 2079403"/>
                <a:gd name="connsiteX1-83" fmla="*/ 1785607 w 4358007"/>
                <a:gd name="connsiteY1-84" fmla="*/ 21009 h 2079403"/>
                <a:gd name="connsiteX2-85" fmla="*/ 4075532 w 4358007"/>
                <a:gd name="connsiteY2-86" fmla="*/ 1498040 h 2079403"/>
                <a:gd name="connsiteX3-87" fmla="*/ 4358007 w 4358007"/>
                <a:gd name="connsiteY3-88" fmla="*/ 1498039 h 2079403"/>
                <a:gd name="connsiteX4-89" fmla="*/ 3861429 w 4358007"/>
                <a:gd name="connsiteY4-90" fmla="*/ 2079403 h 2079403"/>
                <a:gd name="connsiteX5-91" fmla="*/ 3169875 w 4358007"/>
                <a:gd name="connsiteY5-92" fmla="*/ 1498039 h 2079403"/>
                <a:gd name="connsiteX6-93" fmla="*/ 3445881 w 4358007"/>
                <a:gd name="connsiteY6-94" fmla="*/ 1498039 h 2079403"/>
                <a:gd name="connsiteX7-95" fmla="*/ 1770214 w 4358007"/>
                <a:gd name="connsiteY7-96" fmla="*/ 525314 h 2079403"/>
                <a:gd name="connsiteX8-97" fmla="*/ 25655 w 4358007"/>
                <a:gd name="connsiteY8-98" fmla="*/ 2067046 h 2079403"/>
                <a:gd name="connsiteX9-99" fmla="*/ 0 w 4358007"/>
                <a:gd name="connsiteY9-100" fmla="*/ 2079403 h 2079403"/>
                <a:gd name="connsiteX0-101" fmla="*/ 0 w 4358007"/>
                <a:gd name="connsiteY0-102" fmla="*/ 2079403 h 2079403"/>
                <a:gd name="connsiteX1-103" fmla="*/ 1785607 w 4358007"/>
                <a:gd name="connsiteY1-104" fmla="*/ 21009 h 2079403"/>
                <a:gd name="connsiteX2-105" fmla="*/ 4075532 w 4358007"/>
                <a:gd name="connsiteY2-106" fmla="*/ 1498040 h 2079403"/>
                <a:gd name="connsiteX3-107" fmla="*/ 4358007 w 4358007"/>
                <a:gd name="connsiteY3-108" fmla="*/ 1498039 h 2079403"/>
                <a:gd name="connsiteX4-109" fmla="*/ 3861429 w 4358007"/>
                <a:gd name="connsiteY4-110" fmla="*/ 2079403 h 2079403"/>
                <a:gd name="connsiteX5-111" fmla="*/ 3169875 w 4358007"/>
                <a:gd name="connsiteY5-112" fmla="*/ 1498039 h 2079403"/>
                <a:gd name="connsiteX6-113" fmla="*/ 3445881 w 4358007"/>
                <a:gd name="connsiteY6-114" fmla="*/ 1498039 h 2079403"/>
                <a:gd name="connsiteX7-115" fmla="*/ 1535436 w 4358007"/>
                <a:gd name="connsiteY7-116" fmla="*/ 463531 h 2079403"/>
                <a:gd name="connsiteX8-117" fmla="*/ 25655 w 4358007"/>
                <a:gd name="connsiteY8-118" fmla="*/ 2067046 h 2079403"/>
                <a:gd name="connsiteX9-119" fmla="*/ 0 w 4358007"/>
                <a:gd name="connsiteY9-120" fmla="*/ 2079403 h 2079403"/>
                <a:gd name="connsiteX0-121" fmla="*/ 0 w 4358007"/>
                <a:gd name="connsiteY0-122" fmla="*/ 2079403 h 2252398"/>
                <a:gd name="connsiteX1-123" fmla="*/ 1785607 w 4358007"/>
                <a:gd name="connsiteY1-124" fmla="*/ 21009 h 2252398"/>
                <a:gd name="connsiteX2-125" fmla="*/ 4075532 w 4358007"/>
                <a:gd name="connsiteY2-126" fmla="*/ 1498040 h 2252398"/>
                <a:gd name="connsiteX3-127" fmla="*/ 4358007 w 4358007"/>
                <a:gd name="connsiteY3-128" fmla="*/ 1498039 h 2252398"/>
                <a:gd name="connsiteX4-129" fmla="*/ 3849072 w 4358007"/>
                <a:gd name="connsiteY4-130" fmla="*/ 2252398 h 2252398"/>
                <a:gd name="connsiteX5-131" fmla="*/ 3169875 w 4358007"/>
                <a:gd name="connsiteY5-132" fmla="*/ 1498039 h 2252398"/>
                <a:gd name="connsiteX6-133" fmla="*/ 3445881 w 4358007"/>
                <a:gd name="connsiteY6-134" fmla="*/ 1498039 h 2252398"/>
                <a:gd name="connsiteX7-135" fmla="*/ 1535436 w 4358007"/>
                <a:gd name="connsiteY7-136" fmla="*/ 463531 h 2252398"/>
                <a:gd name="connsiteX8-137" fmla="*/ 25655 w 4358007"/>
                <a:gd name="connsiteY8-138" fmla="*/ 2067046 h 2252398"/>
                <a:gd name="connsiteX9-139" fmla="*/ 0 w 4358007"/>
                <a:gd name="connsiteY9-140" fmla="*/ 2079403 h 22523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358007" h="2252398">
                  <a:moveTo>
                    <a:pt x="0" y="2079403"/>
                  </a:moveTo>
                  <a:cubicBezTo>
                    <a:pt x="0" y="1044510"/>
                    <a:pt x="761085" y="167154"/>
                    <a:pt x="1785607" y="21009"/>
                  </a:cubicBezTo>
                  <a:cubicBezTo>
                    <a:pt x="2810128" y="-125136"/>
                    <a:pt x="3786171" y="504424"/>
                    <a:pt x="4075532" y="1498040"/>
                  </a:cubicBezTo>
                  <a:lnTo>
                    <a:pt x="4358007" y="1498039"/>
                  </a:lnTo>
                  <a:lnTo>
                    <a:pt x="3849072" y="2252398"/>
                  </a:lnTo>
                  <a:lnTo>
                    <a:pt x="3169875" y="1498039"/>
                  </a:lnTo>
                  <a:lnTo>
                    <a:pt x="3445881" y="1498039"/>
                  </a:lnTo>
                  <a:cubicBezTo>
                    <a:pt x="3169566" y="848487"/>
                    <a:pt x="2227092" y="322532"/>
                    <a:pt x="1535436" y="463531"/>
                  </a:cubicBezTo>
                  <a:cubicBezTo>
                    <a:pt x="843780" y="604530"/>
                    <a:pt x="25655" y="1361164"/>
                    <a:pt x="25655" y="2067046"/>
                  </a:cubicBezTo>
                  <a:lnTo>
                    <a:pt x="0" y="2079403"/>
                  </a:lnTo>
                  <a:close/>
                </a:path>
              </a:pathLst>
            </a:custGeom>
            <a:solidFill>
              <a:srgbClr val="C00000"/>
            </a:solidFill>
            <a:ln w="6350">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2" name="环形箭头 3"/>
            <p:cNvSpPr/>
            <p:nvPr/>
          </p:nvSpPr>
          <p:spPr>
            <a:xfrm rot="14528313" flipV="1">
              <a:off x="3097178" y="4590696"/>
              <a:ext cx="1952938" cy="1009359"/>
            </a:xfrm>
            <a:custGeom>
              <a:avLst/>
              <a:gdLst>
                <a:gd name="connsiteX0" fmla="*/ 297033 w 4752528"/>
                <a:gd name="connsiteY0" fmla="*/ 2376264 h 4752528"/>
                <a:gd name="connsiteX1" fmla="*/ 2082640 w 4752528"/>
                <a:gd name="connsiteY1" fmla="*/ 317870 h 4752528"/>
                <a:gd name="connsiteX2" fmla="*/ 4372565 w 4752528"/>
                <a:gd name="connsiteY2" fmla="*/ 1794901 h 4752528"/>
                <a:gd name="connsiteX3" fmla="*/ 4655040 w 4752528"/>
                <a:gd name="connsiteY3" fmla="*/ 1794900 h 4752528"/>
                <a:gd name="connsiteX4" fmla="*/ 4158462 w 4752528"/>
                <a:gd name="connsiteY4" fmla="*/ 2376264 h 4752528"/>
                <a:gd name="connsiteX5" fmla="*/ 3466908 w 4752528"/>
                <a:gd name="connsiteY5" fmla="*/ 1794900 h 4752528"/>
                <a:gd name="connsiteX6" fmla="*/ 3742914 w 4752528"/>
                <a:gd name="connsiteY6" fmla="*/ 1794900 h 4752528"/>
                <a:gd name="connsiteX7" fmla="*/ 2079604 w 4752528"/>
                <a:gd name="connsiteY7" fmla="*/ 921029 h 4752528"/>
                <a:gd name="connsiteX8" fmla="*/ 891099 w 4752528"/>
                <a:gd name="connsiteY8" fmla="*/ 2376264 h 4752528"/>
                <a:gd name="connsiteX9" fmla="*/ 297033 w 4752528"/>
                <a:gd name="connsiteY9" fmla="*/ 2376264 h 4752528"/>
                <a:gd name="connsiteX0-1" fmla="*/ 0 w 4358007"/>
                <a:gd name="connsiteY0-2" fmla="*/ 2079403 h 2079403"/>
                <a:gd name="connsiteX1-3" fmla="*/ 1785607 w 4358007"/>
                <a:gd name="connsiteY1-4" fmla="*/ 21009 h 2079403"/>
                <a:gd name="connsiteX2-5" fmla="*/ 4075532 w 4358007"/>
                <a:gd name="connsiteY2-6" fmla="*/ 1498040 h 2079403"/>
                <a:gd name="connsiteX3-7" fmla="*/ 4358007 w 4358007"/>
                <a:gd name="connsiteY3-8" fmla="*/ 1498039 h 2079403"/>
                <a:gd name="connsiteX4-9" fmla="*/ 3861429 w 4358007"/>
                <a:gd name="connsiteY4-10" fmla="*/ 2079403 h 2079403"/>
                <a:gd name="connsiteX5-11" fmla="*/ 3169875 w 4358007"/>
                <a:gd name="connsiteY5-12" fmla="*/ 1498039 h 2079403"/>
                <a:gd name="connsiteX6-13" fmla="*/ 3445881 w 4358007"/>
                <a:gd name="connsiteY6-14" fmla="*/ 1498039 h 2079403"/>
                <a:gd name="connsiteX7-15" fmla="*/ 1782571 w 4358007"/>
                <a:gd name="connsiteY7-16" fmla="*/ 624168 h 2079403"/>
                <a:gd name="connsiteX8-17" fmla="*/ 62726 w 4358007"/>
                <a:gd name="connsiteY8-18" fmla="*/ 2079403 h 2079403"/>
                <a:gd name="connsiteX9-19" fmla="*/ 0 w 4358007"/>
                <a:gd name="connsiteY9-20" fmla="*/ 2079403 h 2079403"/>
                <a:gd name="connsiteX0-21" fmla="*/ 0 w 4358007"/>
                <a:gd name="connsiteY0-22" fmla="*/ 2079403 h 2079403"/>
                <a:gd name="connsiteX1-23" fmla="*/ 1785607 w 4358007"/>
                <a:gd name="connsiteY1-24" fmla="*/ 21009 h 2079403"/>
                <a:gd name="connsiteX2-25" fmla="*/ 4075532 w 4358007"/>
                <a:gd name="connsiteY2-26" fmla="*/ 1498040 h 2079403"/>
                <a:gd name="connsiteX3-27" fmla="*/ 4358007 w 4358007"/>
                <a:gd name="connsiteY3-28" fmla="*/ 1498039 h 2079403"/>
                <a:gd name="connsiteX4-29" fmla="*/ 3861429 w 4358007"/>
                <a:gd name="connsiteY4-30" fmla="*/ 2079403 h 2079403"/>
                <a:gd name="connsiteX5-31" fmla="*/ 3169875 w 4358007"/>
                <a:gd name="connsiteY5-32" fmla="*/ 1498039 h 2079403"/>
                <a:gd name="connsiteX6-33" fmla="*/ 3445881 w 4358007"/>
                <a:gd name="connsiteY6-34" fmla="*/ 1498039 h 2079403"/>
                <a:gd name="connsiteX7-35" fmla="*/ 1782571 w 4358007"/>
                <a:gd name="connsiteY7-36" fmla="*/ 624168 h 2079403"/>
                <a:gd name="connsiteX8-37" fmla="*/ 25655 w 4358007"/>
                <a:gd name="connsiteY8-38" fmla="*/ 2067046 h 2079403"/>
                <a:gd name="connsiteX9-39" fmla="*/ 0 w 4358007"/>
                <a:gd name="connsiteY9-40" fmla="*/ 2079403 h 2079403"/>
                <a:gd name="connsiteX0-41" fmla="*/ 0 w 4358007"/>
                <a:gd name="connsiteY0-42" fmla="*/ 2079403 h 2079403"/>
                <a:gd name="connsiteX1-43" fmla="*/ 1785607 w 4358007"/>
                <a:gd name="connsiteY1-44" fmla="*/ 21009 h 2079403"/>
                <a:gd name="connsiteX2-45" fmla="*/ 4075532 w 4358007"/>
                <a:gd name="connsiteY2-46" fmla="*/ 1498040 h 2079403"/>
                <a:gd name="connsiteX3-47" fmla="*/ 4358007 w 4358007"/>
                <a:gd name="connsiteY3-48" fmla="*/ 1498039 h 2079403"/>
                <a:gd name="connsiteX4-49" fmla="*/ 3861429 w 4358007"/>
                <a:gd name="connsiteY4-50" fmla="*/ 2079403 h 2079403"/>
                <a:gd name="connsiteX5-51" fmla="*/ 3169875 w 4358007"/>
                <a:gd name="connsiteY5-52" fmla="*/ 1498039 h 2079403"/>
                <a:gd name="connsiteX6-53" fmla="*/ 3445881 w 4358007"/>
                <a:gd name="connsiteY6-54" fmla="*/ 1498039 h 2079403"/>
                <a:gd name="connsiteX7-55" fmla="*/ 1782571 w 4358007"/>
                <a:gd name="connsiteY7-56" fmla="*/ 624168 h 2079403"/>
                <a:gd name="connsiteX8-57" fmla="*/ 25655 w 4358007"/>
                <a:gd name="connsiteY8-58" fmla="*/ 2067046 h 2079403"/>
                <a:gd name="connsiteX9-59" fmla="*/ 0 w 4358007"/>
                <a:gd name="connsiteY9-60" fmla="*/ 2079403 h 2079403"/>
                <a:gd name="connsiteX0-61" fmla="*/ 0 w 4358007"/>
                <a:gd name="connsiteY0-62" fmla="*/ 2079403 h 2079403"/>
                <a:gd name="connsiteX1-63" fmla="*/ 1785607 w 4358007"/>
                <a:gd name="connsiteY1-64" fmla="*/ 21009 h 2079403"/>
                <a:gd name="connsiteX2-65" fmla="*/ 4075532 w 4358007"/>
                <a:gd name="connsiteY2-66" fmla="*/ 1498040 h 2079403"/>
                <a:gd name="connsiteX3-67" fmla="*/ 4358007 w 4358007"/>
                <a:gd name="connsiteY3-68" fmla="*/ 1498039 h 2079403"/>
                <a:gd name="connsiteX4-69" fmla="*/ 3861429 w 4358007"/>
                <a:gd name="connsiteY4-70" fmla="*/ 2079403 h 2079403"/>
                <a:gd name="connsiteX5-71" fmla="*/ 3169875 w 4358007"/>
                <a:gd name="connsiteY5-72" fmla="*/ 1498039 h 2079403"/>
                <a:gd name="connsiteX6-73" fmla="*/ 3445881 w 4358007"/>
                <a:gd name="connsiteY6-74" fmla="*/ 1498039 h 2079403"/>
                <a:gd name="connsiteX7-75" fmla="*/ 1819641 w 4358007"/>
                <a:gd name="connsiteY7-76" fmla="*/ 339962 h 2079403"/>
                <a:gd name="connsiteX8-77" fmla="*/ 25655 w 4358007"/>
                <a:gd name="connsiteY8-78" fmla="*/ 2067046 h 2079403"/>
                <a:gd name="connsiteX9-79" fmla="*/ 0 w 4358007"/>
                <a:gd name="connsiteY9-80" fmla="*/ 2079403 h 2079403"/>
                <a:gd name="connsiteX0-81" fmla="*/ 0 w 4358007"/>
                <a:gd name="connsiteY0-82" fmla="*/ 2079403 h 2079403"/>
                <a:gd name="connsiteX1-83" fmla="*/ 1785607 w 4358007"/>
                <a:gd name="connsiteY1-84" fmla="*/ 21009 h 2079403"/>
                <a:gd name="connsiteX2-85" fmla="*/ 4075532 w 4358007"/>
                <a:gd name="connsiteY2-86" fmla="*/ 1498040 h 2079403"/>
                <a:gd name="connsiteX3-87" fmla="*/ 4358007 w 4358007"/>
                <a:gd name="connsiteY3-88" fmla="*/ 1498039 h 2079403"/>
                <a:gd name="connsiteX4-89" fmla="*/ 3861429 w 4358007"/>
                <a:gd name="connsiteY4-90" fmla="*/ 2079403 h 2079403"/>
                <a:gd name="connsiteX5-91" fmla="*/ 3169875 w 4358007"/>
                <a:gd name="connsiteY5-92" fmla="*/ 1498039 h 2079403"/>
                <a:gd name="connsiteX6-93" fmla="*/ 3445881 w 4358007"/>
                <a:gd name="connsiteY6-94" fmla="*/ 1498039 h 2079403"/>
                <a:gd name="connsiteX7-95" fmla="*/ 1770214 w 4358007"/>
                <a:gd name="connsiteY7-96" fmla="*/ 525314 h 2079403"/>
                <a:gd name="connsiteX8-97" fmla="*/ 25655 w 4358007"/>
                <a:gd name="connsiteY8-98" fmla="*/ 2067046 h 2079403"/>
                <a:gd name="connsiteX9-99" fmla="*/ 0 w 4358007"/>
                <a:gd name="connsiteY9-100" fmla="*/ 2079403 h 2079403"/>
                <a:gd name="connsiteX0-101" fmla="*/ 0 w 4358007"/>
                <a:gd name="connsiteY0-102" fmla="*/ 2079403 h 2079403"/>
                <a:gd name="connsiteX1-103" fmla="*/ 1785607 w 4358007"/>
                <a:gd name="connsiteY1-104" fmla="*/ 21009 h 2079403"/>
                <a:gd name="connsiteX2-105" fmla="*/ 4075532 w 4358007"/>
                <a:gd name="connsiteY2-106" fmla="*/ 1498040 h 2079403"/>
                <a:gd name="connsiteX3-107" fmla="*/ 4358007 w 4358007"/>
                <a:gd name="connsiteY3-108" fmla="*/ 1498039 h 2079403"/>
                <a:gd name="connsiteX4-109" fmla="*/ 3861429 w 4358007"/>
                <a:gd name="connsiteY4-110" fmla="*/ 2079403 h 2079403"/>
                <a:gd name="connsiteX5-111" fmla="*/ 3169875 w 4358007"/>
                <a:gd name="connsiteY5-112" fmla="*/ 1498039 h 2079403"/>
                <a:gd name="connsiteX6-113" fmla="*/ 3445881 w 4358007"/>
                <a:gd name="connsiteY6-114" fmla="*/ 1498039 h 2079403"/>
                <a:gd name="connsiteX7-115" fmla="*/ 1535436 w 4358007"/>
                <a:gd name="connsiteY7-116" fmla="*/ 463531 h 2079403"/>
                <a:gd name="connsiteX8-117" fmla="*/ 25655 w 4358007"/>
                <a:gd name="connsiteY8-118" fmla="*/ 2067046 h 2079403"/>
                <a:gd name="connsiteX9-119" fmla="*/ 0 w 4358007"/>
                <a:gd name="connsiteY9-120" fmla="*/ 2079403 h 2079403"/>
                <a:gd name="connsiteX0-121" fmla="*/ 0 w 4358007"/>
                <a:gd name="connsiteY0-122" fmla="*/ 2079403 h 2252398"/>
                <a:gd name="connsiteX1-123" fmla="*/ 1785607 w 4358007"/>
                <a:gd name="connsiteY1-124" fmla="*/ 21009 h 2252398"/>
                <a:gd name="connsiteX2-125" fmla="*/ 4075532 w 4358007"/>
                <a:gd name="connsiteY2-126" fmla="*/ 1498040 h 2252398"/>
                <a:gd name="connsiteX3-127" fmla="*/ 4358007 w 4358007"/>
                <a:gd name="connsiteY3-128" fmla="*/ 1498039 h 2252398"/>
                <a:gd name="connsiteX4-129" fmla="*/ 3849072 w 4358007"/>
                <a:gd name="connsiteY4-130" fmla="*/ 2252398 h 2252398"/>
                <a:gd name="connsiteX5-131" fmla="*/ 3169875 w 4358007"/>
                <a:gd name="connsiteY5-132" fmla="*/ 1498039 h 2252398"/>
                <a:gd name="connsiteX6-133" fmla="*/ 3445881 w 4358007"/>
                <a:gd name="connsiteY6-134" fmla="*/ 1498039 h 2252398"/>
                <a:gd name="connsiteX7-135" fmla="*/ 1535436 w 4358007"/>
                <a:gd name="connsiteY7-136" fmla="*/ 463531 h 2252398"/>
                <a:gd name="connsiteX8-137" fmla="*/ 25655 w 4358007"/>
                <a:gd name="connsiteY8-138" fmla="*/ 2067046 h 2252398"/>
                <a:gd name="connsiteX9-139" fmla="*/ 0 w 4358007"/>
                <a:gd name="connsiteY9-140" fmla="*/ 2079403 h 22523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358007" h="2252398">
                  <a:moveTo>
                    <a:pt x="0" y="2079403"/>
                  </a:moveTo>
                  <a:cubicBezTo>
                    <a:pt x="0" y="1044510"/>
                    <a:pt x="761085" y="167154"/>
                    <a:pt x="1785607" y="21009"/>
                  </a:cubicBezTo>
                  <a:cubicBezTo>
                    <a:pt x="2810128" y="-125136"/>
                    <a:pt x="3786171" y="504424"/>
                    <a:pt x="4075532" y="1498040"/>
                  </a:cubicBezTo>
                  <a:lnTo>
                    <a:pt x="4358007" y="1498039"/>
                  </a:lnTo>
                  <a:lnTo>
                    <a:pt x="3849072" y="2252398"/>
                  </a:lnTo>
                  <a:lnTo>
                    <a:pt x="3169875" y="1498039"/>
                  </a:lnTo>
                  <a:lnTo>
                    <a:pt x="3445881" y="1498039"/>
                  </a:lnTo>
                  <a:cubicBezTo>
                    <a:pt x="3169566" y="848487"/>
                    <a:pt x="2227092" y="322532"/>
                    <a:pt x="1535436" y="463531"/>
                  </a:cubicBezTo>
                  <a:cubicBezTo>
                    <a:pt x="843780" y="604530"/>
                    <a:pt x="25655" y="1361164"/>
                    <a:pt x="25655" y="2067046"/>
                  </a:cubicBezTo>
                  <a:lnTo>
                    <a:pt x="0" y="2079403"/>
                  </a:lnTo>
                  <a:close/>
                </a:path>
              </a:pathLst>
            </a:custGeom>
            <a:solidFill>
              <a:srgbClr val="C00000"/>
            </a:solidFill>
            <a:ln w="6350">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6" name="文本框 1"/>
            <p:cNvSpPr txBox="1">
              <a:spLocks noChangeArrowheads="1"/>
            </p:cNvSpPr>
            <p:nvPr/>
          </p:nvSpPr>
          <p:spPr bwMode="auto">
            <a:xfrm>
              <a:off x="9293176" y="5024349"/>
              <a:ext cx="2352892" cy="1134413"/>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ts val="1400"/>
                </a:spcBef>
                <a:defRPr/>
              </a:pPr>
              <a:r>
                <a:rPr lang="zh-CN" altLang="en-US" sz="2400"/>
                <a:t>实现国家富强、人民幸福</a:t>
              </a:r>
              <a:endParaRPr lang="zh-CN" altLang="en-US" sz="2400" dirty="0"/>
            </a:p>
          </p:txBody>
        </p:sp>
      </p:gr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72"/>
          <p:cNvSpPr/>
          <p:nvPr/>
        </p:nvSpPr>
        <p:spPr>
          <a:xfrm>
            <a:off x="0" y="2311727"/>
            <a:ext cx="12192000" cy="1409294"/>
          </a:xfrm>
          <a:prstGeom prst="rect">
            <a:avLst/>
          </a:prstGeom>
          <a:solidFill>
            <a:srgbClr val="F59393">
              <a:alpha val="2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9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“三个代表”重要思想的核心观点</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rotWithShape="1">
          <a:blip r:embed="rId1"/>
          <a:srcRect t="17804" b="23645"/>
          <a:stretch>
            <a:fillRect/>
          </a:stretch>
        </p:blipFill>
        <p:spPr>
          <a:xfrm>
            <a:off x="2625378" y="4132485"/>
            <a:ext cx="4799399" cy="2107597"/>
          </a:xfrm>
          <a:prstGeom prst="rect">
            <a:avLst/>
          </a:prstGeom>
        </p:spPr>
      </p:pic>
      <p:sp>
        <p:nvSpPr>
          <p:cNvPr id="11" name="矩形: 圆角 10"/>
          <p:cNvSpPr/>
          <p:nvPr/>
        </p:nvSpPr>
        <p:spPr>
          <a:xfrm>
            <a:off x="2279722" y="1092295"/>
            <a:ext cx="7632557"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（一）始终代表中国先进生产力的发展要求</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14" name="矩形 4"/>
          <p:cNvSpPr>
            <a:spLocks noChangeArrowheads="1"/>
          </p:cNvSpPr>
          <p:nvPr/>
        </p:nvSpPr>
        <p:spPr bwMode="auto">
          <a:xfrm>
            <a:off x="327779" y="1818730"/>
            <a:ext cx="1048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00000"/>
                </a:solidFill>
              </a:rPr>
              <a:t>1.</a:t>
            </a:r>
            <a:r>
              <a:rPr lang="zh-CN" altLang="en-US" sz="2400" b="1" dirty="0">
                <a:solidFill>
                  <a:srgbClr val="C00000"/>
                </a:solidFill>
              </a:rPr>
              <a:t>社会主义的根本任务是发展社会生产力</a:t>
            </a:r>
            <a:endParaRPr lang="zh-CN" altLang="en-US" sz="2400" b="1" dirty="0">
              <a:solidFill>
                <a:srgbClr val="C00000"/>
              </a:solidFill>
            </a:endParaRPr>
          </a:p>
        </p:txBody>
      </p:sp>
      <p:sp>
        <p:nvSpPr>
          <p:cNvPr id="15" name="文本框 1"/>
          <p:cNvSpPr txBox="1">
            <a:spLocks noChangeArrowheads="1"/>
          </p:cNvSpPr>
          <p:nvPr/>
        </p:nvSpPr>
        <p:spPr bwMode="auto">
          <a:xfrm>
            <a:off x="153934" y="2397009"/>
            <a:ext cx="11884133" cy="1134413"/>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7380" algn="just">
              <a:lnSpc>
                <a:spcPct val="150000"/>
              </a:lnSpc>
              <a:spcBef>
                <a:spcPts val="1400"/>
              </a:spcBef>
              <a:defRPr/>
            </a:pPr>
            <a:r>
              <a:rPr lang="zh-CN" altLang="en-US" sz="2400" dirty="0"/>
              <a:t>近代以来，从鸦片战争直到抗日战争以前，中国的反侵略战争无不以失败而告结</a:t>
            </a:r>
            <a:br>
              <a:rPr lang="en-US" altLang="zh-CN" sz="2400" dirty="0"/>
            </a:br>
            <a:r>
              <a:rPr lang="zh-CN" altLang="en-US" sz="2400" dirty="0"/>
              <a:t>束，究其根本原因，正如毛泽东所说：</a:t>
            </a:r>
            <a:r>
              <a:rPr lang="zh-CN" altLang="en-US" sz="2400" dirty="0">
                <a:solidFill>
                  <a:srgbClr val="C00000"/>
                </a:solidFill>
              </a:rPr>
              <a:t>“一是社会制度腐败，二是经济技术落后。”</a:t>
            </a:r>
            <a:endParaRPr lang="zh-CN" altLang="en-US" sz="2400" dirty="0">
              <a:solidFill>
                <a:srgbClr val="C00000"/>
              </a:solidFill>
            </a:endParaRPr>
          </a:p>
        </p:txBody>
      </p:sp>
      <p:grpSp>
        <p:nvGrpSpPr>
          <p:cNvPr id="10" name="组合 9"/>
          <p:cNvGrpSpPr/>
          <p:nvPr/>
        </p:nvGrpSpPr>
        <p:grpSpPr>
          <a:xfrm>
            <a:off x="8028887" y="4052901"/>
            <a:ext cx="3766783" cy="2436210"/>
            <a:chOff x="7342495" y="3794693"/>
            <a:chExt cx="3766783" cy="2436210"/>
          </a:xfrm>
        </p:grpSpPr>
        <p:sp>
          <p:nvSpPr>
            <p:cNvPr id="16" name="图形 11" descr="语音"/>
            <p:cNvSpPr/>
            <p:nvPr/>
          </p:nvSpPr>
          <p:spPr>
            <a:xfrm>
              <a:off x="7478973" y="4615910"/>
              <a:ext cx="2916158" cy="369332"/>
            </a:xfrm>
            <a:custGeom>
              <a:avLst/>
              <a:gdLst>
                <a:gd name="connsiteX0" fmla="*/ 4742130 w 4991715"/>
                <a:gd name="connsiteY0" fmla="*/ 0 h 1662203"/>
                <a:gd name="connsiteX1" fmla="*/ 249586 w 4991715"/>
                <a:gd name="connsiteY1" fmla="*/ 0 h 1662203"/>
                <a:gd name="connsiteX2" fmla="*/ 0 w 4991715"/>
                <a:gd name="connsiteY2" fmla="*/ 91153 h 1662203"/>
                <a:gd name="connsiteX3" fmla="*/ 0 w 4991715"/>
                <a:gd name="connsiteY3" fmla="*/ 1198395 h 1662203"/>
                <a:gd name="connsiteX4" fmla="*/ 249586 w 4991715"/>
                <a:gd name="connsiteY4" fmla="*/ 1289548 h 1662203"/>
                <a:gd name="connsiteX5" fmla="*/ 2995029 w 4991715"/>
                <a:gd name="connsiteY5" fmla="*/ 1289548 h 1662203"/>
                <a:gd name="connsiteX6" fmla="*/ 3993373 w 4991715"/>
                <a:gd name="connsiteY6" fmla="*/ 1662203 h 1662203"/>
                <a:gd name="connsiteX7" fmla="*/ 3993373 w 4991715"/>
                <a:gd name="connsiteY7" fmla="*/ 1292229 h 1662203"/>
                <a:gd name="connsiteX8" fmla="*/ 4742130 w 4991715"/>
                <a:gd name="connsiteY8" fmla="*/ 1292229 h 1662203"/>
                <a:gd name="connsiteX9" fmla="*/ 4991716 w 4991715"/>
                <a:gd name="connsiteY9" fmla="*/ 1201076 h 1662203"/>
                <a:gd name="connsiteX10" fmla="*/ 4991716 w 4991715"/>
                <a:gd name="connsiteY10" fmla="*/ 93834 h 1662203"/>
                <a:gd name="connsiteX11" fmla="*/ 4742130 w 4991715"/>
                <a:gd name="connsiteY11" fmla="*/ 0 h 1662203"/>
                <a:gd name="connsiteX0-1" fmla="*/ 4742130 w 4991716"/>
                <a:gd name="connsiteY0-2" fmla="*/ 0 h 1633175"/>
                <a:gd name="connsiteX1-3" fmla="*/ 249586 w 4991716"/>
                <a:gd name="connsiteY1-4" fmla="*/ 0 h 1633175"/>
                <a:gd name="connsiteX2-5" fmla="*/ 0 w 4991716"/>
                <a:gd name="connsiteY2-6" fmla="*/ 91153 h 1633175"/>
                <a:gd name="connsiteX3-7" fmla="*/ 0 w 4991716"/>
                <a:gd name="connsiteY3-8" fmla="*/ 1198395 h 1633175"/>
                <a:gd name="connsiteX4-9" fmla="*/ 249586 w 4991716"/>
                <a:gd name="connsiteY4-10" fmla="*/ 1289548 h 1633175"/>
                <a:gd name="connsiteX5-11" fmla="*/ 2995029 w 4991716"/>
                <a:gd name="connsiteY5-12" fmla="*/ 1289548 h 1633175"/>
                <a:gd name="connsiteX6-13" fmla="*/ 3819202 w 4991716"/>
                <a:gd name="connsiteY6-14" fmla="*/ 1633175 h 1633175"/>
                <a:gd name="connsiteX7-15" fmla="*/ 3993373 w 4991716"/>
                <a:gd name="connsiteY7-16" fmla="*/ 1292229 h 1633175"/>
                <a:gd name="connsiteX8-17" fmla="*/ 4742130 w 4991716"/>
                <a:gd name="connsiteY8-18" fmla="*/ 1292229 h 1633175"/>
                <a:gd name="connsiteX9-19" fmla="*/ 4991716 w 4991716"/>
                <a:gd name="connsiteY9-20" fmla="*/ 1201076 h 1633175"/>
                <a:gd name="connsiteX10-21" fmla="*/ 4991716 w 4991716"/>
                <a:gd name="connsiteY10-22" fmla="*/ 93834 h 1633175"/>
                <a:gd name="connsiteX11-23" fmla="*/ 4742130 w 4991716"/>
                <a:gd name="connsiteY11-24" fmla="*/ 0 h 1633175"/>
                <a:gd name="connsiteX0-25" fmla="*/ 4742130 w 4991716"/>
                <a:gd name="connsiteY0-26" fmla="*/ 0 h 1633175"/>
                <a:gd name="connsiteX1-27" fmla="*/ 249586 w 4991716"/>
                <a:gd name="connsiteY1-28" fmla="*/ 0 h 1633175"/>
                <a:gd name="connsiteX2-29" fmla="*/ 0 w 4991716"/>
                <a:gd name="connsiteY2-30" fmla="*/ 91153 h 1633175"/>
                <a:gd name="connsiteX3-31" fmla="*/ 0 w 4991716"/>
                <a:gd name="connsiteY3-32" fmla="*/ 1198395 h 1633175"/>
                <a:gd name="connsiteX4-33" fmla="*/ 249586 w 4991716"/>
                <a:gd name="connsiteY4-34" fmla="*/ 1289548 h 1633175"/>
                <a:gd name="connsiteX5-35" fmla="*/ 2995029 w 4991716"/>
                <a:gd name="connsiteY5-36" fmla="*/ 1289548 h 1633175"/>
                <a:gd name="connsiteX6-37" fmla="*/ 3819202 w 4991716"/>
                <a:gd name="connsiteY6-38" fmla="*/ 1633175 h 1633175"/>
                <a:gd name="connsiteX7-39" fmla="*/ 3543430 w 4991716"/>
                <a:gd name="connsiteY7-40" fmla="*/ 1321257 h 1633175"/>
                <a:gd name="connsiteX8-41" fmla="*/ 4742130 w 4991716"/>
                <a:gd name="connsiteY8-42" fmla="*/ 1292229 h 1633175"/>
                <a:gd name="connsiteX9-43" fmla="*/ 4991716 w 4991716"/>
                <a:gd name="connsiteY9-44" fmla="*/ 1201076 h 1633175"/>
                <a:gd name="connsiteX10-45" fmla="*/ 4991716 w 4991716"/>
                <a:gd name="connsiteY10-46" fmla="*/ 93834 h 1633175"/>
                <a:gd name="connsiteX11-47" fmla="*/ 4742130 w 4991716"/>
                <a:gd name="connsiteY11-48" fmla="*/ 0 h 1633175"/>
                <a:gd name="connsiteX0-49" fmla="*/ 4742130 w 4991716"/>
                <a:gd name="connsiteY0-50" fmla="*/ 0 h 1633175"/>
                <a:gd name="connsiteX1-51" fmla="*/ 0 w 4991716"/>
                <a:gd name="connsiteY1-52" fmla="*/ 91153 h 1633175"/>
                <a:gd name="connsiteX2-53" fmla="*/ 0 w 4991716"/>
                <a:gd name="connsiteY2-54" fmla="*/ 1198395 h 1633175"/>
                <a:gd name="connsiteX3-55" fmla="*/ 249586 w 4991716"/>
                <a:gd name="connsiteY3-56" fmla="*/ 1289548 h 1633175"/>
                <a:gd name="connsiteX4-57" fmla="*/ 2995029 w 4991716"/>
                <a:gd name="connsiteY4-58" fmla="*/ 1289548 h 1633175"/>
                <a:gd name="connsiteX5-59" fmla="*/ 3819202 w 4991716"/>
                <a:gd name="connsiteY5-60" fmla="*/ 1633175 h 1633175"/>
                <a:gd name="connsiteX6-61" fmla="*/ 3543430 w 4991716"/>
                <a:gd name="connsiteY6-62" fmla="*/ 1321257 h 1633175"/>
                <a:gd name="connsiteX7-63" fmla="*/ 4742130 w 4991716"/>
                <a:gd name="connsiteY7-64" fmla="*/ 1292229 h 1633175"/>
                <a:gd name="connsiteX8-65" fmla="*/ 4991716 w 4991716"/>
                <a:gd name="connsiteY8-66" fmla="*/ 1201076 h 1633175"/>
                <a:gd name="connsiteX9-67" fmla="*/ 4991716 w 4991716"/>
                <a:gd name="connsiteY9-68" fmla="*/ 93834 h 1633175"/>
                <a:gd name="connsiteX10-69" fmla="*/ 4742130 w 4991716"/>
                <a:gd name="connsiteY10-70" fmla="*/ 0 h 1633175"/>
                <a:gd name="connsiteX0-71" fmla="*/ 4742130 w 4991716"/>
                <a:gd name="connsiteY0-72" fmla="*/ 0 h 1633175"/>
                <a:gd name="connsiteX1-73" fmla="*/ 0 w 4991716"/>
                <a:gd name="connsiteY1-74" fmla="*/ 1198395 h 1633175"/>
                <a:gd name="connsiteX2-75" fmla="*/ 249586 w 4991716"/>
                <a:gd name="connsiteY2-76" fmla="*/ 1289548 h 1633175"/>
                <a:gd name="connsiteX3-77" fmla="*/ 2995029 w 4991716"/>
                <a:gd name="connsiteY3-78" fmla="*/ 1289548 h 1633175"/>
                <a:gd name="connsiteX4-79" fmla="*/ 3819202 w 4991716"/>
                <a:gd name="connsiteY4-80" fmla="*/ 1633175 h 1633175"/>
                <a:gd name="connsiteX5-81" fmla="*/ 3543430 w 4991716"/>
                <a:gd name="connsiteY5-82" fmla="*/ 1321257 h 1633175"/>
                <a:gd name="connsiteX6-83" fmla="*/ 4742130 w 4991716"/>
                <a:gd name="connsiteY6-84" fmla="*/ 1292229 h 1633175"/>
                <a:gd name="connsiteX7-85" fmla="*/ 4991716 w 4991716"/>
                <a:gd name="connsiteY7-86" fmla="*/ 1201076 h 1633175"/>
                <a:gd name="connsiteX8-87" fmla="*/ 4991716 w 4991716"/>
                <a:gd name="connsiteY8-88" fmla="*/ 93834 h 1633175"/>
                <a:gd name="connsiteX9-89" fmla="*/ 4742130 w 4991716"/>
                <a:gd name="connsiteY9-90" fmla="*/ 0 h 1633175"/>
                <a:gd name="connsiteX0-91" fmla="*/ 4492544 w 4742130"/>
                <a:gd name="connsiteY0-92" fmla="*/ 0 h 1633175"/>
                <a:gd name="connsiteX1-93" fmla="*/ 0 w 4742130"/>
                <a:gd name="connsiteY1-94" fmla="*/ 1289548 h 1633175"/>
                <a:gd name="connsiteX2-95" fmla="*/ 2745443 w 4742130"/>
                <a:gd name="connsiteY2-96" fmla="*/ 1289548 h 1633175"/>
                <a:gd name="connsiteX3-97" fmla="*/ 3569616 w 4742130"/>
                <a:gd name="connsiteY3-98" fmla="*/ 1633175 h 1633175"/>
                <a:gd name="connsiteX4-99" fmla="*/ 3293844 w 4742130"/>
                <a:gd name="connsiteY4-100" fmla="*/ 1321257 h 1633175"/>
                <a:gd name="connsiteX5-101" fmla="*/ 4492544 w 4742130"/>
                <a:gd name="connsiteY5-102" fmla="*/ 1292229 h 1633175"/>
                <a:gd name="connsiteX6-103" fmla="*/ 4742130 w 4742130"/>
                <a:gd name="connsiteY6-104" fmla="*/ 1201076 h 1633175"/>
                <a:gd name="connsiteX7-105" fmla="*/ 4742130 w 4742130"/>
                <a:gd name="connsiteY7-106" fmla="*/ 93834 h 1633175"/>
                <a:gd name="connsiteX8-107" fmla="*/ 4492544 w 4742130"/>
                <a:gd name="connsiteY8-108" fmla="*/ 0 h 1633175"/>
                <a:gd name="connsiteX0-109" fmla="*/ 4742130 w 4742130"/>
                <a:gd name="connsiteY0-110" fmla="*/ 0 h 1539341"/>
                <a:gd name="connsiteX1-111" fmla="*/ 0 w 4742130"/>
                <a:gd name="connsiteY1-112" fmla="*/ 1195714 h 1539341"/>
                <a:gd name="connsiteX2-113" fmla="*/ 2745443 w 4742130"/>
                <a:gd name="connsiteY2-114" fmla="*/ 1195714 h 1539341"/>
                <a:gd name="connsiteX3-115" fmla="*/ 3569616 w 4742130"/>
                <a:gd name="connsiteY3-116" fmla="*/ 1539341 h 1539341"/>
                <a:gd name="connsiteX4-117" fmla="*/ 3293844 w 4742130"/>
                <a:gd name="connsiteY4-118" fmla="*/ 1227423 h 1539341"/>
                <a:gd name="connsiteX5-119" fmla="*/ 4492544 w 4742130"/>
                <a:gd name="connsiteY5-120" fmla="*/ 1198395 h 1539341"/>
                <a:gd name="connsiteX6-121" fmla="*/ 4742130 w 4742130"/>
                <a:gd name="connsiteY6-122" fmla="*/ 1107242 h 1539341"/>
                <a:gd name="connsiteX7-123" fmla="*/ 4742130 w 4742130"/>
                <a:gd name="connsiteY7-124" fmla="*/ 0 h 1539341"/>
                <a:gd name="connsiteX0-125" fmla="*/ 4742130 w 4742130"/>
                <a:gd name="connsiteY0-126" fmla="*/ 0 h 432099"/>
                <a:gd name="connsiteX1-127" fmla="*/ 0 w 4742130"/>
                <a:gd name="connsiteY1-128" fmla="*/ 88472 h 432099"/>
                <a:gd name="connsiteX2-129" fmla="*/ 2745443 w 4742130"/>
                <a:gd name="connsiteY2-130" fmla="*/ 88472 h 432099"/>
                <a:gd name="connsiteX3-131" fmla="*/ 3569616 w 4742130"/>
                <a:gd name="connsiteY3-132" fmla="*/ 432099 h 432099"/>
                <a:gd name="connsiteX4-133" fmla="*/ 3293844 w 4742130"/>
                <a:gd name="connsiteY4-134" fmla="*/ 120181 h 432099"/>
                <a:gd name="connsiteX5-135" fmla="*/ 4492544 w 4742130"/>
                <a:gd name="connsiteY5-136" fmla="*/ 91153 h 432099"/>
                <a:gd name="connsiteX6-137" fmla="*/ 4742130 w 4742130"/>
                <a:gd name="connsiteY6-138" fmla="*/ 0 h 432099"/>
                <a:gd name="connsiteX0-139" fmla="*/ 4492544 w 4492544"/>
                <a:gd name="connsiteY0-140" fmla="*/ 2681 h 343627"/>
                <a:gd name="connsiteX1-141" fmla="*/ 0 w 4492544"/>
                <a:gd name="connsiteY1-142" fmla="*/ 0 h 343627"/>
                <a:gd name="connsiteX2-143" fmla="*/ 2745443 w 4492544"/>
                <a:gd name="connsiteY2-144" fmla="*/ 0 h 343627"/>
                <a:gd name="connsiteX3-145" fmla="*/ 3569616 w 4492544"/>
                <a:gd name="connsiteY3-146" fmla="*/ 343627 h 343627"/>
                <a:gd name="connsiteX4-147" fmla="*/ 3293844 w 4492544"/>
                <a:gd name="connsiteY4-148" fmla="*/ 31709 h 343627"/>
                <a:gd name="connsiteX5-149" fmla="*/ 4492544 w 4492544"/>
                <a:gd name="connsiteY5-150" fmla="*/ 2681 h 343627"/>
                <a:gd name="connsiteX0-151" fmla="*/ 4492544 w 4492544"/>
                <a:gd name="connsiteY0-152" fmla="*/ 2681 h 343627"/>
                <a:gd name="connsiteX1-153" fmla="*/ 0 w 4492544"/>
                <a:gd name="connsiteY1-154" fmla="*/ 0 h 343627"/>
                <a:gd name="connsiteX2-155" fmla="*/ 2745443 w 4492544"/>
                <a:gd name="connsiteY2-156" fmla="*/ 0 h 343627"/>
                <a:gd name="connsiteX3-157" fmla="*/ 3569616 w 4492544"/>
                <a:gd name="connsiteY3-158" fmla="*/ 343627 h 343627"/>
                <a:gd name="connsiteX4-159" fmla="*/ 3250301 w 4492544"/>
                <a:gd name="connsiteY4-160" fmla="*/ 17194 h 343627"/>
                <a:gd name="connsiteX5-161" fmla="*/ 4492544 w 4492544"/>
                <a:gd name="connsiteY5-162" fmla="*/ 2681 h 343627"/>
                <a:gd name="connsiteX0-163" fmla="*/ 4492544 w 4583984"/>
                <a:gd name="connsiteY0-164" fmla="*/ 2681 h 343627"/>
                <a:gd name="connsiteX1-165" fmla="*/ 0 w 4583984"/>
                <a:gd name="connsiteY1-166" fmla="*/ 0 h 343627"/>
                <a:gd name="connsiteX2-167" fmla="*/ 2745443 w 4583984"/>
                <a:gd name="connsiteY2-168" fmla="*/ 0 h 343627"/>
                <a:gd name="connsiteX3-169" fmla="*/ 3569616 w 4583984"/>
                <a:gd name="connsiteY3-170" fmla="*/ 343627 h 343627"/>
                <a:gd name="connsiteX4-171" fmla="*/ 3250301 w 4583984"/>
                <a:gd name="connsiteY4-172" fmla="*/ 17194 h 343627"/>
                <a:gd name="connsiteX5-173" fmla="*/ 4583984 w 4583984"/>
                <a:gd name="connsiteY5-174" fmla="*/ 94121 h 343627"/>
                <a:gd name="connsiteX0-175" fmla="*/ 1241345 w 4583984"/>
                <a:gd name="connsiteY0-176" fmla="*/ 0 h 1240832"/>
                <a:gd name="connsiteX1-177" fmla="*/ 0 w 4583984"/>
                <a:gd name="connsiteY1-178" fmla="*/ 897205 h 1240832"/>
                <a:gd name="connsiteX2-179" fmla="*/ 2745443 w 4583984"/>
                <a:gd name="connsiteY2-180" fmla="*/ 897205 h 1240832"/>
                <a:gd name="connsiteX3-181" fmla="*/ 3569616 w 4583984"/>
                <a:gd name="connsiteY3-182" fmla="*/ 1240832 h 1240832"/>
                <a:gd name="connsiteX4-183" fmla="*/ 3250301 w 4583984"/>
                <a:gd name="connsiteY4-184" fmla="*/ 914399 h 1240832"/>
                <a:gd name="connsiteX5-185" fmla="*/ 4583984 w 4583984"/>
                <a:gd name="connsiteY5-186" fmla="*/ 991326 h 1240832"/>
                <a:gd name="connsiteX0-187" fmla="*/ 1241345 w 4496898"/>
                <a:gd name="connsiteY0-188" fmla="*/ 0 h 1240832"/>
                <a:gd name="connsiteX1-189" fmla="*/ 0 w 4496898"/>
                <a:gd name="connsiteY1-190" fmla="*/ 897205 h 1240832"/>
                <a:gd name="connsiteX2-191" fmla="*/ 2745443 w 4496898"/>
                <a:gd name="connsiteY2-192" fmla="*/ 897205 h 1240832"/>
                <a:gd name="connsiteX3-193" fmla="*/ 3569616 w 4496898"/>
                <a:gd name="connsiteY3-194" fmla="*/ 1240832 h 1240832"/>
                <a:gd name="connsiteX4-195" fmla="*/ 3250301 w 4496898"/>
                <a:gd name="connsiteY4-196" fmla="*/ 914399 h 1240832"/>
                <a:gd name="connsiteX5-197" fmla="*/ 4496898 w 4496898"/>
                <a:gd name="connsiteY5-198" fmla="*/ 904240 h 1240832"/>
                <a:gd name="connsiteX0-199" fmla="*/ 0 w 4496898"/>
                <a:gd name="connsiteY0-200" fmla="*/ 0 h 343627"/>
                <a:gd name="connsiteX1-201" fmla="*/ 2745443 w 4496898"/>
                <a:gd name="connsiteY1-202" fmla="*/ 0 h 343627"/>
                <a:gd name="connsiteX2-203" fmla="*/ 3569616 w 4496898"/>
                <a:gd name="connsiteY2-204" fmla="*/ 343627 h 343627"/>
                <a:gd name="connsiteX3-205" fmla="*/ 3250301 w 4496898"/>
                <a:gd name="connsiteY3-206" fmla="*/ 17194 h 343627"/>
                <a:gd name="connsiteX4-207" fmla="*/ 4496898 w 4496898"/>
                <a:gd name="connsiteY4-208" fmla="*/ 7035 h 343627"/>
                <a:gd name="connsiteX0-209" fmla="*/ 0 w 4496898"/>
                <a:gd name="connsiteY0-210" fmla="*/ 0 h 329113"/>
                <a:gd name="connsiteX1-211" fmla="*/ 2745443 w 4496898"/>
                <a:gd name="connsiteY1-212" fmla="*/ 0 h 329113"/>
                <a:gd name="connsiteX2-213" fmla="*/ 3308359 w 4496898"/>
                <a:gd name="connsiteY2-214" fmla="*/ 329113 h 329113"/>
                <a:gd name="connsiteX3-215" fmla="*/ 3250301 w 4496898"/>
                <a:gd name="connsiteY3-216" fmla="*/ 17194 h 329113"/>
                <a:gd name="connsiteX4-217" fmla="*/ 4496898 w 4496898"/>
                <a:gd name="connsiteY4-218" fmla="*/ 7035 h 32911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96898" h="329113">
                  <a:moveTo>
                    <a:pt x="0" y="0"/>
                  </a:moveTo>
                  <a:lnTo>
                    <a:pt x="2745443" y="0"/>
                  </a:lnTo>
                  <a:lnTo>
                    <a:pt x="3308359" y="329113"/>
                  </a:lnTo>
                  <a:lnTo>
                    <a:pt x="3250301" y="17194"/>
                  </a:lnTo>
                  <a:lnTo>
                    <a:pt x="4496898" y="7035"/>
                  </a:lnTo>
                </a:path>
              </a:pathLst>
            </a:custGeom>
            <a:noFill/>
            <a:ln w="38100" cap="flat">
              <a:solidFill>
                <a:srgbClr val="C00000"/>
              </a:solidFill>
              <a:prstDash val="solid"/>
              <a:miter/>
            </a:ln>
          </p:spPr>
          <p:txBody>
            <a:bodyPr rtlCol="0" anchor="ctr"/>
            <a:lstStyle/>
            <a:p>
              <a:endParaRPr lang="zh-CN" altLang="en-US">
                <a:solidFill>
                  <a:srgbClr val="FDD178"/>
                </a:solidFill>
                <a:latin typeface="字魂59号-创粗黑" panose="020F0502020204030204"/>
                <a:ea typeface="字魂36号-正文宋楷"/>
                <a:cs typeface="+mn-ea"/>
                <a:sym typeface="+mn-lt"/>
              </a:endParaRPr>
            </a:p>
          </p:txBody>
        </p:sp>
        <p:sp>
          <p:nvSpPr>
            <p:cNvPr id="17" name="文本框 1"/>
            <p:cNvSpPr txBox="1">
              <a:spLocks noChangeArrowheads="1"/>
            </p:cNvSpPr>
            <p:nvPr/>
          </p:nvSpPr>
          <p:spPr bwMode="auto">
            <a:xfrm>
              <a:off x="7609452" y="3865176"/>
              <a:ext cx="2803790" cy="580415"/>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ts val="1400"/>
                </a:spcBef>
                <a:defRPr/>
              </a:pPr>
              <a:r>
                <a:rPr lang="zh-CN" altLang="en-US" sz="2400" b="1" dirty="0">
                  <a:solidFill>
                    <a:srgbClr val="C00000"/>
                  </a:solidFill>
                </a:rPr>
                <a:t>革命、建设、改革</a:t>
              </a:r>
              <a:endParaRPr lang="zh-CN" altLang="en-US" sz="2400" b="1" dirty="0">
                <a:solidFill>
                  <a:srgbClr val="C00000"/>
                </a:solidFill>
              </a:endParaRPr>
            </a:p>
          </p:txBody>
        </p:sp>
        <p:sp>
          <p:nvSpPr>
            <p:cNvPr id="18" name="文本框 1"/>
            <p:cNvSpPr txBox="1">
              <a:spLocks noChangeArrowheads="1"/>
            </p:cNvSpPr>
            <p:nvPr/>
          </p:nvSpPr>
          <p:spPr bwMode="auto">
            <a:xfrm>
              <a:off x="7342495" y="5096490"/>
              <a:ext cx="3766783" cy="1134413"/>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ts val="1400"/>
                </a:spcBef>
                <a:defRPr/>
              </a:pPr>
              <a:r>
                <a:rPr lang="zh-CN" altLang="en-US" sz="2400" dirty="0"/>
                <a:t>促进先进生产力的发展，使我国形成发达的生产力</a:t>
              </a:r>
              <a:endParaRPr lang="zh-CN" altLang="en-US" sz="2400" dirty="0"/>
            </a:p>
          </p:txBody>
        </p:sp>
        <p:cxnSp>
          <p:nvCxnSpPr>
            <p:cNvPr id="5" name="直接连接符 4"/>
            <p:cNvCxnSpPr/>
            <p:nvPr/>
          </p:nvCxnSpPr>
          <p:spPr>
            <a:xfrm>
              <a:off x="7477479" y="3794693"/>
              <a:ext cx="293576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 name="文本框 1"/>
          <p:cNvSpPr txBox="1">
            <a:spLocks noChangeArrowheads="1"/>
          </p:cNvSpPr>
          <p:nvPr/>
        </p:nvSpPr>
        <p:spPr bwMode="auto">
          <a:xfrm>
            <a:off x="327779" y="3788080"/>
            <a:ext cx="2016060" cy="2796407"/>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ts val="1400"/>
              </a:spcBef>
              <a:defRPr/>
            </a:pPr>
            <a:r>
              <a:rPr lang="zh-CN" altLang="en-US" sz="2400" dirty="0"/>
              <a:t>我们党建立时就是以中国先进生产力的代表走上历史舞台的</a:t>
            </a:r>
            <a:endParaRPr lang="zh-CN" altLang="en-US" sz="2400" dirty="0"/>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“三个代表”重要思想的核心观点</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矩形: 圆角 6"/>
          <p:cNvSpPr/>
          <p:nvPr/>
        </p:nvSpPr>
        <p:spPr>
          <a:xfrm>
            <a:off x="2279722" y="1092295"/>
            <a:ext cx="7632557"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（一）始终代表中国先进生产力的发展要求</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8" name="矩形 4"/>
          <p:cNvSpPr>
            <a:spLocks noChangeArrowheads="1"/>
          </p:cNvSpPr>
          <p:nvPr/>
        </p:nvSpPr>
        <p:spPr bwMode="auto">
          <a:xfrm>
            <a:off x="327779" y="1818730"/>
            <a:ext cx="799967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50000"/>
              </a:lnSpc>
              <a:spcBef>
                <a:spcPct val="0"/>
              </a:spcBef>
              <a:buFontTx/>
              <a:buNone/>
            </a:pPr>
            <a:r>
              <a:rPr lang="en-US" altLang="zh-CN" sz="2400" b="1" dirty="0">
                <a:solidFill>
                  <a:srgbClr val="C00000"/>
                </a:solidFill>
              </a:rPr>
              <a:t>2.</a:t>
            </a:r>
            <a:r>
              <a:rPr lang="zh-CN" altLang="en-US" sz="2400" b="1" dirty="0">
                <a:solidFill>
                  <a:srgbClr val="C00000"/>
                </a:solidFill>
              </a:rPr>
              <a:t>广大工人、农民和知识分子始终是推动我国先进生产力发展和社会全面进步的根本力量</a:t>
            </a:r>
            <a:endParaRPr lang="zh-CN" altLang="en-US" sz="2400" b="1" dirty="0">
              <a:solidFill>
                <a:srgbClr val="C00000"/>
              </a:solidFill>
            </a:endParaRPr>
          </a:p>
        </p:txBody>
      </p:sp>
      <p:sp>
        <p:nvSpPr>
          <p:cNvPr id="9" name="平行四边形 8"/>
          <p:cNvSpPr/>
          <p:nvPr/>
        </p:nvSpPr>
        <p:spPr>
          <a:xfrm>
            <a:off x="5894748" y="3253100"/>
            <a:ext cx="5574667" cy="3256020"/>
          </a:xfrm>
          <a:prstGeom prst="parallelogram">
            <a:avLst>
              <a:gd name="adj" fmla="val 11076"/>
            </a:avLst>
          </a:prstGeom>
          <a:noFill/>
          <a:ln w="25400" cap="flat">
            <a:solidFill>
              <a:srgbClr val="C00000"/>
            </a:solidFill>
            <a:miter lim="400000"/>
          </a:ln>
          <a:effectLst/>
          <a:sp3d/>
        </p:spPr>
        <p:txBody>
          <a:bodyPr rot="0" spcFirstLastPara="1" vertOverflow="overflow" horzOverflow="overflow" vert="horz" wrap="square" lIns="60959" tIns="60959" rIns="60959" bIns="60959" numCol="1" spcCol="38100" rtlCol="0" fromWordArt="0" anchor="t" anchorCtr="0" forceAA="0" compatLnSpc="1">
            <a:noAutofit/>
          </a:bodyPr>
          <a:lstStyle/>
          <a:p>
            <a:pPr marL="0" marR="0" lvl="0" indent="0" algn="ctr" defTabSz="410845" eaLnBrk="0"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字魂59号-创粗黑" panose="020F0502020204030204"/>
              <a:ea typeface="字魂36号-正文宋楷"/>
              <a:cs typeface="+mn-ea"/>
              <a:sym typeface="+mn-lt"/>
            </a:endParaRPr>
          </a:p>
        </p:txBody>
      </p:sp>
      <p:sp>
        <p:nvSpPr>
          <p:cNvPr id="11" name="文本框 1"/>
          <p:cNvSpPr txBox="1">
            <a:spLocks noChangeArrowheads="1"/>
          </p:cNvSpPr>
          <p:nvPr/>
        </p:nvSpPr>
        <p:spPr bwMode="auto">
          <a:xfrm>
            <a:off x="6563441" y="3513313"/>
            <a:ext cx="4342256" cy="2600840"/>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805180" algn="just">
              <a:lnSpc>
                <a:spcPct val="150000"/>
              </a:lnSpc>
              <a:spcBef>
                <a:spcPts val="1400"/>
              </a:spcBef>
              <a:defRPr/>
            </a:pPr>
            <a:r>
              <a:rPr lang="zh-CN" altLang="en-US" sz="2800" b="1" dirty="0"/>
              <a:t>除了工人、农民和知识分子，还有哪些人是中国特色社会主义事业的建设者？</a:t>
            </a:r>
            <a:endParaRPr lang="zh-CN" altLang="en-US" sz="2800" b="1" dirty="0"/>
          </a:p>
        </p:txBody>
      </p:sp>
      <p:pic>
        <p:nvPicPr>
          <p:cNvPr id="5" name="图片 4"/>
          <p:cNvPicPr/>
          <p:nvPr/>
        </p:nvPicPr>
        <p:blipFill rotWithShape="1">
          <a:blip r:embed="rId1">
            <a:extLst>
              <a:ext uri="{28A0092B-C50C-407E-A947-70E740481C1C}">
                <a14:useLocalDpi xmlns:a14="http://schemas.microsoft.com/office/drawing/2010/main" val="0"/>
              </a:ext>
            </a:extLst>
          </a:blip>
          <a:srcRect l="14439" t="-1183" r="11335" b="45514"/>
          <a:stretch>
            <a:fillRect/>
          </a:stretch>
        </p:blipFill>
        <p:spPr>
          <a:xfrm>
            <a:off x="3308667" y="3713853"/>
            <a:ext cx="2400300" cy="2400300"/>
          </a:xfrm>
          <a:prstGeom prst="ellipse">
            <a:avLst/>
          </a:prstGeom>
          <a:solidFill>
            <a:srgbClr val="C00000"/>
          </a:solidFill>
        </p:spPr>
      </p:pic>
      <p:pic>
        <p:nvPicPr>
          <p:cNvPr id="12" name="图片 11"/>
          <p:cNvPicPr/>
          <p:nvPr/>
        </p:nvPicPr>
        <p:blipFill rotWithShape="1">
          <a:blip r:embed="rId2"/>
          <a:srcRect l="11905" r="11905"/>
          <a:stretch>
            <a:fillRect/>
          </a:stretch>
        </p:blipFill>
        <p:spPr>
          <a:xfrm>
            <a:off x="722585" y="3713853"/>
            <a:ext cx="2400300" cy="2400300"/>
          </a:xfrm>
          <a:prstGeom prst="ellipse">
            <a:avLst/>
          </a:prstGeom>
          <a:solidFill>
            <a:srgbClr val="C00000"/>
          </a:solidFill>
        </p:spPr>
      </p:pic>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“三个代表”重要思想的核心观点</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矩形: 圆角 6"/>
          <p:cNvSpPr/>
          <p:nvPr/>
        </p:nvSpPr>
        <p:spPr>
          <a:xfrm>
            <a:off x="2279722" y="1092295"/>
            <a:ext cx="7632557"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（一）始终代表中国先进生产力的发展要求</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8" name="矩形 4"/>
          <p:cNvSpPr>
            <a:spLocks noChangeArrowheads="1"/>
          </p:cNvSpPr>
          <p:nvPr/>
        </p:nvSpPr>
        <p:spPr bwMode="auto">
          <a:xfrm>
            <a:off x="327779" y="1818730"/>
            <a:ext cx="799967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50000"/>
              </a:lnSpc>
              <a:spcBef>
                <a:spcPct val="0"/>
              </a:spcBef>
              <a:buFontTx/>
              <a:buNone/>
            </a:pPr>
            <a:r>
              <a:rPr lang="en-US" altLang="zh-CN" sz="2400" b="1" dirty="0">
                <a:solidFill>
                  <a:srgbClr val="C00000"/>
                </a:solidFill>
              </a:rPr>
              <a:t>2.</a:t>
            </a:r>
            <a:r>
              <a:rPr lang="zh-CN" altLang="en-US" sz="2400" b="1" dirty="0">
                <a:solidFill>
                  <a:srgbClr val="C00000"/>
                </a:solidFill>
              </a:rPr>
              <a:t>广大工人、农民和知识分子始终是推动我国先进生产力发展和社会全面进步的根本力量</a:t>
            </a:r>
            <a:endParaRPr lang="zh-CN" altLang="en-US" sz="2400" b="1" dirty="0">
              <a:solidFill>
                <a:srgbClr val="C00000"/>
              </a:solidFill>
            </a:endParaRPr>
          </a:p>
        </p:txBody>
      </p:sp>
      <p:sp>
        <p:nvSpPr>
          <p:cNvPr id="10" name="文本框 1"/>
          <p:cNvSpPr txBox="1">
            <a:spLocks noChangeArrowheads="1"/>
          </p:cNvSpPr>
          <p:nvPr/>
        </p:nvSpPr>
        <p:spPr bwMode="auto">
          <a:xfrm>
            <a:off x="6578532" y="5097587"/>
            <a:ext cx="5085396" cy="1688411"/>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indent="627380" algn="just">
              <a:lnSpc>
                <a:spcPct val="150000"/>
              </a:lnSpc>
              <a:spcBef>
                <a:spcPts val="600"/>
              </a:spcBef>
              <a:defRPr/>
            </a:pPr>
            <a:r>
              <a:rPr lang="zh-CN" altLang="en-US" sz="2400" b="1" dirty="0"/>
              <a:t>因此，将这些新的社会阶层人员归入“建设者”的行列，是合情、合理、顺理成章的事。</a:t>
            </a:r>
            <a:endParaRPr lang="zh-CN" altLang="en-US" sz="2400" b="1" dirty="0"/>
          </a:p>
        </p:txBody>
      </p:sp>
      <p:grpSp>
        <p:nvGrpSpPr>
          <p:cNvPr id="23" name="组合 22"/>
          <p:cNvGrpSpPr/>
          <p:nvPr/>
        </p:nvGrpSpPr>
        <p:grpSpPr>
          <a:xfrm>
            <a:off x="343854" y="3030816"/>
            <a:ext cx="5752146" cy="3572137"/>
            <a:chOff x="826075" y="3201642"/>
            <a:chExt cx="5752146" cy="3572137"/>
          </a:xfrm>
        </p:grpSpPr>
        <p:sp>
          <p:nvSpPr>
            <p:cNvPr id="9" name="文本框 1"/>
            <p:cNvSpPr txBox="1">
              <a:spLocks noChangeArrowheads="1"/>
            </p:cNvSpPr>
            <p:nvPr/>
          </p:nvSpPr>
          <p:spPr bwMode="auto">
            <a:xfrm>
              <a:off x="1363008" y="4288284"/>
              <a:ext cx="4784150" cy="2243050"/>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ts val="1400"/>
                </a:spcBef>
                <a:defRPr/>
              </a:pPr>
              <a:r>
                <a:rPr lang="zh-CN" altLang="en-US" sz="2400" dirty="0">
                  <a:latin typeface="+mn-ea"/>
                  <a:ea typeface="+mn-ea"/>
                </a:rPr>
                <a:t>民营科技企业的创业人员和技术人员、受聘于外资企业的管理技术人员、个体户、私营企业主、中介组织的从业人员、自由职业人员等</a:t>
              </a:r>
              <a:endParaRPr lang="zh-CN" altLang="en-US" sz="2400" dirty="0">
                <a:latin typeface="+mn-ea"/>
                <a:ea typeface="+mn-ea"/>
              </a:endParaRPr>
            </a:p>
          </p:txBody>
        </p:sp>
        <p:grpSp>
          <p:nvGrpSpPr>
            <p:cNvPr id="5" name="组合 4"/>
            <p:cNvGrpSpPr/>
            <p:nvPr/>
          </p:nvGrpSpPr>
          <p:grpSpPr>
            <a:xfrm>
              <a:off x="1159450" y="3201642"/>
              <a:ext cx="5191267" cy="3572137"/>
              <a:chOff x="1159450" y="3201642"/>
              <a:chExt cx="5191267" cy="4500563"/>
            </a:xfrm>
          </p:grpSpPr>
          <p:sp>
            <p:nvSpPr>
              <p:cNvPr id="17" name="矩形 16"/>
              <p:cNvSpPr/>
              <p:nvPr/>
            </p:nvSpPr>
            <p:spPr>
              <a:xfrm>
                <a:off x="1159450" y="3201642"/>
                <a:ext cx="152400" cy="45005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8" name="矩形 17"/>
              <p:cNvSpPr/>
              <p:nvPr/>
            </p:nvSpPr>
            <p:spPr>
              <a:xfrm>
                <a:off x="6198317" y="3201642"/>
                <a:ext cx="152400" cy="45005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9" name="圆角矩形 1"/>
            <p:cNvSpPr/>
            <p:nvPr/>
          </p:nvSpPr>
          <p:spPr>
            <a:xfrm>
              <a:off x="826075" y="3361813"/>
              <a:ext cx="5752146" cy="809625"/>
            </a:xfrm>
            <a:prstGeom prst="roundRect">
              <a:avLst>
                <a:gd name="adj" fmla="val 3181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 name="圆角矩形 2"/>
            <p:cNvSpPr/>
            <p:nvPr/>
          </p:nvSpPr>
          <p:spPr>
            <a:xfrm>
              <a:off x="949873" y="3451666"/>
              <a:ext cx="5504550" cy="679450"/>
            </a:xfrm>
            <a:prstGeom prst="roundRect">
              <a:avLst>
                <a:gd name="adj" fmla="val 318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lnSpc>
                  <a:spcPct val="120000"/>
                </a:lnSpc>
                <a:spcBef>
                  <a:spcPts val="0"/>
                </a:spcBef>
                <a:spcAft>
                  <a:spcPts val="0"/>
                </a:spcAft>
                <a:defRPr/>
              </a:pPr>
              <a:endParaRPr lang="en-US" altLang="zh-CN" sz="1600" dirty="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21" name="矩形 20"/>
            <p:cNvSpPr/>
            <p:nvPr/>
          </p:nvSpPr>
          <p:spPr>
            <a:xfrm>
              <a:off x="2686486" y="3551667"/>
              <a:ext cx="2031325" cy="461665"/>
            </a:xfrm>
            <a:prstGeom prst="rect">
              <a:avLst/>
            </a:prstGeom>
          </p:spPr>
          <p:txBody>
            <a:bodyPr wrap="none">
              <a:spAutoFit/>
            </a:bodyPr>
            <a:lstStyle/>
            <a:p>
              <a:pPr algn="ctr"/>
              <a:r>
                <a:rPr lang="zh-CN" altLang="en-US" sz="2400" dirty="0">
                  <a:solidFill>
                    <a:srgbClr val="C00000"/>
                  </a:solidFill>
                  <a:latin typeface="+mn-ea"/>
                  <a:ea typeface="+mn-ea"/>
                </a:rPr>
                <a:t>新的社会阶层</a:t>
              </a:r>
              <a:endParaRPr lang="zh-CN" altLang="en-US" dirty="0">
                <a:solidFill>
                  <a:srgbClr val="C00000"/>
                </a:solidFill>
                <a:latin typeface="+mn-ea"/>
                <a:ea typeface="+mn-ea"/>
              </a:endParaRPr>
            </a:p>
          </p:txBody>
        </p:sp>
      </p:grpSp>
      <p:sp>
        <p:nvSpPr>
          <p:cNvPr id="24" name="箭头: 右 23"/>
          <p:cNvSpPr/>
          <p:nvPr/>
        </p:nvSpPr>
        <p:spPr>
          <a:xfrm>
            <a:off x="6305577" y="3464555"/>
            <a:ext cx="272955" cy="23201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
          <p:cNvSpPr txBox="1">
            <a:spLocks noChangeArrowheads="1"/>
          </p:cNvSpPr>
          <p:nvPr/>
        </p:nvSpPr>
        <p:spPr bwMode="auto">
          <a:xfrm>
            <a:off x="6578532" y="3237798"/>
            <a:ext cx="5448273" cy="580415"/>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ts val="600"/>
              </a:spcBef>
              <a:defRPr/>
            </a:pPr>
            <a:r>
              <a:rPr lang="zh-CN" altLang="en-US" sz="2400" dirty="0">
                <a:solidFill>
                  <a:srgbClr val="C00000"/>
                </a:solidFill>
              </a:rPr>
              <a:t>他们的社会地位已被党的十五大确定：</a:t>
            </a:r>
            <a:endParaRPr lang="en-US" altLang="zh-CN" sz="2400" dirty="0"/>
          </a:p>
        </p:txBody>
      </p:sp>
      <p:sp>
        <p:nvSpPr>
          <p:cNvPr id="27" name="文本框 1"/>
          <p:cNvSpPr txBox="1">
            <a:spLocks noChangeArrowheads="1"/>
          </p:cNvSpPr>
          <p:nvPr/>
        </p:nvSpPr>
        <p:spPr bwMode="auto">
          <a:xfrm>
            <a:off x="6656879" y="3851032"/>
            <a:ext cx="4857892" cy="1134413"/>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gn="just">
              <a:lnSpc>
                <a:spcPct val="150000"/>
              </a:lnSpc>
              <a:spcBef>
                <a:spcPts val="600"/>
              </a:spcBef>
              <a:defRPr/>
            </a:pPr>
            <a:r>
              <a:rPr lang="zh-CN" altLang="en-US" sz="2400" dirty="0"/>
              <a:t>“是我国社会主义市场经济的重要组成部分”</a:t>
            </a:r>
            <a:endParaRPr lang="zh-CN" altLang="en-US" sz="2400" b="1" dirty="0"/>
          </a:p>
        </p:txBody>
      </p:sp>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“三个代表”重要思想的核心观点</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6906542" y="5523512"/>
            <a:ext cx="4801400" cy="1135054"/>
          </a:xfrm>
          <a:prstGeom prst="rect">
            <a:avLst/>
          </a:prstGeom>
        </p:spPr>
        <p:txBody>
          <a:bodyPr wrap="square">
            <a:spAutoFit/>
          </a:bodyPr>
          <a:lstStyle/>
          <a:p>
            <a:pPr algn="ctr">
              <a:lnSpc>
                <a:spcPct val="150000"/>
              </a:lnSpc>
            </a:pPr>
            <a:r>
              <a:rPr lang="zh-CN" altLang="en-US" sz="2400" dirty="0">
                <a:latin typeface="+mn-ea"/>
                <a:ea typeface="+mn-ea"/>
              </a:rPr>
              <a:t>始终是我们党代表中国先进生产力发展要求必须履行的</a:t>
            </a:r>
            <a:r>
              <a:rPr lang="zh-CN" altLang="en-US" sz="2400" b="1" dirty="0">
                <a:latin typeface="+mn-ea"/>
                <a:ea typeface="+mn-ea"/>
              </a:rPr>
              <a:t>首要任务</a:t>
            </a:r>
            <a:endParaRPr lang="zh-CN" altLang="en-US" sz="2400" b="1" dirty="0">
              <a:latin typeface="+mn-ea"/>
              <a:ea typeface="+mn-ea"/>
            </a:endParaRPr>
          </a:p>
        </p:txBody>
      </p:sp>
      <p:pic>
        <p:nvPicPr>
          <p:cNvPr id="7" name="图片 6"/>
          <p:cNvPicPr>
            <a:picLocks noChangeAspect="1"/>
          </p:cNvPicPr>
          <p:nvPr/>
        </p:nvPicPr>
        <p:blipFill>
          <a:blip r:embed="rId1"/>
          <a:stretch>
            <a:fillRect/>
          </a:stretch>
        </p:blipFill>
        <p:spPr>
          <a:xfrm>
            <a:off x="6389572" y="2637493"/>
            <a:ext cx="5143500" cy="2895600"/>
          </a:xfrm>
          <a:prstGeom prst="rect">
            <a:avLst/>
          </a:prstGeom>
        </p:spPr>
      </p:pic>
      <p:sp>
        <p:nvSpPr>
          <p:cNvPr id="8" name="矩形: 圆角 7"/>
          <p:cNvSpPr/>
          <p:nvPr/>
        </p:nvSpPr>
        <p:spPr>
          <a:xfrm>
            <a:off x="2279722" y="1092295"/>
            <a:ext cx="7632557"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（一）始终代表中国先进生产力的发展要求</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9" name="矩形 4"/>
          <p:cNvSpPr>
            <a:spLocks noChangeArrowheads="1"/>
          </p:cNvSpPr>
          <p:nvPr/>
        </p:nvSpPr>
        <p:spPr bwMode="auto">
          <a:xfrm>
            <a:off x="327779" y="1818730"/>
            <a:ext cx="799967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50000"/>
              </a:lnSpc>
              <a:spcBef>
                <a:spcPct val="0"/>
              </a:spcBef>
              <a:buFontTx/>
              <a:buNone/>
            </a:pPr>
            <a:r>
              <a:rPr lang="en-US" altLang="zh-CN" sz="2400" b="1" dirty="0">
                <a:solidFill>
                  <a:srgbClr val="C00000"/>
                </a:solidFill>
              </a:rPr>
              <a:t>2.</a:t>
            </a:r>
            <a:r>
              <a:rPr lang="zh-CN" altLang="en-US" sz="2400" b="1" dirty="0">
                <a:solidFill>
                  <a:srgbClr val="C00000"/>
                </a:solidFill>
              </a:rPr>
              <a:t>广大工人、农民和知识分子始终是推动我国先进生产力发展和社会全面进步的根本力量</a:t>
            </a:r>
            <a:endParaRPr lang="zh-CN" altLang="en-US" sz="2400" b="1" dirty="0">
              <a:solidFill>
                <a:srgbClr val="C00000"/>
              </a:solidFill>
            </a:endParaRPr>
          </a:p>
        </p:txBody>
      </p:sp>
      <p:grpSp>
        <p:nvGrpSpPr>
          <p:cNvPr id="17" name="组合 16"/>
          <p:cNvGrpSpPr/>
          <p:nvPr/>
        </p:nvGrpSpPr>
        <p:grpSpPr>
          <a:xfrm>
            <a:off x="114190" y="3243033"/>
            <a:ext cx="6774109" cy="3436380"/>
            <a:chOff x="628911" y="3243033"/>
            <a:chExt cx="6774109" cy="3436380"/>
          </a:xfrm>
        </p:grpSpPr>
        <p:grpSp>
          <p:nvGrpSpPr>
            <p:cNvPr id="2" name="组合 1"/>
            <p:cNvGrpSpPr/>
            <p:nvPr/>
          </p:nvGrpSpPr>
          <p:grpSpPr>
            <a:xfrm>
              <a:off x="628911" y="3243033"/>
              <a:ext cx="6726965" cy="3436380"/>
              <a:chOff x="3243759" y="3352800"/>
              <a:chExt cx="4800882" cy="2452466"/>
            </a:xfrm>
          </p:grpSpPr>
          <p:sp>
            <p:nvSpPr>
              <p:cNvPr id="16" name="Freeform 13"/>
              <p:cNvSpPr/>
              <p:nvPr/>
            </p:nvSpPr>
            <p:spPr bwMode="auto">
              <a:xfrm flipH="1">
                <a:off x="3243759" y="4370238"/>
                <a:ext cx="2215443" cy="1220175"/>
              </a:xfrm>
              <a:custGeom>
                <a:avLst/>
                <a:gdLst/>
                <a:ahLst/>
                <a:cxnLst>
                  <a:cxn ang="0">
                    <a:pos x="0" y="495"/>
                  </a:cxn>
                  <a:cxn ang="0">
                    <a:pos x="879" y="495"/>
                  </a:cxn>
                  <a:cxn ang="0">
                    <a:pos x="879" y="490"/>
                  </a:cxn>
                  <a:cxn ang="0">
                    <a:pos x="725" y="0"/>
                  </a:cxn>
                  <a:cxn ang="0">
                    <a:pos x="0" y="495"/>
                  </a:cxn>
                </a:cxnLst>
                <a:rect l="0" t="0" r="r" b="b"/>
                <a:pathLst>
                  <a:path w="879" h="495">
                    <a:moveTo>
                      <a:pt x="0" y="495"/>
                    </a:moveTo>
                    <a:cubicBezTo>
                      <a:pt x="879" y="495"/>
                      <a:pt x="879" y="495"/>
                      <a:pt x="879" y="495"/>
                    </a:cubicBezTo>
                    <a:cubicBezTo>
                      <a:pt x="879" y="493"/>
                      <a:pt x="879" y="492"/>
                      <a:pt x="879" y="490"/>
                    </a:cubicBezTo>
                    <a:cubicBezTo>
                      <a:pt x="879" y="309"/>
                      <a:pt x="822" y="141"/>
                      <a:pt x="725" y="0"/>
                    </a:cubicBezTo>
                    <a:lnTo>
                      <a:pt x="0" y="495"/>
                    </a:lnTo>
                    <a:close/>
                  </a:path>
                </a:pathLst>
              </a:custGeom>
              <a:solidFill>
                <a:srgbClr val="C00000"/>
              </a:solidFill>
              <a:ln w="9525">
                <a:noFill/>
                <a:round/>
              </a:ln>
              <a:effectLst/>
            </p:spPr>
            <p:txBody>
              <a:bodyPr vert="horz" wrap="square" lIns="828000" tIns="360000" rIns="91440" bIns="45720" numCol="1" anchor="ctr" anchorCtr="0" compatLnSpc="1"/>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Freeform 10"/>
              <p:cNvSpPr/>
              <p:nvPr/>
            </p:nvSpPr>
            <p:spPr bwMode="auto">
              <a:xfrm>
                <a:off x="4903961" y="3352800"/>
                <a:ext cx="1474828" cy="2200878"/>
              </a:xfrm>
              <a:custGeom>
                <a:avLst/>
                <a:gdLst/>
                <a:ahLst/>
                <a:cxnLst>
                  <a:cxn ang="0">
                    <a:pos x="585" y="43"/>
                  </a:cxn>
                  <a:cxn ang="0">
                    <a:pos x="293" y="0"/>
                  </a:cxn>
                  <a:cxn ang="0">
                    <a:pos x="0" y="44"/>
                  </a:cxn>
                  <a:cxn ang="0">
                    <a:pos x="293" y="893"/>
                  </a:cxn>
                  <a:cxn ang="0">
                    <a:pos x="585" y="43"/>
                  </a:cxn>
                </a:cxnLst>
                <a:rect l="0" t="0" r="r" b="b"/>
                <a:pathLst>
                  <a:path w="585" h="893">
                    <a:moveTo>
                      <a:pt x="585" y="43"/>
                    </a:moveTo>
                    <a:cubicBezTo>
                      <a:pt x="493" y="16"/>
                      <a:pt x="395" y="0"/>
                      <a:pt x="293" y="0"/>
                    </a:cubicBezTo>
                    <a:cubicBezTo>
                      <a:pt x="191" y="0"/>
                      <a:pt x="92" y="16"/>
                      <a:pt x="0" y="44"/>
                    </a:cubicBezTo>
                    <a:cubicBezTo>
                      <a:pt x="293" y="893"/>
                      <a:pt x="293" y="893"/>
                      <a:pt x="293" y="893"/>
                    </a:cubicBezTo>
                    <a:lnTo>
                      <a:pt x="585" y="43"/>
                    </a:lnTo>
                    <a:close/>
                  </a:path>
                </a:pathLst>
              </a:custGeom>
              <a:solidFill>
                <a:srgbClr val="C00000"/>
              </a:solidFill>
              <a:ln w="9525">
                <a:noFill/>
                <a:round/>
              </a:ln>
              <a:effectLst/>
            </p:spPr>
            <p:txBody>
              <a:bodyPr vert="horz" wrap="square" lIns="91440" tIns="46800" rIns="91440" bIns="720000" numCol="1" anchor="ctr" anchorCtr="0" compatLnSpc="1"/>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Freeform 11"/>
              <p:cNvSpPr/>
              <p:nvPr/>
            </p:nvSpPr>
            <p:spPr bwMode="auto">
              <a:xfrm>
                <a:off x="5720345" y="3482993"/>
                <a:ext cx="1893158" cy="2080191"/>
              </a:xfrm>
              <a:custGeom>
                <a:avLst/>
                <a:gdLst/>
                <a:ahLst/>
                <a:cxnLst>
                  <a:cxn ang="0">
                    <a:pos x="751" y="331"/>
                  </a:cxn>
                  <a:cxn ang="0">
                    <a:pos x="290" y="0"/>
                  </a:cxn>
                  <a:cxn ang="0">
                    <a:pos x="0" y="844"/>
                  </a:cxn>
                  <a:cxn ang="0">
                    <a:pos x="751" y="331"/>
                  </a:cxn>
                </a:cxnLst>
                <a:rect l="0" t="0" r="r" b="b"/>
                <a:pathLst>
                  <a:path w="751" h="844">
                    <a:moveTo>
                      <a:pt x="751" y="331"/>
                    </a:moveTo>
                    <a:cubicBezTo>
                      <a:pt x="638" y="180"/>
                      <a:pt x="478" y="63"/>
                      <a:pt x="290" y="0"/>
                    </a:cubicBezTo>
                    <a:cubicBezTo>
                      <a:pt x="0" y="844"/>
                      <a:pt x="0" y="844"/>
                      <a:pt x="0" y="844"/>
                    </a:cubicBezTo>
                    <a:lnTo>
                      <a:pt x="751" y="331"/>
                    </a:lnTo>
                    <a:close/>
                  </a:path>
                </a:pathLst>
              </a:custGeom>
              <a:solidFill>
                <a:srgbClr val="C00000"/>
              </a:solidFill>
              <a:ln w="9525">
                <a:noFill/>
                <a:round/>
              </a:ln>
              <a:effectLst/>
            </p:spPr>
            <p:txBody>
              <a:bodyPr vert="horz" wrap="square" lIns="288000" tIns="45720" rIns="91440" bIns="432000" numCol="1" anchor="ctr" anchorCtr="0" compatLnSpc="1"/>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Freeform 12"/>
              <p:cNvSpPr/>
              <p:nvPr/>
            </p:nvSpPr>
            <p:spPr bwMode="auto">
              <a:xfrm>
                <a:off x="3676717" y="3482991"/>
                <a:ext cx="1882486" cy="2067836"/>
              </a:xfrm>
              <a:custGeom>
                <a:avLst/>
                <a:gdLst/>
                <a:ahLst/>
                <a:cxnLst>
                  <a:cxn ang="0">
                    <a:pos x="458" y="0"/>
                  </a:cxn>
                  <a:cxn ang="0">
                    <a:pos x="0" y="330"/>
                  </a:cxn>
                  <a:cxn ang="0">
                    <a:pos x="747" y="839"/>
                  </a:cxn>
                  <a:cxn ang="0">
                    <a:pos x="458" y="0"/>
                  </a:cxn>
                </a:cxnLst>
                <a:rect l="0" t="0" r="r" b="b"/>
                <a:pathLst>
                  <a:path w="747" h="839">
                    <a:moveTo>
                      <a:pt x="458" y="0"/>
                    </a:moveTo>
                    <a:cubicBezTo>
                      <a:pt x="271" y="63"/>
                      <a:pt x="112" y="180"/>
                      <a:pt x="0" y="330"/>
                    </a:cubicBezTo>
                    <a:cubicBezTo>
                      <a:pt x="747" y="839"/>
                      <a:pt x="747" y="839"/>
                      <a:pt x="747" y="839"/>
                    </a:cubicBezTo>
                    <a:lnTo>
                      <a:pt x="458" y="0"/>
                    </a:lnTo>
                    <a:close/>
                  </a:path>
                </a:pathLst>
              </a:custGeom>
              <a:solidFill>
                <a:srgbClr val="C00000"/>
              </a:solidFill>
              <a:ln w="9525">
                <a:noFill/>
                <a:round/>
              </a:ln>
              <a:effectLst/>
            </p:spPr>
            <p:txBody>
              <a:bodyPr vert="horz" wrap="square" lIns="91440" tIns="45720" rIns="180000" bIns="360000" numCol="1"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Freeform 13"/>
              <p:cNvSpPr/>
              <p:nvPr/>
            </p:nvSpPr>
            <p:spPr bwMode="auto">
              <a:xfrm>
                <a:off x="5829198" y="4358211"/>
                <a:ext cx="2215443" cy="1220175"/>
              </a:xfrm>
              <a:custGeom>
                <a:avLst/>
                <a:gdLst/>
                <a:ahLst/>
                <a:cxnLst>
                  <a:cxn ang="0">
                    <a:pos x="0" y="495"/>
                  </a:cxn>
                  <a:cxn ang="0">
                    <a:pos x="879" y="495"/>
                  </a:cxn>
                  <a:cxn ang="0">
                    <a:pos x="879" y="490"/>
                  </a:cxn>
                  <a:cxn ang="0">
                    <a:pos x="725" y="0"/>
                  </a:cxn>
                  <a:cxn ang="0">
                    <a:pos x="0" y="495"/>
                  </a:cxn>
                </a:cxnLst>
                <a:rect l="0" t="0" r="r" b="b"/>
                <a:pathLst>
                  <a:path w="879" h="495">
                    <a:moveTo>
                      <a:pt x="0" y="495"/>
                    </a:moveTo>
                    <a:cubicBezTo>
                      <a:pt x="879" y="495"/>
                      <a:pt x="879" y="495"/>
                      <a:pt x="879" y="495"/>
                    </a:cubicBezTo>
                    <a:cubicBezTo>
                      <a:pt x="879" y="493"/>
                      <a:pt x="879" y="492"/>
                      <a:pt x="879" y="490"/>
                    </a:cubicBezTo>
                    <a:cubicBezTo>
                      <a:pt x="879" y="309"/>
                      <a:pt x="822" y="141"/>
                      <a:pt x="725" y="0"/>
                    </a:cubicBezTo>
                    <a:lnTo>
                      <a:pt x="0" y="495"/>
                    </a:lnTo>
                    <a:close/>
                  </a:path>
                </a:pathLst>
              </a:custGeom>
              <a:solidFill>
                <a:srgbClr val="C00000"/>
              </a:solidFill>
              <a:ln w="9525">
                <a:noFill/>
                <a:round/>
              </a:ln>
              <a:effectLst/>
            </p:spPr>
            <p:txBody>
              <a:bodyPr vert="horz" wrap="square" lIns="828000" tIns="360000" rIns="91440" bIns="45720" numCol="1" anchor="ctr" anchorCtr="0" compatLnSpc="1"/>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Freeform 14"/>
              <p:cNvSpPr/>
              <p:nvPr/>
            </p:nvSpPr>
            <p:spPr bwMode="auto">
              <a:xfrm>
                <a:off x="4475068" y="4625651"/>
                <a:ext cx="2340846" cy="1179615"/>
              </a:xfrm>
              <a:custGeom>
                <a:avLst/>
                <a:gdLst/>
                <a:ahLst/>
                <a:cxnLst>
                  <a:cxn ang="0">
                    <a:pos x="1259" y="645"/>
                  </a:cxn>
                  <a:cxn ang="0">
                    <a:pos x="629" y="0"/>
                  </a:cxn>
                  <a:cxn ang="0">
                    <a:pos x="0" y="645"/>
                  </a:cxn>
                  <a:cxn ang="0">
                    <a:pos x="0" y="649"/>
                  </a:cxn>
                  <a:cxn ang="0">
                    <a:pos x="1259" y="649"/>
                  </a:cxn>
                  <a:cxn ang="0">
                    <a:pos x="1259" y="645"/>
                  </a:cxn>
                </a:cxnLst>
                <a:rect l="0" t="0" r="r" b="b"/>
                <a:pathLst>
                  <a:path w="1259" h="649">
                    <a:moveTo>
                      <a:pt x="1259" y="645"/>
                    </a:moveTo>
                    <a:cubicBezTo>
                      <a:pt x="1259" y="289"/>
                      <a:pt x="977" y="0"/>
                      <a:pt x="629" y="0"/>
                    </a:cubicBezTo>
                    <a:cubicBezTo>
                      <a:pt x="282" y="0"/>
                      <a:pt x="0" y="289"/>
                      <a:pt x="0" y="645"/>
                    </a:cubicBezTo>
                    <a:cubicBezTo>
                      <a:pt x="0" y="646"/>
                      <a:pt x="0" y="647"/>
                      <a:pt x="0" y="649"/>
                    </a:cubicBezTo>
                    <a:cubicBezTo>
                      <a:pt x="1259" y="649"/>
                      <a:pt x="1259" y="649"/>
                      <a:pt x="1259" y="649"/>
                    </a:cubicBezTo>
                    <a:cubicBezTo>
                      <a:pt x="1259" y="647"/>
                      <a:pt x="1259" y="646"/>
                      <a:pt x="1259" y="645"/>
                    </a:cubicBezTo>
                    <a:close/>
                  </a:path>
                </a:pathLst>
              </a:custGeom>
              <a:solidFill>
                <a:srgbClr val="800000"/>
              </a:solidFill>
              <a:ln w="57150">
                <a:solidFill>
                  <a:schemeClr val="bg1"/>
                </a:solidFill>
                <a:round/>
              </a:ln>
              <a:effectLst/>
            </p:spPr>
            <p:txBody>
              <a:bodyPr vert="horz" wrap="square" lIns="0" tIns="180000" rIns="0" bIns="0" numCol="1" anchor="ctr" anchorCtr="0" compatLnSpc="1"/>
              <a:lstStyle/>
              <a:p>
                <a:pPr algn="ctr"/>
                <a:r>
                  <a:rPr lang="zh-CN" altLang="en-US" sz="3200" dirty="0">
                    <a:solidFill>
                      <a:schemeClr val="bg1"/>
                    </a:solidFill>
                    <a:latin typeface="微软雅黑" panose="020B0503020204020204" pitchFamily="34" charset="-122"/>
                    <a:ea typeface="微软雅黑" panose="020B0503020204020204" pitchFamily="34" charset="-122"/>
                  </a:rPr>
                  <a:t>提升</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820106" y="5370157"/>
              <a:ext cx="1421211" cy="830997"/>
            </a:xfrm>
            <a:prstGeom prst="rect">
              <a:avLst/>
            </a:prstGeom>
          </p:spPr>
          <p:txBody>
            <a:bodyPr wrap="square">
              <a:spAutoFit/>
            </a:bodyPr>
            <a:lstStyle/>
            <a:p>
              <a:r>
                <a:rPr lang="zh-CN" altLang="en-US" sz="2400" dirty="0">
                  <a:solidFill>
                    <a:schemeClr val="bg1"/>
                  </a:solidFill>
                  <a:latin typeface="+mn-ea"/>
                  <a:ea typeface="+mn-ea"/>
                </a:rPr>
                <a:t>思想道德素质</a:t>
              </a:r>
              <a:endParaRPr lang="zh-CN" altLang="en-US" sz="2400" dirty="0">
                <a:solidFill>
                  <a:schemeClr val="bg1"/>
                </a:solidFill>
                <a:latin typeface="+mn-ea"/>
                <a:ea typeface="+mn-ea"/>
              </a:endParaRPr>
            </a:p>
          </p:txBody>
        </p:sp>
        <p:sp>
          <p:nvSpPr>
            <p:cNvPr id="19" name="矩形 18"/>
            <p:cNvSpPr/>
            <p:nvPr/>
          </p:nvSpPr>
          <p:spPr>
            <a:xfrm>
              <a:off x="1666790" y="4104335"/>
              <a:ext cx="1421211" cy="830997"/>
            </a:xfrm>
            <a:prstGeom prst="rect">
              <a:avLst/>
            </a:prstGeom>
          </p:spPr>
          <p:txBody>
            <a:bodyPr wrap="square">
              <a:spAutoFit/>
            </a:bodyPr>
            <a:lstStyle/>
            <a:p>
              <a:r>
                <a:rPr lang="zh-CN" altLang="en-US" sz="2400" dirty="0">
                  <a:solidFill>
                    <a:schemeClr val="bg1"/>
                  </a:solidFill>
                  <a:latin typeface="+mn-ea"/>
                  <a:ea typeface="+mn-ea"/>
                </a:rPr>
                <a:t>科学文化素质</a:t>
              </a:r>
              <a:endParaRPr lang="zh-CN" altLang="en-US" sz="2400" dirty="0">
                <a:solidFill>
                  <a:schemeClr val="bg1"/>
                </a:solidFill>
                <a:latin typeface="+mn-ea"/>
                <a:ea typeface="+mn-ea"/>
              </a:endParaRPr>
            </a:p>
          </p:txBody>
        </p:sp>
        <p:sp>
          <p:nvSpPr>
            <p:cNvPr id="20" name="矩形 19"/>
            <p:cNvSpPr/>
            <p:nvPr/>
          </p:nvSpPr>
          <p:spPr>
            <a:xfrm>
              <a:off x="3313792" y="3705585"/>
              <a:ext cx="1421211" cy="461665"/>
            </a:xfrm>
            <a:prstGeom prst="rect">
              <a:avLst/>
            </a:prstGeom>
          </p:spPr>
          <p:txBody>
            <a:bodyPr wrap="square">
              <a:spAutoFit/>
            </a:bodyPr>
            <a:lstStyle/>
            <a:p>
              <a:r>
                <a:rPr lang="zh-CN" altLang="en-US" sz="2400" dirty="0">
                  <a:solidFill>
                    <a:schemeClr val="bg1"/>
                  </a:solidFill>
                  <a:latin typeface="+mn-ea"/>
                  <a:ea typeface="+mn-ea"/>
                </a:rPr>
                <a:t>劳动技能</a:t>
              </a:r>
              <a:endParaRPr lang="zh-CN" altLang="en-US" sz="2400" dirty="0">
                <a:solidFill>
                  <a:schemeClr val="bg1"/>
                </a:solidFill>
                <a:latin typeface="+mn-ea"/>
                <a:ea typeface="+mn-ea"/>
              </a:endParaRPr>
            </a:p>
          </p:txBody>
        </p:sp>
        <p:sp>
          <p:nvSpPr>
            <p:cNvPr id="21" name="矩形 20"/>
            <p:cNvSpPr/>
            <p:nvPr/>
          </p:nvSpPr>
          <p:spPr>
            <a:xfrm>
              <a:off x="4893968" y="4259001"/>
              <a:ext cx="1421211" cy="461665"/>
            </a:xfrm>
            <a:prstGeom prst="rect">
              <a:avLst/>
            </a:prstGeom>
          </p:spPr>
          <p:txBody>
            <a:bodyPr wrap="square">
              <a:spAutoFit/>
            </a:bodyPr>
            <a:lstStyle/>
            <a:p>
              <a:r>
                <a:rPr lang="zh-CN" altLang="en-US" sz="2400">
                  <a:solidFill>
                    <a:schemeClr val="bg1"/>
                  </a:solidFill>
                  <a:latin typeface="+mn-ea"/>
                  <a:ea typeface="+mn-ea"/>
                </a:rPr>
                <a:t>创造才能</a:t>
              </a:r>
              <a:endParaRPr lang="zh-CN" altLang="en-US" sz="2400">
                <a:solidFill>
                  <a:schemeClr val="bg1"/>
                </a:solidFill>
                <a:latin typeface="+mn-ea"/>
                <a:ea typeface="+mn-ea"/>
              </a:endParaRPr>
            </a:p>
          </p:txBody>
        </p:sp>
        <p:sp>
          <p:nvSpPr>
            <p:cNvPr id="23" name="矩形 22"/>
            <p:cNvSpPr/>
            <p:nvPr/>
          </p:nvSpPr>
          <p:spPr>
            <a:xfrm>
              <a:off x="5544946" y="5370157"/>
              <a:ext cx="1858074" cy="830997"/>
            </a:xfrm>
            <a:prstGeom prst="rect">
              <a:avLst/>
            </a:prstGeom>
          </p:spPr>
          <p:txBody>
            <a:bodyPr wrap="square">
              <a:spAutoFit/>
            </a:bodyPr>
            <a:lstStyle/>
            <a:p>
              <a:r>
                <a:rPr lang="zh-CN" altLang="en-US" sz="2400" dirty="0">
                  <a:solidFill>
                    <a:schemeClr val="bg1"/>
                  </a:solidFill>
                  <a:latin typeface="+mn-ea"/>
                  <a:ea typeface="+mn-ea"/>
                </a:rPr>
                <a:t>积极性主动性创造性</a:t>
              </a:r>
              <a:endParaRPr lang="zh-CN" altLang="en-US" sz="2400" dirty="0">
                <a:solidFill>
                  <a:schemeClr val="bg1"/>
                </a:solidFill>
                <a:latin typeface="+mn-ea"/>
                <a:ea typeface="+mn-ea"/>
              </a:endParaRPr>
            </a:p>
          </p:txBody>
        </p:sp>
      </p:gr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信纸图片模板横线_万图壁纸网"/>
          <p:cNvPicPr>
            <a:picLocks noChangeAspect="1" noChangeArrowheads="1"/>
          </p:cNvPicPr>
          <p:nvPr/>
        </p:nvPicPr>
        <p:blipFill rotWithShape="1">
          <a:blip r:embed="rId1">
            <a:extLst>
              <a:ext uri="{28A0092B-C50C-407E-A947-70E740481C1C}">
                <a14:useLocalDpi xmlns:a14="http://schemas.microsoft.com/office/drawing/2010/main" val="0"/>
              </a:ext>
            </a:extLst>
          </a:blip>
          <a:srcRect l="15286" r="14839"/>
          <a:stretch>
            <a:fillRect/>
          </a:stretch>
        </p:blipFill>
        <p:spPr bwMode="auto">
          <a:xfrm>
            <a:off x="552450" y="3003497"/>
            <a:ext cx="5081048" cy="36389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信纸图片模板横线_万图壁纸网"/>
          <p:cNvPicPr>
            <a:picLocks noChangeAspect="1" noChangeArrowheads="1"/>
          </p:cNvPicPr>
          <p:nvPr/>
        </p:nvPicPr>
        <p:blipFill rotWithShape="1">
          <a:blip r:embed="rId1">
            <a:extLst>
              <a:ext uri="{28A0092B-C50C-407E-A947-70E740481C1C}">
                <a14:useLocalDpi xmlns:a14="http://schemas.microsoft.com/office/drawing/2010/main" val="0"/>
              </a:ext>
            </a:extLst>
          </a:blip>
          <a:srcRect l="15771" r="16537"/>
          <a:stretch>
            <a:fillRect/>
          </a:stretch>
        </p:blipFill>
        <p:spPr bwMode="auto">
          <a:xfrm>
            <a:off x="6076950" y="3003497"/>
            <a:ext cx="5562600" cy="3638945"/>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“三个代表”重要思想的核心观点</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11"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3.</a:t>
            </a:r>
            <a:r>
              <a:rPr lang="zh-CN" altLang="en-US" sz="2400" b="1" dirty="0">
                <a:solidFill>
                  <a:srgbClr val="C00000"/>
                </a:solidFill>
              </a:rPr>
              <a:t>科学技术是第一生产力，是先进生产力的集中体现和主要标志</a:t>
            </a:r>
            <a:endParaRPr lang="zh-CN" altLang="en-US" sz="2400" b="1" dirty="0">
              <a:solidFill>
                <a:srgbClr val="C00000"/>
              </a:solidFill>
            </a:endParaRPr>
          </a:p>
        </p:txBody>
      </p:sp>
      <p:sp>
        <p:nvSpPr>
          <p:cNvPr id="12" name="矩形: 圆角 11"/>
          <p:cNvSpPr/>
          <p:nvPr/>
        </p:nvSpPr>
        <p:spPr>
          <a:xfrm>
            <a:off x="2279722" y="1092295"/>
            <a:ext cx="7632557"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（一）始终代表中国先进生产力的发展要求</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15" name="矩形 4"/>
          <p:cNvSpPr>
            <a:spLocks noChangeArrowheads="1"/>
          </p:cNvSpPr>
          <p:nvPr/>
        </p:nvSpPr>
        <p:spPr bwMode="auto">
          <a:xfrm>
            <a:off x="944672" y="3506512"/>
            <a:ext cx="3836335" cy="253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dirty="0">
                <a:solidFill>
                  <a:srgbClr val="000000"/>
                </a:solidFill>
              </a:rPr>
              <a:t>“振兴经济首先要振兴科技。”</a:t>
            </a:r>
            <a:endParaRPr lang="en-US" altLang="zh-CN" sz="2400" dirty="0">
              <a:solidFill>
                <a:srgbClr val="000000"/>
              </a:solidFill>
            </a:endParaRPr>
          </a:p>
          <a:p>
            <a:pPr indent="629920" algn="just">
              <a:lnSpc>
                <a:spcPct val="150000"/>
              </a:lnSpc>
              <a:spcBef>
                <a:spcPct val="0"/>
              </a:spcBef>
              <a:buFontTx/>
              <a:buNone/>
            </a:pPr>
            <a:r>
              <a:rPr lang="en-US" altLang="zh-CN" sz="2000" dirty="0">
                <a:solidFill>
                  <a:srgbClr val="000000"/>
                </a:solidFill>
              </a:rPr>
              <a:t>——《</a:t>
            </a:r>
            <a:r>
              <a:rPr lang="zh-CN" altLang="en-US" sz="2000" dirty="0">
                <a:solidFill>
                  <a:srgbClr val="000000"/>
                </a:solidFill>
              </a:rPr>
              <a:t>江泽民文选</a:t>
            </a:r>
            <a:r>
              <a:rPr lang="en-US" altLang="zh-CN" sz="2000" dirty="0">
                <a:solidFill>
                  <a:srgbClr val="000000"/>
                </a:solidFill>
              </a:rPr>
              <a:t>》</a:t>
            </a:r>
            <a:r>
              <a:rPr lang="zh-CN" altLang="en-US" sz="2000" dirty="0">
                <a:solidFill>
                  <a:srgbClr val="000000"/>
                </a:solidFill>
              </a:rPr>
              <a:t>第一卷，人民出版社</a:t>
            </a:r>
            <a:r>
              <a:rPr lang="en-US" altLang="zh-CN" sz="2000" dirty="0">
                <a:solidFill>
                  <a:srgbClr val="000000"/>
                </a:solidFill>
              </a:rPr>
              <a:t>2006</a:t>
            </a:r>
            <a:r>
              <a:rPr lang="zh-CN" altLang="en-US" sz="2000" dirty="0">
                <a:solidFill>
                  <a:srgbClr val="000000"/>
                </a:solidFill>
              </a:rPr>
              <a:t>年版，第</a:t>
            </a:r>
            <a:r>
              <a:rPr lang="en-US" altLang="zh-CN" sz="2000" dirty="0">
                <a:solidFill>
                  <a:srgbClr val="000000"/>
                </a:solidFill>
              </a:rPr>
              <a:t>232</a:t>
            </a:r>
            <a:r>
              <a:rPr lang="zh-CN" altLang="en-US" sz="2000" dirty="0">
                <a:solidFill>
                  <a:srgbClr val="000000"/>
                </a:solidFill>
              </a:rPr>
              <a:t>页</a:t>
            </a:r>
            <a:endParaRPr lang="en-US" altLang="zh-CN" sz="2000" dirty="0">
              <a:solidFill>
                <a:srgbClr val="000000"/>
              </a:solidFill>
            </a:endParaRPr>
          </a:p>
        </p:txBody>
      </p:sp>
      <p:grpSp>
        <p:nvGrpSpPr>
          <p:cNvPr id="7" name="组合 6"/>
          <p:cNvGrpSpPr/>
          <p:nvPr/>
        </p:nvGrpSpPr>
        <p:grpSpPr>
          <a:xfrm>
            <a:off x="2999725" y="2387537"/>
            <a:ext cx="6192550" cy="461668"/>
            <a:chOff x="2999725" y="2670136"/>
            <a:chExt cx="6192550" cy="461668"/>
          </a:xfrm>
        </p:grpSpPr>
        <p:sp>
          <p:nvSpPr>
            <p:cNvPr id="10" name="矩形 9"/>
            <p:cNvSpPr/>
            <p:nvPr/>
          </p:nvSpPr>
          <p:spPr>
            <a:xfrm>
              <a:off x="2999725" y="2670138"/>
              <a:ext cx="2370786" cy="461665"/>
            </a:xfrm>
            <a:prstGeom prst="rect">
              <a:avLst/>
            </a:prstGeom>
          </p:spPr>
          <p:txBody>
            <a:bodyPr wrap="square">
              <a:spAutoFit/>
            </a:bodyPr>
            <a:lstStyle/>
            <a:p>
              <a:pPr algn="ctr"/>
              <a:r>
                <a:rPr lang="zh-CN" altLang="en-US" sz="2400" dirty="0">
                  <a:solidFill>
                    <a:srgbClr val="C00000"/>
                  </a:solidFill>
                  <a:latin typeface="+mn-ea"/>
                  <a:ea typeface="+mn-ea"/>
                </a:rPr>
                <a:t>科技进步和创新</a:t>
              </a:r>
              <a:endParaRPr lang="zh-CN" altLang="en-US" sz="2400" dirty="0">
                <a:solidFill>
                  <a:srgbClr val="C00000"/>
                </a:solidFill>
                <a:latin typeface="+mn-ea"/>
                <a:ea typeface="+mn-ea"/>
              </a:endParaRPr>
            </a:p>
          </p:txBody>
        </p:sp>
        <p:sp>
          <p:nvSpPr>
            <p:cNvPr id="24" name="矩形 23"/>
            <p:cNvSpPr/>
            <p:nvPr/>
          </p:nvSpPr>
          <p:spPr>
            <a:xfrm>
              <a:off x="4725974" y="2670138"/>
              <a:ext cx="3796335" cy="461665"/>
            </a:xfrm>
            <a:prstGeom prst="rect">
              <a:avLst/>
            </a:prstGeom>
          </p:spPr>
          <p:txBody>
            <a:bodyPr wrap="square">
              <a:spAutoFit/>
            </a:bodyPr>
            <a:lstStyle/>
            <a:p>
              <a:endParaRPr lang="zh-CN" altLang="en-US" sz="2400" b="1" dirty="0">
                <a:latin typeface="+mn-ea"/>
                <a:ea typeface="+mn-ea"/>
              </a:endParaRPr>
            </a:p>
          </p:txBody>
        </p:sp>
        <p:sp>
          <p:nvSpPr>
            <p:cNvPr id="3" name="矩形: 圆角 2"/>
            <p:cNvSpPr/>
            <p:nvPr/>
          </p:nvSpPr>
          <p:spPr>
            <a:xfrm>
              <a:off x="2999725" y="2670136"/>
              <a:ext cx="6192550" cy="4616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5395940" y="2670137"/>
              <a:ext cx="3796335" cy="46166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67422" y="2670138"/>
              <a:ext cx="3624853" cy="461665"/>
            </a:xfrm>
            <a:prstGeom prst="rect">
              <a:avLst/>
            </a:prstGeom>
            <a:noFill/>
          </p:spPr>
          <p:txBody>
            <a:bodyPr wrap="square">
              <a:spAutoFit/>
            </a:bodyPr>
            <a:lstStyle/>
            <a:p>
              <a:r>
                <a:rPr lang="zh-CN" altLang="en-US" sz="2400" b="1" dirty="0">
                  <a:solidFill>
                    <a:schemeClr val="bg1"/>
                  </a:solidFill>
                  <a:latin typeface="+mn-ea"/>
                  <a:ea typeface="+mn-ea"/>
                </a:rPr>
                <a:t>是发展生产力的决定因素</a:t>
              </a:r>
              <a:endParaRPr lang="zh-CN" altLang="en-US" sz="2400" b="1" dirty="0">
                <a:solidFill>
                  <a:schemeClr val="bg1"/>
                </a:solidFill>
                <a:latin typeface="+mn-ea"/>
                <a:ea typeface="+mn-ea"/>
              </a:endParaRPr>
            </a:p>
          </p:txBody>
        </p:sp>
      </p:grpSp>
      <p:sp>
        <p:nvSpPr>
          <p:cNvPr id="17" name="矩形 4"/>
          <p:cNvSpPr>
            <a:spLocks noChangeArrowheads="1"/>
          </p:cNvSpPr>
          <p:nvPr/>
        </p:nvSpPr>
        <p:spPr bwMode="auto">
          <a:xfrm>
            <a:off x="6582307" y="3506512"/>
            <a:ext cx="4521436" cy="26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dirty="0">
                <a:solidFill>
                  <a:srgbClr val="000000"/>
                </a:solidFill>
              </a:rPr>
              <a:t>“我们要牢记一条道理，这就是没有强大的科技实力，就没有社会主义现代化。”</a:t>
            </a:r>
            <a:endParaRPr lang="en-US" altLang="zh-CN" sz="2400" dirty="0">
              <a:solidFill>
                <a:srgbClr val="000000"/>
              </a:solidFill>
            </a:endParaRPr>
          </a:p>
          <a:p>
            <a:pPr indent="629920" algn="just">
              <a:lnSpc>
                <a:spcPct val="150000"/>
              </a:lnSpc>
              <a:spcBef>
                <a:spcPct val="0"/>
              </a:spcBef>
              <a:buFontTx/>
              <a:buNone/>
            </a:pPr>
            <a:r>
              <a:rPr lang="en-US" altLang="zh-CN" sz="2000" dirty="0">
                <a:solidFill>
                  <a:srgbClr val="000000"/>
                </a:solidFill>
              </a:rPr>
              <a:t>——</a:t>
            </a:r>
            <a:r>
              <a:rPr lang="zh-CN" altLang="en-US" sz="2000" dirty="0">
                <a:solidFill>
                  <a:srgbClr val="000000"/>
                </a:solidFill>
              </a:rPr>
              <a:t>江泽民：</a:t>
            </a:r>
            <a:r>
              <a:rPr lang="en-US" altLang="zh-CN" sz="2000" dirty="0">
                <a:solidFill>
                  <a:srgbClr val="000000"/>
                </a:solidFill>
              </a:rPr>
              <a:t>《</a:t>
            </a:r>
            <a:r>
              <a:rPr lang="zh-CN" altLang="en-US" sz="2000" dirty="0">
                <a:solidFill>
                  <a:srgbClr val="000000"/>
                </a:solidFill>
              </a:rPr>
              <a:t>论科学技术</a:t>
            </a:r>
            <a:r>
              <a:rPr lang="en-US" altLang="zh-CN" sz="2000" dirty="0">
                <a:solidFill>
                  <a:srgbClr val="000000"/>
                </a:solidFill>
              </a:rPr>
              <a:t>》</a:t>
            </a:r>
            <a:r>
              <a:rPr lang="zh-CN" altLang="en-US" sz="2000" dirty="0">
                <a:solidFill>
                  <a:srgbClr val="000000"/>
                </a:solidFill>
              </a:rPr>
              <a:t>，中央文献出版社</a:t>
            </a:r>
            <a:r>
              <a:rPr lang="en-US" altLang="zh-CN" sz="2000" dirty="0">
                <a:solidFill>
                  <a:srgbClr val="000000"/>
                </a:solidFill>
              </a:rPr>
              <a:t>2001</a:t>
            </a:r>
            <a:r>
              <a:rPr lang="zh-CN" altLang="en-US" sz="2000" dirty="0">
                <a:solidFill>
                  <a:srgbClr val="000000"/>
                </a:solidFill>
              </a:rPr>
              <a:t>年版，第</a:t>
            </a:r>
            <a:r>
              <a:rPr lang="en-US" altLang="zh-CN" sz="2000" dirty="0">
                <a:solidFill>
                  <a:srgbClr val="000000"/>
                </a:solidFill>
              </a:rPr>
              <a:t>64</a:t>
            </a:r>
            <a:r>
              <a:rPr lang="zh-CN" altLang="en-US" sz="2000" dirty="0">
                <a:solidFill>
                  <a:srgbClr val="000000"/>
                </a:solidFill>
              </a:rPr>
              <a:t>页</a:t>
            </a:r>
            <a:endParaRPr lang="zh-CN" altLang="en-US" sz="2000" dirty="0">
              <a:solidFill>
                <a:srgbClr val="000000"/>
              </a:solidFill>
            </a:endParaRPr>
          </a:p>
        </p:txBody>
      </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“三个代表”重要思想的核心观点</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4" name="组合 3"/>
          <p:cNvGrpSpPr/>
          <p:nvPr/>
        </p:nvGrpSpPr>
        <p:grpSpPr>
          <a:xfrm>
            <a:off x="5561354" y="2501657"/>
            <a:ext cx="3296043" cy="4075687"/>
            <a:chOff x="5561354" y="2501657"/>
            <a:chExt cx="3748846" cy="4635596"/>
          </a:xfrm>
        </p:grpSpPr>
        <p:pic>
          <p:nvPicPr>
            <p:cNvPr id="11" name="图片 10"/>
            <p:cNvPicPr>
              <a:picLocks noChangeAspect="1"/>
            </p:cNvPicPr>
            <p:nvPr/>
          </p:nvPicPr>
          <p:blipFill>
            <a:blip r:embed="rId1"/>
            <a:stretch>
              <a:fillRect/>
            </a:stretch>
          </p:blipFill>
          <p:spPr>
            <a:xfrm>
              <a:off x="5564997" y="4640451"/>
              <a:ext cx="3745203" cy="2496802"/>
            </a:xfrm>
            <a:prstGeom prst="rect">
              <a:avLst/>
            </a:prstGeom>
          </p:spPr>
        </p:pic>
        <p:pic>
          <p:nvPicPr>
            <p:cNvPr id="12" name="图片 11"/>
            <p:cNvPicPr>
              <a:picLocks noChangeAspect="1"/>
            </p:cNvPicPr>
            <p:nvPr/>
          </p:nvPicPr>
          <p:blipFill>
            <a:blip r:embed="rId2"/>
            <a:stretch>
              <a:fillRect/>
            </a:stretch>
          </p:blipFill>
          <p:spPr>
            <a:xfrm>
              <a:off x="5561354" y="2501657"/>
              <a:ext cx="3748846" cy="2086557"/>
            </a:xfrm>
            <a:prstGeom prst="rect">
              <a:avLst/>
            </a:prstGeom>
          </p:spPr>
        </p:pic>
      </p:grpSp>
      <p:sp>
        <p:nvSpPr>
          <p:cNvPr id="10"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3.</a:t>
            </a:r>
            <a:r>
              <a:rPr lang="zh-CN" altLang="en-US" sz="2400" b="1" dirty="0">
                <a:solidFill>
                  <a:srgbClr val="C00000"/>
                </a:solidFill>
              </a:rPr>
              <a:t>科学技术是第一生产力，是先进生产力的集中体现和主要标志</a:t>
            </a:r>
            <a:endParaRPr lang="zh-CN" altLang="en-US" sz="2400" b="1" dirty="0">
              <a:solidFill>
                <a:srgbClr val="C00000"/>
              </a:solidFill>
            </a:endParaRPr>
          </a:p>
        </p:txBody>
      </p:sp>
      <p:sp>
        <p:nvSpPr>
          <p:cNvPr id="13" name="矩形: 圆角 12"/>
          <p:cNvSpPr/>
          <p:nvPr/>
        </p:nvSpPr>
        <p:spPr>
          <a:xfrm>
            <a:off x="2279722" y="1092295"/>
            <a:ext cx="7632557"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（一）始终代表中国先进生产力的发展要求</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14" name="矩形 4"/>
          <p:cNvSpPr>
            <a:spLocks noChangeArrowheads="1"/>
          </p:cNvSpPr>
          <p:nvPr/>
        </p:nvSpPr>
        <p:spPr bwMode="auto">
          <a:xfrm>
            <a:off x="2757649" y="2971490"/>
            <a:ext cx="2469489"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b="1" dirty="0">
                <a:solidFill>
                  <a:srgbClr val="000000"/>
                </a:solidFill>
              </a:rPr>
              <a:t>只有大力推进知识创新、科技创新，才能实现技术的跨越式发展。</a:t>
            </a:r>
            <a:endParaRPr lang="zh-CN" altLang="en-US" sz="2400" b="1" dirty="0">
              <a:solidFill>
                <a:srgbClr val="000000"/>
              </a:solidFill>
            </a:endParaRPr>
          </a:p>
        </p:txBody>
      </p:sp>
      <p:sp>
        <p:nvSpPr>
          <p:cNvPr id="15" name="矩形 4"/>
          <p:cNvSpPr>
            <a:spLocks noChangeArrowheads="1"/>
          </p:cNvSpPr>
          <p:nvPr/>
        </p:nvSpPr>
        <p:spPr bwMode="auto">
          <a:xfrm>
            <a:off x="9103057" y="2501657"/>
            <a:ext cx="2634018"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dirty="0">
                <a:solidFill>
                  <a:srgbClr val="000000"/>
                </a:solidFill>
              </a:rPr>
              <a:t>努力在关键领域和若干科技发展前沿掌握核心技术和拥有一批自主知识产权，持续增强科技创新力和竞争力。</a:t>
            </a:r>
            <a:endParaRPr lang="zh-CN" altLang="en-US" sz="2400" dirty="0">
              <a:solidFill>
                <a:srgbClr val="000000"/>
              </a:solidFill>
            </a:endParaRPr>
          </a:p>
        </p:txBody>
      </p:sp>
      <p:grpSp>
        <p:nvGrpSpPr>
          <p:cNvPr id="2" name="组合 1"/>
          <p:cNvGrpSpPr/>
          <p:nvPr/>
        </p:nvGrpSpPr>
        <p:grpSpPr>
          <a:xfrm>
            <a:off x="604087" y="2971490"/>
            <a:ext cx="1838862" cy="2574970"/>
            <a:chOff x="6540864" y="2650172"/>
            <a:chExt cx="1838862" cy="2574970"/>
          </a:xfrm>
        </p:grpSpPr>
        <p:cxnSp>
          <p:nvCxnSpPr>
            <p:cNvPr id="16" name="直接连接符 15"/>
            <p:cNvCxnSpPr/>
            <p:nvPr/>
          </p:nvCxnSpPr>
          <p:spPr>
            <a:xfrm>
              <a:off x="7456077" y="3051249"/>
              <a:ext cx="0" cy="86543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圆角矩形 117"/>
            <p:cNvSpPr/>
            <p:nvPr/>
          </p:nvSpPr>
          <p:spPr>
            <a:xfrm>
              <a:off x="6540864" y="2650172"/>
              <a:ext cx="1838862" cy="506109"/>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400" dirty="0">
                  <a:latin typeface="+mn-ea"/>
                </a:rPr>
                <a:t>科学的本质</a:t>
              </a:r>
              <a:endParaRPr lang="zh-CN" altLang="en-US" sz="2400" dirty="0">
                <a:latin typeface="+mn-ea"/>
              </a:endParaRPr>
            </a:p>
          </p:txBody>
        </p:sp>
        <p:sp>
          <p:nvSpPr>
            <p:cNvPr id="18" name="椭圆 17"/>
            <p:cNvSpPr/>
            <p:nvPr/>
          </p:nvSpPr>
          <p:spPr>
            <a:xfrm>
              <a:off x="6799245" y="3916688"/>
              <a:ext cx="1308455" cy="1308454"/>
            </a:xfrm>
            <a:prstGeom prst="ellipse">
              <a:avLst/>
            </a:prstGeom>
            <a:solidFill>
              <a:schemeClr val="bg1"/>
            </a:solidFill>
            <a:ln>
              <a:solidFill>
                <a:schemeClr val="bg1">
                  <a:lumMod val="85000"/>
                </a:schemeClr>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800" dirty="0">
                  <a:solidFill>
                    <a:srgbClr val="C00000"/>
                  </a:solidFill>
                  <a:latin typeface="+mn-ea"/>
                </a:rPr>
                <a:t>创新</a:t>
              </a:r>
              <a:endParaRPr lang="zh-CN" altLang="en-US" sz="2800" dirty="0">
                <a:solidFill>
                  <a:srgbClr val="C00000"/>
                </a:solidFill>
                <a:latin typeface="+mn-ea"/>
              </a:endParaRPr>
            </a:p>
          </p:txBody>
        </p:sp>
        <p:sp>
          <p:nvSpPr>
            <p:cNvPr id="19" name="椭圆 18"/>
            <p:cNvSpPr/>
            <p:nvPr/>
          </p:nvSpPr>
          <p:spPr>
            <a:xfrm>
              <a:off x="7411229" y="3100436"/>
              <a:ext cx="88290" cy="8829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306191" y="1645992"/>
            <a:ext cx="3811337" cy="2348490"/>
          </a:xfrm>
          <a:prstGeom prst="rect">
            <a:avLst/>
          </a:prstGeom>
        </p:spPr>
      </p:pic>
      <p:grpSp>
        <p:nvGrpSpPr>
          <p:cNvPr id="18" name="组合 17"/>
          <p:cNvGrpSpPr/>
          <p:nvPr/>
        </p:nvGrpSpPr>
        <p:grpSpPr>
          <a:xfrm>
            <a:off x="4200500" y="1746809"/>
            <a:ext cx="7991500" cy="2247676"/>
            <a:chOff x="3926993" y="2033517"/>
            <a:chExt cx="7991500" cy="2247676"/>
          </a:xfrm>
        </p:grpSpPr>
        <p:sp>
          <p:nvSpPr>
            <p:cNvPr id="19" name="矩形 4"/>
            <p:cNvSpPr>
              <a:spLocks noChangeArrowheads="1"/>
            </p:cNvSpPr>
            <p:nvPr/>
          </p:nvSpPr>
          <p:spPr bwMode="auto">
            <a:xfrm>
              <a:off x="4157264" y="2039258"/>
              <a:ext cx="753095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en-US" altLang="zh-CN" sz="2400" dirty="0">
                  <a:solidFill>
                    <a:srgbClr val="000000"/>
                  </a:solidFill>
                </a:rPr>
                <a:t>1995</a:t>
              </a:r>
              <a:r>
                <a:rPr lang="zh-CN" altLang="en-US" sz="2400" dirty="0">
                  <a:solidFill>
                    <a:srgbClr val="000000"/>
                  </a:solidFill>
                </a:rPr>
                <a:t>年</a:t>
              </a:r>
              <a:r>
                <a:rPr lang="en-US" altLang="zh-CN" sz="2400" dirty="0">
                  <a:solidFill>
                    <a:srgbClr val="000000"/>
                  </a:solidFill>
                </a:rPr>
                <a:t>5</a:t>
              </a:r>
              <a:r>
                <a:rPr lang="zh-CN" altLang="en-US" sz="2400" dirty="0">
                  <a:solidFill>
                    <a:srgbClr val="000000"/>
                  </a:solidFill>
                </a:rPr>
                <a:t>月召开的全国科学技术大会上，时任中共中央总书记的江泽民正式提出“科教兴国”战略。</a:t>
              </a:r>
              <a:endParaRPr lang="zh-CN" altLang="en-US" sz="2400" dirty="0">
                <a:solidFill>
                  <a:srgbClr val="000000"/>
                </a:solidFill>
              </a:endParaRPr>
            </a:p>
          </p:txBody>
        </p:sp>
        <p:grpSp>
          <p:nvGrpSpPr>
            <p:cNvPr id="20" name="组合 19"/>
            <p:cNvGrpSpPr/>
            <p:nvPr/>
          </p:nvGrpSpPr>
          <p:grpSpPr>
            <a:xfrm>
              <a:off x="3926993" y="2033517"/>
              <a:ext cx="7991500" cy="1182164"/>
              <a:chOff x="2395595" y="2263799"/>
              <a:chExt cx="7400811" cy="1485735"/>
            </a:xfrm>
          </p:grpSpPr>
          <p:cxnSp>
            <p:nvCxnSpPr>
              <p:cNvPr id="22" name="PA-102228"/>
              <p:cNvCxnSpPr/>
              <p:nvPr>
                <p:custDataLst>
                  <p:tags r:id="rId2"/>
                </p:custDataLst>
              </p:nvPr>
            </p:nvCxnSpPr>
            <p:spPr>
              <a:xfrm>
                <a:off x="2395595" y="2263799"/>
                <a:ext cx="7400811" cy="0"/>
              </a:xfrm>
              <a:prstGeom prst="line">
                <a:avLst/>
              </a:prstGeom>
              <a:noFill/>
              <a:ln w="6350" cap="flat" cmpd="sng" algn="ctr">
                <a:solidFill>
                  <a:srgbClr val="C00000"/>
                </a:solidFill>
                <a:prstDash val="solid"/>
                <a:miter lim="800000"/>
              </a:ln>
              <a:effectLst/>
            </p:spPr>
          </p:cxnSp>
          <p:cxnSp>
            <p:nvCxnSpPr>
              <p:cNvPr id="23" name="PA-102229"/>
              <p:cNvCxnSpPr/>
              <p:nvPr>
                <p:custDataLst>
                  <p:tags r:id="rId3"/>
                </p:custDataLst>
              </p:nvPr>
            </p:nvCxnSpPr>
            <p:spPr>
              <a:xfrm>
                <a:off x="2395595" y="3749534"/>
                <a:ext cx="7400811" cy="0"/>
              </a:xfrm>
              <a:prstGeom prst="line">
                <a:avLst/>
              </a:prstGeom>
              <a:noFill/>
              <a:ln w="6350" cap="flat" cmpd="sng" algn="ctr">
                <a:solidFill>
                  <a:srgbClr val="C00000"/>
                </a:solidFill>
                <a:prstDash val="solid"/>
                <a:miter lim="800000"/>
              </a:ln>
              <a:effectLst/>
            </p:spPr>
          </p:cxnSp>
        </p:grpSp>
        <p:sp>
          <p:nvSpPr>
            <p:cNvPr id="21" name="PA-102230"/>
            <p:cNvSpPr/>
            <p:nvPr>
              <p:custDataLst>
                <p:tags r:id="rId4"/>
              </p:custDataLst>
            </p:nvPr>
          </p:nvSpPr>
          <p:spPr>
            <a:xfrm>
              <a:off x="4074292" y="3358819"/>
              <a:ext cx="7696903" cy="922374"/>
            </a:xfrm>
            <a:prstGeom prst="roundRect">
              <a:avLst>
                <a:gd name="adj" fmla="val 0"/>
              </a:avLst>
            </a:prstGeom>
            <a:solidFill>
              <a:srgbClr val="C00000"/>
            </a:solidFill>
            <a:ln w="12700" cap="flat" cmpd="sng" algn="ctr">
              <a:noFill/>
              <a:prstDash val="solid"/>
              <a:miter lim="800000"/>
            </a:ln>
            <a:effectLst/>
          </p:spPr>
          <p:txBody>
            <a:bodyPr rtlCol="0" anchor="ctr"/>
            <a:lstStyle/>
            <a:p>
              <a:pPr lvl="0" algn="ctr" eaLnBrk="1" fontAlgn="auto" hangingPunct="1">
                <a:spcBef>
                  <a:spcPts val="0"/>
                </a:spcBef>
                <a:spcAft>
                  <a:spcPts val="0"/>
                </a:spcAft>
                <a:defRPr/>
              </a:pPr>
              <a:r>
                <a:rPr lang="zh-CN" altLang="en-US" sz="2400" kern="0" dirty="0">
                  <a:solidFill>
                    <a:prstClr val="white"/>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这是继</a:t>
              </a:r>
              <a:r>
                <a:rPr lang="en-US" altLang="zh-CN" sz="2400" kern="0" dirty="0">
                  <a:solidFill>
                    <a:prstClr val="white"/>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1956</a:t>
              </a:r>
              <a:r>
                <a:rPr lang="zh-CN" altLang="en-US" sz="2400" kern="0" dirty="0">
                  <a:solidFill>
                    <a:prstClr val="white"/>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年号召“向科学进军”和</a:t>
              </a:r>
              <a:r>
                <a:rPr lang="en-US" altLang="zh-CN" sz="2400" kern="0" dirty="0">
                  <a:solidFill>
                    <a:prstClr val="white"/>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1978</a:t>
              </a:r>
              <a:r>
                <a:rPr lang="zh-CN" altLang="en-US" sz="2400" kern="0" dirty="0">
                  <a:solidFill>
                    <a:prstClr val="white"/>
                  </a:solidFill>
                  <a:latin typeface="思源黑体 CN Medium" panose="020B0600000000000000" pitchFamily="34" charset="-122"/>
                  <a:ea typeface="思源黑体 CN Medium" panose="020B0600000000000000" pitchFamily="34" charset="-122"/>
                  <a:sym typeface="思源黑体 CN Normal" panose="020B0400000000000000" pitchFamily="34" charset="-122"/>
                </a:rPr>
                <a:t>年全国科学大会后，中国科技事业发展进程中第三个重要里程碑。</a:t>
              </a:r>
              <a:endParaRPr kumimoji="0" lang="zh-CN" altLang="en-US" sz="24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Medium" panose="020B0600000000000000" pitchFamily="34" charset="-122"/>
                <a:cs typeface="+mn-cs"/>
                <a:sym typeface="思源黑体 CN Normal" panose="020B0400000000000000" pitchFamily="34" charset="-122"/>
              </a:endParaRPr>
            </a:p>
          </p:txBody>
        </p:sp>
      </p:grpSp>
      <p:grpSp>
        <p:nvGrpSpPr>
          <p:cNvPr id="24" name="组合 23"/>
          <p:cNvGrpSpPr/>
          <p:nvPr/>
        </p:nvGrpSpPr>
        <p:grpSpPr>
          <a:xfrm>
            <a:off x="-156" y="0"/>
            <a:ext cx="12192154" cy="1379459"/>
            <a:chOff x="-156" y="0"/>
            <a:chExt cx="12192154" cy="1379459"/>
          </a:xfrm>
        </p:grpSpPr>
        <p:grpSp>
          <p:nvGrpSpPr>
            <p:cNvPr id="25" name="组合 24"/>
            <p:cNvGrpSpPr/>
            <p:nvPr/>
          </p:nvGrpSpPr>
          <p:grpSpPr>
            <a:xfrm>
              <a:off x="-156" y="0"/>
              <a:ext cx="12192154" cy="1379459"/>
              <a:chOff x="-156" y="0"/>
              <a:chExt cx="12192154" cy="1379459"/>
            </a:xfrm>
          </p:grpSpPr>
          <p:grpSp>
            <p:nvGrpSpPr>
              <p:cNvPr id="27" name="组合 26"/>
              <p:cNvGrpSpPr/>
              <p:nvPr/>
            </p:nvGrpSpPr>
            <p:grpSpPr>
              <a:xfrm>
                <a:off x="-156" y="132762"/>
                <a:ext cx="12192154" cy="1246697"/>
                <a:chOff x="-5720519" y="757867"/>
                <a:chExt cx="14864518" cy="1519954"/>
              </a:xfrm>
            </p:grpSpPr>
            <p:sp>
              <p:nvSpPr>
                <p:cNvPr id="29" name="矩形 28"/>
                <p:cNvSpPr/>
                <p:nvPr/>
              </p:nvSpPr>
              <p:spPr>
                <a:xfrm>
                  <a:off x="-5720519" y="1527204"/>
                  <a:ext cx="12356817" cy="750617"/>
                </a:xfrm>
                <a:prstGeom prst="rect">
                  <a:avLst/>
                </a:prstGeom>
                <a:gradFill>
                  <a:gsLst>
                    <a:gs pos="0">
                      <a:srgbClr val="800000"/>
                    </a:gs>
                    <a:gs pos="100000">
                      <a:srgbClr val="C00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9088259" y="757867"/>
                  <a:ext cx="55740" cy="1492282"/>
                </a:xfrm>
                <a:prstGeom prst="rect">
                  <a:avLst/>
                </a:prstGeom>
                <a:gradFill>
                  <a:gsLst>
                    <a:gs pos="0">
                      <a:srgbClr val="C00000"/>
                    </a:gs>
                    <a:gs pos="100000">
                      <a:srgbClr val="8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nvSpPr>
              <p:spPr>
                <a:xfrm>
                  <a:off x="-3582660" y="1583561"/>
                  <a:ext cx="10218958" cy="637903"/>
                </a:xfrm>
                <a:prstGeom prst="rect">
                  <a:avLst/>
                </a:prstGeom>
                <a:noFill/>
              </p:spPr>
              <p:txBody>
                <a:bodyPr wrap="square" rtlCol="0">
                  <a:spAutoFit/>
                </a:bodyP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rPr>
                    <a:t>科教兴国战略</a:t>
                  </a:r>
                  <a:r>
                    <a:rPr lang="en-US" altLang="zh-CN" sz="2800" b="1" dirty="0">
                      <a:solidFill>
                        <a:prstClr val="white"/>
                      </a:solidFill>
                      <a:latin typeface="微软雅黑" panose="020B0503020204020204" pitchFamily="34" charset="-122"/>
                      <a:ea typeface="微软雅黑" panose="020B0503020204020204" pitchFamily="34" charset="-122"/>
                    </a:rPr>
                    <a:t>——</a:t>
                  </a:r>
                  <a:r>
                    <a:rPr lang="zh-CN" altLang="en-US" sz="2800" b="1" dirty="0">
                      <a:solidFill>
                        <a:prstClr val="white"/>
                      </a:solidFill>
                      <a:latin typeface="微软雅黑" panose="020B0503020204020204" pitchFamily="34" charset="-122"/>
                      <a:ea typeface="微软雅黑" panose="020B0503020204020204" pitchFamily="34" charset="-122"/>
                    </a:rPr>
                    <a:t>为现代化建设注入“第一”动力</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grpSp>
          <p:pic>
            <p:nvPicPr>
              <p:cNvPr id="28" name="图片 27"/>
              <p:cNvPicPr>
                <a:picLocks noChangeAspect="1"/>
              </p:cNvPicPr>
              <p:nvPr/>
            </p:nvPicPr>
            <p:blipFill>
              <a:blip r:embed="rId5"/>
              <a:stretch>
                <a:fillRect/>
              </a:stretch>
            </p:blipFill>
            <p:spPr>
              <a:xfrm>
                <a:off x="5927" y="0"/>
                <a:ext cx="2050938" cy="1367292"/>
              </a:xfrm>
              <a:prstGeom prst="rect">
                <a:avLst/>
              </a:prstGeom>
            </p:spPr>
          </p:pic>
        </p:grpSp>
        <p:pic>
          <p:nvPicPr>
            <p:cNvPr id="26" name="图片 25"/>
            <p:cNvPicPr>
              <a:picLocks noChangeAspect="1"/>
            </p:cNvPicPr>
            <p:nvPr/>
          </p:nvPicPr>
          <p:blipFill>
            <a:blip r:embed="rId6"/>
            <a:stretch>
              <a:fillRect/>
            </a:stretch>
          </p:blipFill>
          <p:spPr>
            <a:xfrm>
              <a:off x="10417707" y="169611"/>
              <a:ext cx="1458170" cy="1197681"/>
            </a:xfrm>
            <a:prstGeom prst="rect">
              <a:avLst/>
            </a:prstGeom>
          </p:spPr>
        </p:pic>
      </p:grpSp>
      <p:sp>
        <p:nvSpPr>
          <p:cNvPr id="34" name="矩形 4"/>
          <p:cNvSpPr>
            <a:spLocks noChangeArrowheads="1"/>
          </p:cNvSpPr>
          <p:nvPr/>
        </p:nvSpPr>
        <p:spPr bwMode="auto">
          <a:xfrm>
            <a:off x="2310590" y="4606381"/>
            <a:ext cx="79433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zh-CN" altLang="en-US" sz="2400" dirty="0">
                <a:solidFill>
                  <a:srgbClr val="000000"/>
                </a:solidFill>
              </a:rPr>
              <a:t>中国政府批准了中国科学院关于建设国家创新体系的方案</a:t>
            </a:r>
            <a:endParaRPr lang="zh-CN" altLang="en-US" sz="2400" dirty="0">
              <a:solidFill>
                <a:srgbClr val="000000"/>
              </a:solidFill>
            </a:endParaRPr>
          </a:p>
        </p:txBody>
      </p:sp>
      <p:sp>
        <p:nvSpPr>
          <p:cNvPr id="2" name="矩形: 圆角 1"/>
          <p:cNvSpPr/>
          <p:nvPr/>
        </p:nvSpPr>
        <p:spPr>
          <a:xfrm>
            <a:off x="278850" y="4492667"/>
            <a:ext cx="1918250" cy="642871"/>
          </a:xfrm>
          <a:prstGeom prst="round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61" name="矩形: 圆角 60"/>
          <p:cNvSpPr/>
          <p:nvPr/>
        </p:nvSpPr>
        <p:spPr>
          <a:xfrm>
            <a:off x="343464" y="4506267"/>
            <a:ext cx="11569686" cy="615670"/>
          </a:xfrm>
          <a:prstGeom prst="roundRect">
            <a:avLst/>
          </a:prstGeom>
          <a:no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62" name="矩形 4"/>
          <p:cNvSpPr>
            <a:spLocks noChangeArrowheads="1"/>
          </p:cNvSpPr>
          <p:nvPr/>
        </p:nvSpPr>
        <p:spPr bwMode="auto">
          <a:xfrm>
            <a:off x="456954" y="4583270"/>
            <a:ext cx="1562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en-US" altLang="zh-CN" sz="2400" b="1" dirty="0">
                <a:solidFill>
                  <a:schemeClr val="bg1"/>
                </a:solidFill>
              </a:rPr>
              <a:t>1997</a:t>
            </a:r>
            <a:r>
              <a:rPr lang="zh-CN" altLang="en-US" sz="2400" b="1" dirty="0">
                <a:solidFill>
                  <a:schemeClr val="bg1"/>
                </a:solidFill>
              </a:rPr>
              <a:t>年</a:t>
            </a:r>
            <a:endParaRPr lang="zh-CN" altLang="en-US" sz="2400" b="1" dirty="0">
              <a:solidFill>
                <a:schemeClr val="bg1"/>
              </a:solidFill>
            </a:endParaRPr>
          </a:p>
        </p:txBody>
      </p:sp>
      <p:sp>
        <p:nvSpPr>
          <p:cNvPr id="63" name="矩形 4"/>
          <p:cNvSpPr>
            <a:spLocks noChangeArrowheads="1"/>
          </p:cNvSpPr>
          <p:nvPr/>
        </p:nvSpPr>
        <p:spPr bwMode="auto">
          <a:xfrm>
            <a:off x="2714412" y="5820920"/>
            <a:ext cx="79433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zh-CN" altLang="en-US" sz="2400" dirty="0">
                <a:solidFill>
                  <a:srgbClr val="000000"/>
                </a:solidFill>
              </a:rPr>
              <a:t>中国成立国家科技教育领导小组</a:t>
            </a:r>
            <a:endParaRPr lang="zh-CN" altLang="en-US" sz="2400" dirty="0">
              <a:solidFill>
                <a:srgbClr val="000000"/>
              </a:solidFill>
            </a:endParaRPr>
          </a:p>
        </p:txBody>
      </p:sp>
      <p:sp>
        <p:nvSpPr>
          <p:cNvPr id="64" name="矩形: 圆角 63"/>
          <p:cNvSpPr/>
          <p:nvPr/>
        </p:nvSpPr>
        <p:spPr>
          <a:xfrm>
            <a:off x="278849" y="5702334"/>
            <a:ext cx="2314813" cy="642871"/>
          </a:xfrm>
          <a:prstGeom prst="round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65" name="矩形: 圆角 64"/>
          <p:cNvSpPr/>
          <p:nvPr/>
        </p:nvSpPr>
        <p:spPr>
          <a:xfrm>
            <a:off x="343464" y="5715934"/>
            <a:ext cx="11569686" cy="615670"/>
          </a:xfrm>
          <a:prstGeom prst="roundRect">
            <a:avLst/>
          </a:prstGeom>
          <a:no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66" name="矩形 4"/>
          <p:cNvSpPr>
            <a:spLocks noChangeArrowheads="1"/>
          </p:cNvSpPr>
          <p:nvPr/>
        </p:nvSpPr>
        <p:spPr bwMode="auto">
          <a:xfrm>
            <a:off x="456954" y="5792937"/>
            <a:ext cx="1918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en-US" altLang="zh-CN" sz="2400" b="1" dirty="0">
                <a:solidFill>
                  <a:schemeClr val="bg1"/>
                </a:solidFill>
              </a:rPr>
              <a:t>1998</a:t>
            </a:r>
            <a:r>
              <a:rPr lang="zh-CN" altLang="en-US" sz="2400" b="1" dirty="0">
                <a:solidFill>
                  <a:schemeClr val="bg1"/>
                </a:solidFill>
              </a:rPr>
              <a:t>年</a:t>
            </a:r>
            <a:r>
              <a:rPr lang="en-US" altLang="zh-CN" sz="2400" b="1" dirty="0">
                <a:solidFill>
                  <a:schemeClr val="bg1"/>
                </a:solidFill>
              </a:rPr>
              <a:t>6</a:t>
            </a:r>
            <a:r>
              <a:rPr lang="zh-CN" altLang="en-US" sz="2400" b="1" dirty="0">
                <a:solidFill>
                  <a:schemeClr val="bg1"/>
                </a:solidFill>
              </a:rPr>
              <a:t>月</a:t>
            </a:r>
            <a:endParaRPr lang="zh-CN" altLang="en-US" sz="2400" b="1" dirty="0">
              <a:solidFill>
                <a:schemeClr val="bg1"/>
              </a:solidFill>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email"/>
          <a:srcRect/>
          <a:stretch>
            <a:fillRect/>
          </a:stretch>
        </p:blipFill>
        <p:spPr>
          <a:xfrm rot="17730546">
            <a:off x="-89437" y="1736962"/>
            <a:ext cx="3783756" cy="423569"/>
          </a:xfrm>
          <a:prstGeom prst="rect">
            <a:avLst/>
          </a:prstGeom>
        </p:spPr>
      </p:pic>
      <p:sp>
        <p:nvSpPr>
          <p:cNvPr id="7" name="任意多边形: 形状 6"/>
          <p:cNvSpPr/>
          <p:nvPr/>
        </p:nvSpPr>
        <p:spPr>
          <a:xfrm>
            <a:off x="4606925" y="4829648"/>
            <a:ext cx="954804" cy="1357953"/>
          </a:xfrm>
          <a:custGeom>
            <a:avLst/>
            <a:gdLst>
              <a:gd name="connsiteX0" fmla="*/ 0 w 1611105"/>
              <a:gd name="connsiteY0" fmla="*/ 0 h 2291365"/>
              <a:gd name="connsiteX1" fmla="*/ 1611105 w 1611105"/>
              <a:gd name="connsiteY1" fmla="*/ 0 h 2291365"/>
              <a:gd name="connsiteX2" fmla="*/ 0 w 1611105"/>
              <a:gd name="connsiteY2" fmla="*/ 2291365 h 2291365"/>
            </a:gdLst>
            <a:ahLst/>
            <a:cxnLst>
              <a:cxn ang="0">
                <a:pos x="connsiteX0" y="connsiteY0"/>
              </a:cxn>
              <a:cxn ang="0">
                <a:pos x="connsiteX1" y="connsiteY1"/>
              </a:cxn>
              <a:cxn ang="0">
                <a:pos x="connsiteX2" y="connsiteY2"/>
              </a:cxn>
            </a:cxnLst>
            <a:rect l="l" t="t" r="r" b="b"/>
            <a:pathLst>
              <a:path w="1611105" h="2291365">
                <a:moveTo>
                  <a:pt x="0" y="0"/>
                </a:moveTo>
                <a:lnTo>
                  <a:pt x="1611105" y="0"/>
                </a:lnTo>
                <a:lnTo>
                  <a:pt x="0" y="229136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6" name="任意多边形: 形状 15"/>
          <p:cNvSpPr/>
          <p:nvPr/>
        </p:nvSpPr>
        <p:spPr>
          <a:xfrm>
            <a:off x="0" y="2435747"/>
            <a:ext cx="7244989" cy="2392907"/>
          </a:xfrm>
          <a:custGeom>
            <a:avLst/>
            <a:gdLst>
              <a:gd name="connsiteX0" fmla="*/ 0 w 7244989"/>
              <a:gd name="connsiteY0" fmla="*/ 0 h 2392907"/>
              <a:gd name="connsiteX1" fmla="*/ 7244989 w 7244989"/>
              <a:gd name="connsiteY1" fmla="*/ 0 h 2392907"/>
              <a:gd name="connsiteX2" fmla="*/ 5562488 w 7244989"/>
              <a:gd name="connsiteY2" fmla="*/ 2392907 h 2392907"/>
              <a:gd name="connsiteX3" fmla="*/ 0 w 7244989"/>
              <a:gd name="connsiteY3" fmla="*/ 2392907 h 2392907"/>
            </a:gdLst>
            <a:ahLst/>
            <a:cxnLst>
              <a:cxn ang="0">
                <a:pos x="connsiteX0" y="connsiteY0"/>
              </a:cxn>
              <a:cxn ang="0">
                <a:pos x="connsiteX1" y="connsiteY1"/>
              </a:cxn>
              <a:cxn ang="0">
                <a:pos x="connsiteX2" y="connsiteY2"/>
              </a:cxn>
              <a:cxn ang="0">
                <a:pos x="connsiteX3" y="connsiteY3"/>
              </a:cxn>
            </a:cxnLst>
            <a:rect l="l" t="t" r="r" b="b"/>
            <a:pathLst>
              <a:path w="7244989" h="2392907">
                <a:moveTo>
                  <a:pt x="0" y="0"/>
                </a:moveTo>
                <a:lnTo>
                  <a:pt x="7244989" y="0"/>
                </a:lnTo>
                <a:lnTo>
                  <a:pt x="5562488" y="2392907"/>
                </a:lnTo>
                <a:lnTo>
                  <a:pt x="0" y="2392907"/>
                </a:lnTo>
                <a:close/>
              </a:path>
            </a:pathLst>
          </a:custGeom>
          <a:gradFill flip="none" rotWithShape="1">
            <a:gsLst>
              <a:gs pos="3000">
                <a:srgbClr val="FF9797"/>
              </a:gs>
              <a:gs pos="100000">
                <a:srgbClr val="99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13" name="任意多边形: 形状 12"/>
          <p:cNvSpPr/>
          <p:nvPr/>
        </p:nvSpPr>
        <p:spPr>
          <a:xfrm>
            <a:off x="5358529" y="-1"/>
            <a:ext cx="6833470" cy="5648325"/>
          </a:xfrm>
          <a:custGeom>
            <a:avLst/>
            <a:gdLst>
              <a:gd name="connsiteX0" fmla="*/ 3971450 w 6833470"/>
              <a:gd name="connsiteY0" fmla="*/ 0 h 5648325"/>
              <a:gd name="connsiteX1" fmla="*/ 6833470 w 6833470"/>
              <a:gd name="connsiteY1" fmla="*/ 0 h 5648325"/>
              <a:gd name="connsiteX2" fmla="*/ 6833470 w 6833470"/>
              <a:gd name="connsiteY2" fmla="*/ 5648325 h 5648325"/>
              <a:gd name="connsiteX3" fmla="*/ 0 w 6833470"/>
              <a:gd name="connsiteY3" fmla="*/ 5648325 h 5648325"/>
            </a:gdLst>
            <a:ahLst/>
            <a:cxnLst>
              <a:cxn ang="0">
                <a:pos x="connsiteX0" y="connsiteY0"/>
              </a:cxn>
              <a:cxn ang="0">
                <a:pos x="connsiteX1" y="connsiteY1"/>
              </a:cxn>
              <a:cxn ang="0">
                <a:pos x="connsiteX2" y="connsiteY2"/>
              </a:cxn>
              <a:cxn ang="0">
                <a:pos x="connsiteX3" y="connsiteY3"/>
              </a:cxn>
            </a:cxnLst>
            <a:rect l="l" t="t" r="r" b="b"/>
            <a:pathLst>
              <a:path w="6833470" h="5648325">
                <a:moveTo>
                  <a:pt x="3971450" y="0"/>
                </a:moveTo>
                <a:lnTo>
                  <a:pt x="6833470" y="0"/>
                </a:lnTo>
                <a:lnTo>
                  <a:pt x="6833470" y="5648325"/>
                </a:lnTo>
                <a:lnTo>
                  <a:pt x="0" y="5648325"/>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20" name="任意多边形: 形状 19"/>
          <p:cNvSpPr/>
          <p:nvPr/>
        </p:nvSpPr>
        <p:spPr>
          <a:xfrm>
            <a:off x="6108617" y="-1"/>
            <a:ext cx="6083382" cy="4581526"/>
          </a:xfrm>
          <a:custGeom>
            <a:avLst/>
            <a:gdLst>
              <a:gd name="connsiteX0" fmla="*/ 3221362 w 6083382"/>
              <a:gd name="connsiteY0" fmla="*/ 0 h 4581526"/>
              <a:gd name="connsiteX1" fmla="*/ 6083382 w 6083382"/>
              <a:gd name="connsiteY1" fmla="*/ 0 h 4581526"/>
              <a:gd name="connsiteX2" fmla="*/ 6083382 w 6083382"/>
              <a:gd name="connsiteY2" fmla="*/ 4581526 h 4581526"/>
              <a:gd name="connsiteX3" fmla="*/ 0 w 6083382"/>
              <a:gd name="connsiteY3" fmla="*/ 4581526 h 4581526"/>
            </a:gdLst>
            <a:ahLst/>
            <a:cxnLst>
              <a:cxn ang="0">
                <a:pos x="connsiteX0" y="connsiteY0"/>
              </a:cxn>
              <a:cxn ang="0">
                <a:pos x="connsiteX1" y="connsiteY1"/>
              </a:cxn>
              <a:cxn ang="0">
                <a:pos x="connsiteX2" y="connsiteY2"/>
              </a:cxn>
              <a:cxn ang="0">
                <a:pos x="connsiteX3" y="connsiteY3"/>
              </a:cxn>
            </a:cxnLst>
            <a:rect l="l" t="t" r="r" b="b"/>
            <a:pathLst>
              <a:path w="6083382" h="4581526">
                <a:moveTo>
                  <a:pt x="3221362" y="0"/>
                </a:moveTo>
                <a:lnTo>
                  <a:pt x="6083382" y="0"/>
                </a:lnTo>
                <a:lnTo>
                  <a:pt x="6083382" y="4581526"/>
                </a:lnTo>
                <a:lnTo>
                  <a:pt x="0" y="4581526"/>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pic>
        <p:nvPicPr>
          <p:cNvPr id="22" name="图片 21"/>
          <p:cNvPicPr>
            <a:picLocks noChangeAspect="1"/>
          </p:cNvPicPr>
          <p:nvPr/>
        </p:nvPicPr>
        <p:blipFill rotWithShape="1">
          <a:blip r:embed="rId3" cstate="email"/>
          <a:srcRect/>
          <a:stretch>
            <a:fillRect/>
          </a:stretch>
        </p:blipFill>
        <p:spPr>
          <a:xfrm rot="18308133">
            <a:off x="3366636" y="2813448"/>
            <a:ext cx="6416416" cy="423569"/>
          </a:xfrm>
          <a:prstGeom prst="rect">
            <a:avLst/>
          </a:prstGeom>
        </p:spPr>
      </p:pic>
      <p:sp>
        <p:nvSpPr>
          <p:cNvPr id="28" name="文本框 27"/>
          <p:cNvSpPr txBox="1"/>
          <p:nvPr/>
        </p:nvSpPr>
        <p:spPr>
          <a:xfrm>
            <a:off x="533768" y="2697439"/>
            <a:ext cx="4755282" cy="1790042"/>
          </a:xfrm>
          <a:prstGeom prst="rect">
            <a:avLst/>
          </a:prstGeom>
          <a:noFill/>
        </p:spPr>
        <p:txBody>
          <a:bodyPr wrap="square" rtlCol="0">
            <a:spAutoFit/>
            <a:scene3d>
              <a:camera prst="orthographicFront"/>
              <a:lightRig rig="threePt" dir="t"/>
            </a:scene3d>
            <a:sp3d contourW="12700"/>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4800" b="0" i="0" u="none" strike="noStrike" kern="1200" cap="none" spc="0" normalizeH="0" baseline="0" noProof="0" dirty="0">
                <a:ln>
                  <a:noFill/>
                </a:ln>
                <a:gradFill flip="none" rotWithShape="1">
                  <a:gsLst>
                    <a:gs pos="0">
                      <a:srgbClr val="FFFFFF"/>
                    </a:gs>
                    <a:gs pos="45000">
                      <a:srgbClr val="FFFFFF"/>
                    </a:gs>
                    <a:gs pos="100000">
                      <a:srgbClr val="FF0000"/>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rPr>
              <a:t>打破封锁</a:t>
            </a:r>
            <a:endParaRPr kumimoji="0" lang="en-US" altLang="zh-CN" sz="4800" b="0" i="0" u="none" strike="noStrike" kern="1200" cap="none" spc="0" normalizeH="0" baseline="0" noProof="0" dirty="0">
              <a:ln>
                <a:noFill/>
              </a:ln>
              <a:gradFill flip="none" rotWithShape="1">
                <a:gsLst>
                  <a:gs pos="0">
                    <a:srgbClr val="FFFFFF"/>
                  </a:gs>
                  <a:gs pos="45000">
                    <a:srgbClr val="FFFFFF"/>
                  </a:gs>
                  <a:gs pos="100000">
                    <a:srgbClr val="FF0000"/>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a:p>
            <a:pPr marL="0" marR="0" lvl="0" indent="0" algn="ctr" defTabSz="457200" rtl="0" eaLnBrk="1" fontAlgn="auto" latinLnBrk="0" hangingPunct="1">
              <a:lnSpc>
                <a:spcPct val="120000"/>
              </a:lnSpc>
              <a:spcBef>
                <a:spcPts val="0"/>
              </a:spcBef>
              <a:spcAft>
                <a:spcPts val="0"/>
              </a:spcAft>
              <a:buClrTx/>
              <a:buSzTx/>
              <a:buFontTx/>
              <a:buNone/>
              <a:defRPr/>
            </a:pPr>
            <a:r>
              <a:rPr lang="zh-CN" altLang="en-US" sz="4800" dirty="0">
                <a:gradFill flip="none" rotWithShape="1">
                  <a:gsLst>
                    <a:gs pos="0">
                      <a:srgbClr val="FFFFFF"/>
                    </a:gs>
                    <a:gs pos="45000">
                      <a:srgbClr val="FFFFFF"/>
                    </a:gs>
                    <a:gs pos="100000">
                      <a:srgbClr val="FF0000"/>
                    </a:gs>
                  </a:gsLst>
                  <a:lin ang="16200000" scaled="1"/>
                  <a:tileRect/>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inpin heiti" panose="00000500000000000000" pitchFamily="2" charset="-122"/>
              </a:rPr>
              <a:t>突破重围</a:t>
            </a:r>
            <a:endParaRPr kumimoji="0" lang="zh-CN" altLang="en-US" sz="4800" b="0" i="0" u="none" strike="noStrike" kern="1200" cap="none" spc="0" normalizeH="0" baseline="0" noProof="0" dirty="0">
              <a:ln>
                <a:noFill/>
              </a:ln>
              <a:gradFill flip="none" rotWithShape="1">
                <a:gsLst>
                  <a:gs pos="0">
                    <a:srgbClr val="FFFFFF"/>
                  </a:gs>
                  <a:gs pos="45000">
                    <a:srgbClr val="FFFFFF"/>
                  </a:gs>
                  <a:gs pos="100000">
                    <a:srgbClr val="FF0000"/>
                  </a:gs>
                </a:gsLst>
                <a:lin ang="16200000" scaled="1"/>
                <a:tileRect/>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pic>
        <p:nvPicPr>
          <p:cNvPr id="18" name="图片 17">
            <a:hlinkClick r:id="rId4" action="ppaction://hlinkfile"/>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041525" y="3497489"/>
            <a:ext cx="877901" cy="877901"/>
          </a:xfrm>
          <a:prstGeom prst="rect">
            <a:avLst/>
          </a:prstGeom>
        </p:spPr>
      </p:pic>
      <p:grpSp>
        <p:nvGrpSpPr>
          <p:cNvPr id="14" name="组合 13"/>
          <p:cNvGrpSpPr/>
          <p:nvPr/>
        </p:nvGrpSpPr>
        <p:grpSpPr>
          <a:xfrm>
            <a:off x="0" y="859950"/>
            <a:ext cx="2450640" cy="1575797"/>
            <a:chOff x="0" y="859950"/>
            <a:chExt cx="2450640" cy="1575797"/>
          </a:xfrm>
        </p:grpSpPr>
        <p:sp>
          <p:nvSpPr>
            <p:cNvPr id="17" name="任意多边形: 形状 16"/>
            <p:cNvSpPr/>
            <p:nvPr/>
          </p:nvSpPr>
          <p:spPr>
            <a:xfrm>
              <a:off x="933146" y="859950"/>
              <a:ext cx="1517494" cy="1575797"/>
            </a:xfrm>
            <a:custGeom>
              <a:avLst/>
              <a:gdLst>
                <a:gd name="connsiteX0" fmla="*/ 0 w 1517494"/>
                <a:gd name="connsiteY0" fmla="*/ 0 h 1114131"/>
                <a:gd name="connsiteX1" fmla="*/ 1517494 w 1517494"/>
                <a:gd name="connsiteY1" fmla="*/ 0 h 1114131"/>
                <a:gd name="connsiteX2" fmla="*/ 734126 w 1517494"/>
                <a:gd name="connsiteY2" fmla="*/ 1114131 h 1114131"/>
                <a:gd name="connsiteX3" fmla="*/ 0 w 1517494"/>
                <a:gd name="connsiteY3" fmla="*/ 1114131 h 1114131"/>
              </a:gdLst>
              <a:ahLst/>
              <a:cxnLst>
                <a:cxn ang="0">
                  <a:pos x="connsiteX0" y="connsiteY0"/>
                </a:cxn>
                <a:cxn ang="0">
                  <a:pos x="connsiteX1" y="connsiteY1"/>
                </a:cxn>
                <a:cxn ang="0">
                  <a:pos x="connsiteX2" y="connsiteY2"/>
                </a:cxn>
                <a:cxn ang="0">
                  <a:pos x="connsiteX3" y="connsiteY3"/>
                </a:cxn>
              </a:cxnLst>
              <a:rect l="l" t="t" r="r" b="b"/>
              <a:pathLst>
                <a:path w="1517494" h="1114131">
                  <a:moveTo>
                    <a:pt x="0" y="0"/>
                  </a:moveTo>
                  <a:lnTo>
                    <a:pt x="1517494" y="0"/>
                  </a:lnTo>
                  <a:lnTo>
                    <a:pt x="734126" y="1114131"/>
                  </a:lnTo>
                  <a:lnTo>
                    <a:pt x="0" y="1114131"/>
                  </a:lnTo>
                  <a:close/>
                </a:path>
              </a:pathLst>
            </a:cu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sp>
          <p:nvSpPr>
            <p:cNvPr id="29" name="矩形 28"/>
            <p:cNvSpPr/>
            <p:nvPr/>
          </p:nvSpPr>
          <p:spPr>
            <a:xfrm>
              <a:off x="0" y="859950"/>
              <a:ext cx="1517495" cy="157579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inpin heiti" panose="00000500000000000000" pitchFamily="2" charset="-122"/>
              </a:endParaRPr>
            </a:p>
          </p:txBody>
        </p:sp>
      </p:grpSp>
      <p:pic>
        <p:nvPicPr>
          <p:cNvPr id="5" name="图片 4"/>
          <p:cNvPicPr>
            <a:picLocks noChangeAspect="1"/>
          </p:cNvPicPr>
          <p:nvPr/>
        </p:nvPicPr>
        <p:blipFill rotWithShape="1">
          <a:blip r:embed="rId6">
            <a:biLevel thresh="25000"/>
          </a:blip>
          <a:srcRect t="49091" r="76997" b="27100"/>
          <a:stretch>
            <a:fillRect/>
          </a:stretch>
        </p:blipFill>
        <p:spPr>
          <a:xfrm>
            <a:off x="295012" y="755634"/>
            <a:ext cx="1522440" cy="1575798"/>
          </a:xfrm>
          <a:prstGeom prst="rect">
            <a:avLst/>
          </a:prstGeom>
        </p:spPr>
      </p:pic>
      <p:pic>
        <p:nvPicPr>
          <p:cNvPr id="2" name="打破封锁  突破重围_20230612_10594229">
            <a:hlinkClick r:id="" action="ppaction://media"/>
          </p:cNvPr>
          <p:cNvPicPr/>
          <p:nvPr>
            <a:videoFile r:link="rId7"/>
            <p:extLst>
              <p:ext uri="{DAA4B4D4-6D71-4841-9C94-3DE7FCFB9230}">
                <p14:media xmlns:p14="http://schemas.microsoft.com/office/powerpoint/2010/main" r:embed="rId8"/>
              </p:ext>
            </p:extLst>
            <p:custDataLst>
              <p:tags r:id="rId9"/>
            </p:custDataLst>
          </p:nvPr>
        </p:nvPicPr>
        <p:blipFill>
          <a:blip r:embed="rId10"/>
          <a:stretch>
            <a:fillRect/>
          </a:stretch>
        </p:blipFill>
        <p:spPr>
          <a:xfrm>
            <a:off x="73025" y="0"/>
            <a:ext cx="7172325" cy="2355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45" fill="hold" display="1">
                  <p:stCondLst>
                    <p:cond delay="indefinite"/>
                  </p:stCondLst>
                </p:cTn>
                <p:tgtEl>
                  <p:spTgt spid="2"/>
                </p:tgtEl>
              </p:cMediaNode>
            </p:video>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additive="base">
                                        <p:cTn id="50" dur="1" fill="hold"/>
                                        <p:tgtEl>
                                          <p:spTgt spid="2"/>
                                        </p:tgtEl>
                                      </p:cBhvr>
                                    </p:cmd>
                                  </p:childTnLst>
                                </p:cTn>
                              </p:par>
                            </p:childTnLst>
                          </p:cTn>
                        </p:par>
                      </p:childTnLst>
                    </p:cTn>
                  </p:par>
                </p:childTnLst>
              </p:cTn>
              <p:nextCondLst>
                <p:cond evt="onClick" delay="0">
                  <p:tgtEl>
                    <p:spTgt spid="2"/>
                  </p:tgtEl>
                </p:cond>
              </p:nextCondLst>
            </p:seq>
          </p:childTnLst>
        </p:cTn>
      </p:par>
    </p:tnLst>
    <p:bldLst>
      <p:bldP spid="7" grpId="0" bldLvl="0" animBg="1"/>
      <p:bldP spid="16" grpId="0" bldLvl="0" animBg="1"/>
      <p:bldP spid="13" grpId="0" bldLvl="0" animBg="1"/>
      <p:bldP spid="20" grpId="0" bldLvl="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156" y="0"/>
            <a:ext cx="12192154" cy="1379459"/>
            <a:chOff x="-156" y="0"/>
            <a:chExt cx="12192154" cy="1379459"/>
          </a:xfrm>
        </p:grpSpPr>
        <p:grpSp>
          <p:nvGrpSpPr>
            <p:cNvPr id="54" name="组合 53"/>
            <p:cNvGrpSpPr/>
            <p:nvPr/>
          </p:nvGrpSpPr>
          <p:grpSpPr>
            <a:xfrm>
              <a:off x="-156" y="0"/>
              <a:ext cx="12192154" cy="1379459"/>
              <a:chOff x="-156" y="0"/>
              <a:chExt cx="12192154" cy="1379459"/>
            </a:xfrm>
          </p:grpSpPr>
          <p:grpSp>
            <p:nvGrpSpPr>
              <p:cNvPr id="56" name="组合 55"/>
              <p:cNvGrpSpPr/>
              <p:nvPr/>
            </p:nvGrpSpPr>
            <p:grpSpPr>
              <a:xfrm>
                <a:off x="-156" y="132762"/>
                <a:ext cx="12192154" cy="1246697"/>
                <a:chOff x="-5720519" y="757867"/>
                <a:chExt cx="14864518" cy="1519954"/>
              </a:xfrm>
            </p:grpSpPr>
            <p:sp>
              <p:nvSpPr>
                <p:cNvPr id="58" name="矩形 57"/>
                <p:cNvSpPr/>
                <p:nvPr/>
              </p:nvSpPr>
              <p:spPr>
                <a:xfrm>
                  <a:off x="-5720519" y="1527204"/>
                  <a:ext cx="12356817" cy="750617"/>
                </a:xfrm>
                <a:prstGeom prst="rect">
                  <a:avLst/>
                </a:prstGeom>
                <a:gradFill>
                  <a:gsLst>
                    <a:gs pos="0">
                      <a:srgbClr val="800000"/>
                    </a:gs>
                    <a:gs pos="100000">
                      <a:srgbClr val="C00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矩形 58"/>
                <p:cNvSpPr/>
                <p:nvPr/>
              </p:nvSpPr>
              <p:spPr>
                <a:xfrm>
                  <a:off x="9088259" y="757867"/>
                  <a:ext cx="55740" cy="1492282"/>
                </a:xfrm>
                <a:prstGeom prst="rect">
                  <a:avLst/>
                </a:prstGeom>
                <a:gradFill>
                  <a:gsLst>
                    <a:gs pos="0">
                      <a:srgbClr val="C00000"/>
                    </a:gs>
                    <a:gs pos="100000">
                      <a:srgbClr val="8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文本框 59"/>
                <p:cNvSpPr txBox="1"/>
                <p:nvPr/>
              </p:nvSpPr>
              <p:spPr>
                <a:xfrm>
                  <a:off x="-3582660" y="1583561"/>
                  <a:ext cx="10218958" cy="637903"/>
                </a:xfrm>
                <a:prstGeom prst="rect">
                  <a:avLst/>
                </a:prstGeom>
                <a:noFill/>
              </p:spPr>
              <p:txBody>
                <a:bodyPr wrap="square" rtlCol="0">
                  <a:spAutoFit/>
                </a:bodyP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rPr>
                    <a:t>科教兴国战略</a:t>
                  </a:r>
                  <a:r>
                    <a:rPr lang="en-US" altLang="zh-CN" sz="2800" b="1" dirty="0">
                      <a:solidFill>
                        <a:prstClr val="white"/>
                      </a:solidFill>
                      <a:latin typeface="微软雅黑" panose="020B0503020204020204" pitchFamily="34" charset="-122"/>
                      <a:ea typeface="微软雅黑" panose="020B0503020204020204" pitchFamily="34" charset="-122"/>
                    </a:rPr>
                    <a:t>——</a:t>
                  </a:r>
                  <a:r>
                    <a:rPr lang="zh-CN" altLang="en-US" sz="2800" b="1" dirty="0">
                      <a:solidFill>
                        <a:prstClr val="white"/>
                      </a:solidFill>
                      <a:latin typeface="微软雅黑" panose="020B0503020204020204" pitchFamily="34" charset="-122"/>
                      <a:ea typeface="微软雅黑" panose="020B0503020204020204" pitchFamily="34" charset="-122"/>
                    </a:rPr>
                    <a:t>为现代化建设注入“第一”动力</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grpSp>
          <p:pic>
            <p:nvPicPr>
              <p:cNvPr id="57" name="图片 56"/>
              <p:cNvPicPr>
                <a:picLocks noChangeAspect="1"/>
              </p:cNvPicPr>
              <p:nvPr/>
            </p:nvPicPr>
            <p:blipFill>
              <a:blip r:embed="rId1"/>
              <a:stretch>
                <a:fillRect/>
              </a:stretch>
            </p:blipFill>
            <p:spPr>
              <a:xfrm>
                <a:off x="5927" y="0"/>
                <a:ext cx="2050938" cy="1367292"/>
              </a:xfrm>
              <a:prstGeom prst="rect">
                <a:avLst/>
              </a:prstGeom>
            </p:spPr>
          </p:pic>
        </p:grpSp>
        <p:pic>
          <p:nvPicPr>
            <p:cNvPr id="55" name="图片 54"/>
            <p:cNvPicPr>
              <a:picLocks noChangeAspect="1"/>
            </p:cNvPicPr>
            <p:nvPr/>
          </p:nvPicPr>
          <p:blipFill>
            <a:blip r:embed="rId2"/>
            <a:stretch>
              <a:fillRect/>
            </a:stretch>
          </p:blipFill>
          <p:spPr>
            <a:xfrm>
              <a:off x="10417707" y="169611"/>
              <a:ext cx="1458170" cy="1197681"/>
            </a:xfrm>
            <a:prstGeom prst="rect">
              <a:avLst/>
            </a:prstGeom>
          </p:spPr>
        </p:pic>
      </p:grpSp>
      <p:grpSp>
        <p:nvGrpSpPr>
          <p:cNvPr id="8" name="组合 7"/>
          <p:cNvGrpSpPr/>
          <p:nvPr/>
        </p:nvGrpSpPr>
        <p:grpSpPr>
          <a:xfrm>
            <a:off x="278850" y="1581684"/>
            <a:ext cx="6528351" cy="615670"/>
            <a:chOff x="278850" y="1581684"/>
            <a:chExt cx="6528351" cy="615670"/>
          </a:xfrm>
        </p:grpSpPr>
        <p:sp>
          <p:nvSpPr>
            <p:cNvPr id="89" name="矩形 4"/>
            <p:cNvSpPr>
              <a:spLocks noChangeArrowheads="1"/>
            </p:cNvSpPr>
            <p:nvPr/>
          </p:nvSpPr>
          <p:spPr bwMode="auto">
            <a:xfrm>
              <a:off x="2310591" y="1681798"/>
              <a:ext cx="4496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zh-CN" altLang="en-US" sz="2400" dirty="0">
                  <a:solidFill>
                    <a:srgbClr val="000000"/>
                  </a:solidFill>
                </a:rPr>
                <a:t>中国政府召开全国技术创新大会</a:t>
              </a:r>
              <a:endParaRPr lang="zh-CN" altLang="en-US" sz="2400" dirty="0">
                <a:solidFill>
                  <a:srgbClr val="000000"/>
                </a:solidFill>
              </a:endParaRPr>
            </a:p>
          </p:txBody>
        </p:sp>
        <p:grpSp>
          <p:nvGrpSpPr>
            <p:cNvPr id="4" name="组合 3"/>
            <p:cNvGrpSpPr/>
            <p:nvPr/>
          </p:nvGrpSpPr>
          <p:grpSpPr>
            <a:xfrm>
              <a:off x="278850" y="1581684"/>
              <a:ext cx="6528350" cy="615670"/>
              <a:chOff x="278850" y="1581684"/>
              <a:chExt cx="6528350" cy="615670"/>
            </a:xfrm>
          </p:grpSpPr>
          <p:sp>
            <p:nvSpPr>
              <p:cNvPr id="90" name="矩形: 圆角 89"/>
              <p:cNvSpPr/>
              <p:nvPr/>
            </p:nvSpPr>
            <p:spPr>
              <a:xfrm>
                <a:off x="278850" y="1581684"/>
                <a:ext cx="1918250" cy="615670"/>
              </a:xfrm>
              <a:prstGeom prst="round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91" name="矩形: 圆角 90"/>
              <p:cNvSpPr/>
              <p:nvPr/>
            </p:nvSpPr>
            <p:spPr>
              <a:xfrm>
                <a:off x="343464" y="1581684"/>
                <a:ext cx="6463736" cy="615670"/>
              </a:xfrm>
              <a:prstGeom prst="roundRect">
                <a:avLst/>
              </a:prstGeom>
              <a:no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92" name="矩形 4"/>
              <p:cNvSpPr>
                <a:spLocks noChangeArrowheads="1"/>
              </p:cNvSpPr>
              <p:nvPr/>
            </p:nvSpPr>
            <p:spPr bwMode="auto">
              <a:xfrm>
                <a:off x="456954" y="1658687"/>
                <a:ext cx="26926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chemeClr val="bg1"/>
                    </a:solidFill>
                  </a:rPr>
                  <a:t>1999</a:t>
                </a:r>
                <a:r>
                  <a:rPr lang="zh-CN" altLang="en-US" sz="2400" b="1" dirty="0">
                    <a:solidFill>
                      <a:schemeClr val="bg1"/>
                    </a:solidFill>
                  </a:rPr>
                  <a:t>年</a:t>
                </a:r>
                <a:r>
                  <a:rPr lang="en-US" altLang="zh-CN" sz="2400" b="1" dirty="0">
                    <a:solidFill>
                      <a:schemeClr val="bg1"/>
                    </a:solidFill>
                  </a:rPr>
                  <a:t>8</a:t>
                </a:r>
                <a:r>
                  <a:rPr lang="zh-CN" altLang="en-US" sz="2400" b="1" dirty="0">
                    <a:solidFill>
                      <a:schemeClr val="bg1"/>
                    </a:solidFill>
                  </a:rPr>
                  <a:t>月</a:t>
                </a:r>
                <a:endParaRPr lang="zh-CN" altLang="en-US" sz="2400" b="1" dirty="0">
                  <a:solidFill>
                    <a:schemeClr val="bg1"/>
                  </a:solidFill>
                </a:endParaRPr>
              </a:p>
            </p:txBody>
          </p:sp>
        </p:grpSp>
      </p:grpSp>
      <p:grpSp>
        <p:nvGrpSpPr>
          <p:cNvPr id="3" name="组合 2"/>
          <p:cNvGrpSpPr/>
          <p:nvPr/>
        </p:nvGrpSpPr>
        <p:grpSpPr>
          <a:xfrm>
            <a:off x="278850" y="2390511"/>
            <a:ext cx="11634300" cy="1235168"/>
            <a:chOff x="278850" y="2428466"/>
            <a:chExt cx="11634300" cy="1235168"/>
          </a:xfrm>
        </p:grpSpPr>
        <p:sp>
          <p:nvSpPr>
            <p:cNvPr id="93" name="矩形 4"/>
            <p:cNvSpPr>
              <a:spLocks noChangeArrowheads="1"/>
            </p:cNvSpPr>
            <p:nvPr/>
          </p:nvSpPr>
          <p:spPr bwMode="auto">
            <a:xfrm>
              <a:off x="2310590" y="2478523"/>
              <a:ext cx="942445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pPr>
              <a:r>
                <a:rPr lang="zh-CN" altLang="en-US" sz="2400" dirty="0">
                  <a:solidFill>
                    <a:srgbClr val="000000"/>
                  </a:solidFill>
                </a:rPr>
                <a:t>党中央、国务院、中央军委隆重表彰为我国“两弹一星”事业作出突出贡献的</a:t>
              </a:r>
              <a:r>
                <a:rPr lang="en-US" altLang="zh-CN" sz="2400" dirty="0">
                  <a:solidFill>
                    <a:srgbClr val="000000"/>
                  </a:solidFill>
                </a:rPr>
                <a:t>23</a:t>
              </a:r>
              <a:r>
                <a:rPr lang="zh-CN" altLang="en-US" sz="2400" dirty="0">
                  <a:solidFill>
                    <a:srgbClr val="000000"/>
                  </a:solidFill>
                </a:rPr>
                <a:t>位科技专家，并授予他们“两弹一星”功勋奖章</a:t>
              </a:r>
              <a:endParaRPr lang="zh-CN" altLang="en-US" sz="2400" dirty="0">
                <a:solidFill>
                  <a:srgbClr val="000000"/>
                </a:solidFill>
              </a:endParaRPr>
            </a:p>
          </p:txBody>
        </p:sp>
        <p:sp>
          <p:nvSpPr>
            <p:cNvPr id="94" name="矩形: 圆角 93"/>
            <p:cNvSpPr/>
            <p:nvPr/>
          </p:nvSpPr>
          <p:spPr>
            <a:xfrm>
              <a:off x="278850" y="2428466"/>
              <a:ext cx="1918250" cy="1235168"/>
            </a:xfrm>
            <a:prstGeom prst="round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95" name="矩形: 圆角 94"/>
            <p:cNvSpPr/>
            <p:nvPr/>
          </p:nvSpPr>
          <p:spPr>
            <a:xfrm>
              <a:off x="343464" y="2428466"/>
              <a:ext cx="11569686" cy="1235168"/>
            </a:xfrm>
            <a:prstGeom prst="roundRect">
              <a:avLst/>
            </a:prstGeom>
            <a:no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96" name="矩形 4"/>
            <p:cNvSpPr>
              <a:spLocks noChangeArrowheads="1"/>
            </p:cNvSpPr>
            <p:nvPr/>
          </p:nvSpPr>
          <p:spPr bwMode="auto">
            <a:xfrm>
              <a:off x="299328" y="2815218"/>
              <a:ext cx="1897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00000"/>
                </a:lnSpc>
                <a:spcBef>
                  <a:spcPct val="0"/>
                </a:spcBef>
                <a:buFontTx/>
                <a:buNone/>
              </a:pPr>
              <a:r>
                <a:rPr lang="en-US" altLang="zh-CN" sz="2400" b="1" dirty="0">
                  <a:solidFill>
                    <a:schemeClr val="bg1"/>
                  </a:solidFill>
                </a:rPr>
                <a:t>1999</a:t>
              </a:r>
              <a:r>
                <a:rPr lang="zh-CN" altLang="en-US" sz="2400" b="1" dirty="0">
                  <a:solidFill>
                    <a:schemeClr val="bg1"/>
                  </a:solidFill>
                </a:rPr>
                <a:t>年</a:t>
              </a:r>
              <a:r>
                <a:rPr lang="en-US" altLang="zh-CN" sz="2400" b="1" dirty="0">
                  <a:solidFill>
                    <a:schemeClr val="bg1"/>
                  </a:solidFill>
                </a:rPr>
                <a:t>9</a:t>
              </a:r>
              <a:r>
                <a:rPr lang="zh-CN" altLang="en-US" sz="2400" b="1" dirty="0">
                  <a:solidFill>
                    <a:schemeClr val="bg1"/>
                  </a:solidFill>
                </a:rPr>
                <a:t>月</a:t>
              </a:r>
              <a:endParaRPr lang="zh-CN" altLang="en-US" sz="2400" b="1" dirty="0">
                <a:solidFill>
                  <a:schemeClr val="bg1"/>
                </a:solidFill>
              </a:endParaRPr>
            </a:p>
          </p:txBody>
        </p:sp>
      </p:grpSp>
      <p:grpSp>
        <p:nvGrpSpPr>
          <p:cNvPr id="7" name="组合 6"/>
          <p:cNvGrpSpPr/>
          <p:nvPr/>
        </p:nvGrpSpPr>
        <p:grpSpPr>
          <a:xfrm>
            <a:off x="278850" y="3818836"/>
            <a:ext cx="5346289" cy="615670"/>
            <a:chOff x="278850" y="3913660"/>
            <a:chExt cx="5346289" cy="615670"/>
          </a:xfrm>
        </p:grpSpPr>
        <p:sp>
          <p:nvSpPr>
            <p:cNvPr id="97" name="矩形 4"/>
            <p:cNvSpPr>
              <a:spLocks noChangeArrowheads="1"/>
            </p:cNvSpPr>
            <p:nvPr/>
          </p:nvSpPr>
          <p:spPr bwMode="auto">
            <a:xfrm>
              <a:off x="1865735" y="4013774"/>
              <a:ext cx="3759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zh-CN" altLang="en-US" sz="2400" dirty="0">
                  <a:solidFill>
                    <a:srgbClr val="000000"/>
                  </a:solidFill>
                </a:rPr>
                <a:t>设立国家最高科学技术奖</a:t>
              </a:r>
              <a:endParaRPr lang="zh-CN" altLang="en-US" sz="2400" dirty="0">
                <a:solidFill>
                  <a:srgbClr val="000000"/>
                </a:solidFill>
              </a:endParaRPr>
            </a:p>
          </p:txBody>
        </p:sp>
        <p:grpSp>
          <p:nvGrpSpPr>
            <p:cNvPr id="5" name="组合 4"/>
            <p:cNvGrpSpPr/>
            <p:nvPr/>
          </p:nvGrpSpPr>
          <p:grpSpPr>
            <a:xfrm>
              <a:off x="278850" y="3913660"/>
              <a:ext cx="5321850" cy="615670"/>
              <a:chOff x="278850" y="3913660"/>
              <a:chExt cx="5321850" cy="615670"/>
            </a:xfrm>
          </p:grpSpPr>
          <p:sp>
            <p:nvSpPr>
              <p:cNvPr id="98" name="矩形: 圆角 97"/>
              <p:cNvSpPr/>
              <p:nvPr/>
            </p:nvSpPr>
            <p:spPr>
              <a:xfrm>
                <a:off x="278850" y="3913660"/>
                <a:ext cx="1474506" cy="615670"/>
              </a:xfrm>
              <a:prstGeom prst="round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99" name="矩形: 圆角 98"/>
              <p:cNvSpPr/>
              <p:nvPr/>
            </p:nvSpPr>
            <p:spPr>
              <a:xfrm>
                <a:off x="343464" y="3913660"/>
                <a:ext cx="5257236" cy="615670"/>
              </a:xfrm>
              <a:prstGeom prst="roundRect">
                <a:avLst/>
              </a:prstGeom>
              <a:no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100" name="矩形 4"/>
              <p:cNvSpPr>
                <a:spLocks noChangeArrowheads="1"/>
              </p:cNvSpPr>
              <p:nvPr/>
            </p:nvSpPr>
            <p:spPr bwMode="auto">
              <a:xfrm>
                <a:off x="367902" y="3990663"/>
                <a:ext cx="1296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chemeClr val="bg1"/>
                    </a:solidFill>
                  </a:rPr>
                  <a:t>2000</a:t>
                </a:r>
                <a:r>
                  <a:rPr lang="zh-CN" altLang="en-US" sz="2400" b="1" dirty="0">
                    <a:solidFill>
                      <a:schemeClr val="bg1"/>
                    </a:solidFill>
                  </a:rPr>
                  <a:t>年</a:t>
                </a:r>
                <a:endParaRPr lang="zh-CN" altLang="en-US" sz="2400" b="1" dirty="0">
                  <a:solidFill>
                    <a:schemeClr val="bg1"/>
                  </a:solidFill>
                </a:endParaRPr>
              </a:p>
            </p:txBody>
          </p:sp>
        </p:grpSp>
      </p:grpSp>
      <p:grpSp>
        <p:nvGrpSpPr>
          <p:cNvPr id="6" name="组合 5"/>
          <p:cNvGrpSpPr/>
          <p:nvPr/>
        </p:nvGrpSpPr>
        <p:grpSpPr>
          <a:xfrm>
            <a:off x="343464" y="4627664"/>
            <a:ext cx="11835026" cy="1956069"/>
            <a:chOff x="343464" y="4627664"/>
            <a:chExt cx="11835026" cy="1956069"/>
          </a:xfrm>
        </p:grpSpPr>
        <p:sp>
          <p:nvSpPr>
            <p:cNvPr id="101" name="矩形 4"/>
            <p:cNvSpPr>
              <a:spLocks noChangeArrowheads="1"/>
            </p:cNvSpPr>
            <p:nvPr/>
          </p:nvSpPr>
          <p:spPr bwMode="auto">
            <a:xfrm>
              <a:off x="544188" y="4761172"/>
              <a:ext cx="8585448"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a:lnSpc>
                  <a:spcPct val="150000"/>
                </a:lnSpc>
                <a:spcBef>
                  <a:spcPct val="0"/>
                </a:spcBef>
                <a:buFontTx/>
                <a:buNone/>
              </a:pPr>
              <a:r>
                <a:rPr lang="zh-CN" altLang="en-US" sz="2400" dirty="0">
                  <a:solidFill>
                    <a:srgbClr val="000000"/>
                  </a:solidFill>
                </a:rPr>
                <a:t>党中央、国务院在北京举行国家科学技术奖励大会，颁布</a:t>
              </a:r>
              <a:r>
                <a:rPr lang="en-US" altLang="zh-CN" sz="2400" dirty="0">
                  <a:solidFill>
                    <a:srgbClr val="000000"/>
                  </a:solidFill>
                </a:rPr>
                <a:t>2000</a:t>
              </a:r>
              <a:r>
                <a:rPr lang="zh-CN" altLang="en-US" sz="2400" dirty="0">
                  <a:solidFill>
                    <a:srgbClr val="000000"/>
                  </a:solidFill>
                </a:rPr>
                <a:t>年度国家科学技术奖励获奖项目和人选，数学大师吴文俊、“杂交水稻之父”袁隆平荣膺该年度国家最高科学技术奖</a:t>
              </a:r>
              <a:endParaRPr lang="zh-CN" altLang="en-US" sz="2400" dirty="0">
                <a:solidFill>
                  <a:srgbClr val="000000"/>
                </a:solidFill>
              </a:endParaRPr>
            </a:p>
          </p:txBody>
        </p:sp>
        <p:sp>
          <p:nvSpPr>
            <p:cNvPr id="102" name="矩形: 圆角 101"/>
            <p:cNvSpPr/>
            <p:nvPr/>
          </p:nvSpPr>
          <p:spPr>
            <a:xfrm>
              <a:off x="9307740" y="4627664"/>
              <a:ext cx="2692646" cy="1956069"/>
            </a:xfrm>
            <a:prstGeom prst="roundRect">
              <a:avLst/>
            </a:prstGeom>
            <a:solidFill>
              <a:srgbClr val="C00000"/>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103" name="矩形: 圆角 102"/>
            <p:cNvSpPr/>
            <p:nvPr/>
          </p:nvSpPr>
          <p:spPr>
            <a:xfrm>
              <a:off x="343464" y="4627664"/>
              <a:ext cx="11569686" cy="1956069"/>
            </a:xfrm>
            <a:prstGeom prst="roundRect">
              <a:avLst/>
            </a:prstGeom>
            <a:no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just">
                <a:lnSpc>
                  <a:spcPct val="150000"/>
                </a:lnSpc>
                <a:spcBef>
                  <a:spcPct val="0"/>
                </a:spcBef>
              </a:pPr>
              <a:endParaRPr lang="zh-CN" altLang="en-US" sz="2400" dirty="0">
                <a:latin typeface="微软雅黑" panose="020B0503020204020204" pitchFamily="34" charset="-122"/>
                <a:ea typeface="微软雅黑" panose="020B0503020204020204" pitchFamily="34" charset="-122"/>
              </a:endParaRPr>
            </a:p>
          </p:txBody>
        </p:sp>
        <p:sp>
          <p:nvSpPr>
            <p:cNvPr id="104" name="矩形 4"/>
            <p:cNvSpPr>
              <a:spLocks noChangeArrowheads="1"/>
            </p:cNvSpPr>
            <p:nvPr/>
          </p:nvSpPr>
          <p:spPr bwMode="auto">
            <a:xfrm>
              <a:off x="9485844" y="5374866"/>
              <a:ext cx="26926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chemeClr val="bg1"/>
                  </a:solidFill>
                </a:rPr>
                <a:t>2001</a:t>
              </a:r>
              <a:r>
                <a:rPr lang="zh-CN" altLang="en-US" sz="2400" b="1" dirty="0">
                  <a:solidFill>
                    <a:schemeClr val="bg1"/>
                  </a:solidFill>
                </a:rPr>
                <a:t>年</a:t>
              </a:r>
              <a:r>
                <a:rPr lang="en-US" altLang="zh-CN" sz="2400" b="1" dirty="0">
                  <a:solidFill>
                    <a:schemeClr val="bg1"/>
                  </a:solidFill>
                </a:rPr>
                <a:t>2</a:t>
              </a:r>
              <a:r>
                <a:rPr lang="zh-CN" altLang="en-US" sz="2400" b="1" dirty="0">
                  <a:solidFill>
                    <a:schemeClr val="bg1"/>
                  </a:solidFill>
                </a:rPr>
                <a:t>月</a:t>
              </a:r>
              <a:r>
                <a:rPr lang="en-US" altLang="zh-CN" sz="2400" b="1" dirty="0">
                  <a:solidFill>
                    <a:schemeClr val="bg1"/>
                  </a:solidFill>
                </a:rPr>
                <a:t>19</a:t>
              </a:r>
              <a:r>
                <a:rPr lang="zh-CN" altLang="en-US" sz="2400" b="1" dirty="0">
                  <a:solidFill>
                    <a:schemeClr val="bg1"/>
                  </a:solidFill>
                </a:rPr>
                <a:t>日</a:t>
              </a:r>
              <a:endParaRPr lang="zh-CN" altLang="en-US" sz="2400" b="1" dirty="0">
                <a:solidFill>
                  <a:schemeClr val="bg1"/>
                </a:solidFill>
              </a:endParaRPr>
            </a:p>
          </p:txBody>
        </p:sp>
      </p:gr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381879" y="969716"/>
            <a:ext cx="7428242" cy="499560"/>
          </a:xfrm>
          <a:prstGeom prst="rect">
            <a:avLst/>
          </a:prstGeom>
        </p:spPr>
        <p:txBody>
          <a:bodyPr wrap="square">
            <a:spAutoFit/>
          </a:bodyPr>
          <a:lstStyle/>
          <a:p>
            <a:pPr algn="just">
              <a:lnSpc>
                <a:spcPct val="150000"/>
              </a:lnSpc>
              <a:buClr>
                <a:srgbClr val="C00000"/>
              </a:buClr>
              <a:buSzPct val="80000"/>
            </a:pPr>
            <a:r>
              <a:rPr lang="zh-CN" altLang="en-US" sz="2000" b="1" dirty="0">
                <a:latin typeface="微软雅黑" panose="020B0503020204020204" pitchFamily="34" charset="-122"/>
                <a:ea typeface="微软雅黑" panose="020B0503020204020204" pitchFamily="34" charset="-122"/>
              </a:rPr>
              <a:t>科学技术是第一生产力，是先进生产力的集中体现和主要标志</a:t>
            </a:r>
            <a:endParaRPr lang="zh-CN" altLang="en-US" sz="2000" b="1" dirty="0">
              <a:highlight>
                <a:srgbClr val="FFFF00"/>
              </a:highlight>
              <a:latin typeface="微软雅黑" panose="020B0503020204020204" pitchFamily="34" charset="-122"/>
              <a:ea typeface="微软雅黑" panose="020B0503020204020204" pitchFamily="34" charset="-122"/>
            </a:endParaRPr>
          </a:p>
        </p:txBody>
      </p:sp>
      <p:sp>
        <p:nvSpPr>
          <p:cNvPr id="3" name="文本框 2"/>
          <p:cNvSpPr txBox="1"/>
          <p:nvPr/>
        </p:nvSpPr>
        <p:spPr>
          <a:xfrm>
            <a:off x="8715296" y="5203452"/>
            <a:ext cx="3347008" cy="461665"/>
          </a:xfrm>
          <a:prstGeom prst="rect">
            <a:avLst/>
          </a:prstGeom>
          <a:noFill/>
        </p:spPr>
        <p:txBody>
          <a:bodyPr wrap="square" rtlCol="0">
            <a:spAutoFit/>
          </a:bodyPr>
          <a:lstStyle/>
          <a:p>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1999</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年</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神威</a:t>
            </a:r>
            <a:r>
              <a:rPr lang="en-US" altLang="zh-CN" sz="1200" dirty="0" smtClean="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计算机</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的问世，打破了西方国家在高性能计算机技术方面对我国的封锁</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415675" y="5202989"/>
            <a:ext cx="4024963" cy="461665"/>
          </a:xfrm>
          <a:prstGeom prst="rect">
            <a:avLst/>
          </a:prstGeom>
          <a:noFill/>
        </p:spPr>
        <p:txBody>
          <a:bodyPr wrap="square" rtlCol="0">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1999</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月，第一艘无人实验</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飞船</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神</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舟一</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号</a:t>
            </a:r>
            <a:r>
              <a:rPr lang="en-US" altLang="zh-CN"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的</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成功发射，标志着我国在载人航天飞行技术上获得了重大突破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rotWithShape="1">
          <a:blip r:embed="rId1"/>
          <a:srcRect r="2820"/>
          <a:stretch>
            <a:fillRect/>
          </a:stretch>
        </p:blipFill>
        <p:spPr bwMode="auto">
          <a:xfrm>
            <a:off x="8494042" y="2357062"/>
            <a:ext cx="3457166" cy="2743879"/>
          </a:xfrm>
          <a:prstGeom prst="rect">
            <a:avLst/>
          </a:prstGeom>
          <a:noFill/>
          <a:ln w="38100">
            <a:noFill/>
          </a:ln>
          <a:effectLst>
            <a:outerShdw blurRad="50800" dist="38100" dir="2700000" algn="tl" rotWithShape="0">
              <a:prstClr val="black">
                <a:alpha val="40000"/>
              </a:prstClr>
            </a:outerShdw>
          </a:effectLst>
        </p:spPr>
      </p:pic>
      <p:pic>
        <p:nvPicPr>
          <p:cNvPr id="34" name="图片 33"/>
          <p:cNvPicPr>
            <a:picLocks noChangeAspect="1"/>
          </p:cNvPicPr>
          <p:nvPr/>
        </p:nvPicPr>
        <p:blipFill>
          <a:blip r:embed="rId2"/>
          <a:srcRect/>
          <a:stretch>
            <a:fillRect/>
          </a:stretch>
        </p:blipFill>
        <p:spPr bwMode="auto">
          <a:xfrm>
            <a:off x="4655206" y="2357063"/>
            <a:ext cx="3545900" cy="2743878"/>
          </a:xfrm>
          <a:prstGeom prst="rect">
            <a:avLst/>
          </a:prstGeom>
          <a:noFill/>
          <a:ln w="38100">
            <a:noFill/>
          </a:ln>
          <a:effectLst>
            <a:outerShdw blurRad="50800" dist="38100" dir="2700000" algn="tl" rotWithShape="0">
              <a:prstClr val="black">
                <a:alpha val="40000"/>
              </a:prstClr>
            </a:outerShdw>
          </a:effectLst>
        </p:spPr>
      </p:pic>
      <p:grpSp>
        <p:nvGrpSpPr>
          <p:cNvPr id="15" name="组合 14"/>
          <p:cNvGrpSpPr/>
          <p:nvPr/>
        </p:nvGrpSpPr>
        <p:grpSpPr>
          <a:xfrm>
            <a:off x="593054" y="2357063"/>
            <a:ext cx="3776590" cy="2750313"/>
            <a:chOff x="5602513" y="2208815"/>
            <a:chExt cx="5196115" cy="3683985"/>
          </a:xfrm>
        </p:grpSpPr>
        <p:sp>
          <p:nvSpPr>
            <p:cNvPr id="16" name="矩形 15"/>
            <p:cNvSpPr/>
            <p:nvPr/>
          </p:nvSpPr>
          <p:spPr>
            <a:xfrm>
              <a:off x="5602513" y="2208815"/>
              <a:ext cx="5196115" cy="3683985"/>
            </a:xfrm>
            <a:prstGeom prst="rect">
              <a:avLst/>
            </a:prstGeom>
            <a:gradFill flip="none" rotWithShape="1">
              <a:gsLst>
                <a:gs pos="41000">
                  <a:schemeClr val="bg1">
                    <a:lumMod val="73000"/>
                    <a:lumOff val="27000"/>
                    <a:alpha val="84000"/>
                  </a:schemeClr>
                </a:gs>
                <a:gs pos="99000">
                  <a:srgbClr val="B0261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rPr>
                <a:t>     </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C00000"/>
                  </a:solidFill>
                  <a:latin typeface="微软雅黑" panose="020B0503020204020204" pitchFamily="34" charset="-122"/>
                  <a:ea typeface="微软雅黑" panose="020B0503020204020204" pitchFamily="34" charset="-122"/>
                  <a:sym typeface="+mn-ea"/>
                </a:rPr>
                <a:t>     </a:t>
              </a:r>
              <a:endParaRPr kumimoji="0" lang="zh-CN" altLang="en-US" b="1" i="0" u="none" strike="noStrike" kern="1200" cap="none" spc="0" normalizeH="0" baseline="0" noProof="0" dirty="0">
                <a:ln>
                  <a:noFill/>
                </a:ln>
                <a:solidFill>
                  <a:srgbClr val="C00000"/>
                </a:solidFill>
                <a:effectLst/>
                <a:uLnTx/>
                <a:uFillTx/>
                <a:latin typeface="等线" panose="02010600030101010101" charset="-122"/>
                <a:ea typeface="等线" panose="02010600030101010101" charset="-122"/>
                <a:cs typeface="+mn-cs"/>
              </a:endParaRPr>
            </a:p>
          </p:txBody>
        </p:sp>
        <p:pic>
          <p:nvPicPr>
            <p:cNvPr id="18" name="图片 17" descr="C:\Users\15898348836\Desktop\b592f67fd5acbadb68f431d9511d8b9.jpgb592f67fd5acbadb68f431d9511d8b9"/>
            <p:cNvPicPr>
              <a:picLocks noChangeAspect="1"/>
            </p:cNvPicPr>
            <p:nvPr/>
          </p:nvPicPr>
          <p:blipFill rotWithShape="1">
            <a:blip r:embed="rId3"/>
            <a:srcRect/>
            <a:stretch>
              <a:fillRect/>
            </a:stretch>
          </p:blipFill>
          <p:spPr>
            <a:xfrm>
              <a:off x="6266922" y="3000559"/>
              <a:ext cx="779118" cy="653188"/>
            </a:xfrm>
            <a:prstGeom prst="rect">
              <a:avLst/>
            </a:prstGeom>
          </p:spPr>
        </p:pic>
        <p:pic>
          <p:nvPicPr>
            <p:cNvPr id="19" name="图片 18" descr="C:\Users\15898348836\Desktop\abce87dc4e0e60c664b93db2f7485c2.jpgabce87dc4e0e60c664b93db2f7485c2"/>
            <p:cNvPicPr>
              <a:picLocks noChangeAspect="1"/>
            </p:cNvPicPr>
            <p:nvPr/>
          </p:nvPicPr>
          <p:blipFill rotWithShape="1">
            <a:blip r:embed="rId4"/>
            <a:srcRect t="21708" b="22945"/>
            <a:stretch>
              <a:fillRect/>
            </a:stretch>
          </p:blipFill>
          <p:spPr>
            <a:xfrm>
              <a:off x="6266922" y="3857441"/>
              <a:ext cx="1271024" cy="457738"/>
            </a:xfrm>
            <a:prstGeom prst="rect">
              <a:avLst/>
            </a:prstGeom>
          </p:spPr>
        </p:pic>
        <p:pic>
          <p:nvPicPr>
            <p:cNvPr id="20" name="图片 19" descr="C:\Users\15898348836\Desktop\6e2f98d945315f4bf52bb6b6f0c2a50.jpg6e2f98d945315f4bf52bb6b6f0c2a50"/>
            <p:cNvPicPr>
              <a:picLocks noChangeAspect="1"/>
            </p:cNvPicPr>
            <p:nvPr/>
          </p:nvPicPr>
          <p:blipFill rotWithShape="1">
            <a:blip r:embed="rId5"/>
            <a:srcRect/>
            <a:stretch>
              <a:fillRect/>
            </a:stretch>
          </p:blipFill>
          <p:spPr>
            <a:xfrm>
              <a:off x="6120198" y="5035397"/>
              <a:ext cx="1124067" cy="739309"/>
            </a:xfrm>
            <a:prstGeom prst="rect">
              <a:avLst/>
            </a:prstGeom>
          </p:spPr>
        </p:pic>
        <p:pic>
          <p:nvPicPr>
            <p:cNvPr id="21" name="图片 20" descr="C:\Users\15898348836\Desktop\2ee0cc5928ab3ed523affb744fb9e22.jpg2ee0cc5928ab3ed523affb744fb9e22"/>
            <p:cNvPicPr>
              <a:picLocks noChangeAspect="1"/>
            </p:cNvPicPr>
            <p:nvPr/>
          </p:nvPicPr>
          <p:blipFill rotWithShape="1">
            <a:blip r:embed="rId6"/>
            <a:srcRect/>
            <a:stretch>
              <a:fillRect/>
            </a:stretch>
          </p:blipFill>
          <p:spPr>
            <a:xfrm>
              <a:off x="6266922" y="4487826"/>
              <a:ext cx="820945" cy="539944"/>
            </a:xfrm>
            <a:prstGeom prst="rect">
              <a:avLst/>
            </a:prstGeom>
          </p:spPr>
        </p:pic>
        <p:sp>
          <p:nvSpPr>
            <p:cNvPr id="22" name="文本框 21"/>
            <p:cNvSpPr txBox="1"/>
            <p:nvPr/>
          </p:nvSpPr>
          <p:spPr>
            <a:xfrm>
              <a:off x="6527900" y="2284243"/>
              <a:ext cx="3026996" cy="461665"/>
            </a:xfrm>
            <a:prstGeom prst="rect">
              <a:avLst/>
            </a:prstGeom>
            <a:noFill/>
          </p:spPr>
          <p:txBody>
            <a:bodyPr wrap="square">
              <a:spAutoFit/>
            </a:bodyPr>
            <a:lstStyle/>
            <a:p>
              <a:pPr algn="ctr"/>
              <a:r>
                <a:rPr lang="en-US" altLang="zh-CN" sz="2400" b="1" spc="1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400" b="1" spc="100" dirty="0">
                  <a:solidFill>
                    <a:schemeClr val="tx1">
                      <a:lumMod val="85000"/>
                      <a:lumOff val="15000"/>
                    </a:schemeClr>
                  </a:solidFill>
                  <a:latin typeface="楷体" panose="02010609060101010101" pitchFamily="49" charset="-122"/>
                  <a:ea typeface="楷体" panose="02010609060101010101" pitchFamily="49" charset="-122"/>
                </a:rPr>
                <a:t>巨大中华</a:t>
              </a:r>
              <a:r>
                <a:rPr lang="en-US" altLang="zh-CN" sz="2400" b="1" spc="100" dirty="0">
                  <a:solidFill>
                    <a:schemeClr val="tx1">
                      <a:lumMod val="85000"/>
                      <a:lumOff val="15000"/>
                    </a:schemeClr>
                  </a:solidFill>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p:txBody>
        </p:sp>
        <p:sp>
          <p:nvSpPr>
            <p:cNvPr id="24" name="文本框 23"/>
            <p:cNvSpPr txBox="1"/>
            <p:nvPr/>
          </p:nvSpPr>
          <p:spPr>
            <a:xfrm>
              <a:off x="7763371" y="3901644"/>
              <a:ext cx="2803030" cy="494712"/>
            </a:xfrm>
            <a:prstGeom prst="rect">
              <a:avLst/>
            </a:prstGeom>
            <a:noFill/>
          </p:spPr>
          <p:txBody>
            <a:bodyPr wrap="square">
              <a:spAutoFit/>
            </a:bodyPr>
            <a:lstStyle/>
            <a:p>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中兴为</a:t>
              </a:r>
              <a:r>
                <a:rPr lang="en-US" altLang="zh-CN" b="1" spc="1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40</a:t>
              </a:r>
              <a:r>
                <a:rPr lang="zh-CN" altLang="en-US" b="1" spc="1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亿元</a:t>
              </a:r>
              <a:endParaRPr lang="zh-CN" altLang="en-US" dirty="0">
                <a:solidFill>
                  <a:srgbClr val="FFC000"/>
                </a:solidFill>
                <a:effectLst>
                  <a:outerShdw blurRad="38100" dist="38100" dir="2700000" algn="tl">
                    <a:srgbClr val="000000">
                      <a:alpha val="43137"/>
                    </a:srgbClr>
                  </a:outerShdw>
                </a:effectLst>
              </a:endParaRPr>
            </a:p>
          </p:txBody>
        </p:sp>
        <p:sp>
          <p:nvSpPr>
            <p:cNvPr id="33" name="文本框 32"/>
            <p:cNvSpPr txBox="1"/>
            <p:nvPr/>
          </p:nvSpPr>
          <p:spPr>
            <a:xfrm>
              <a:off x="7777545" y="3015920"/>
              <a:ext cx="2803030" cy="865746"/>
            </a:xfrm>
            <a:prstGeom prst="rect">
              <a:avLst/>
            </a:prstGeom>
            <a:noFill/>
          </p:spPr>
          <p:txBody>
            <a:bodyPr wrap="square">
              <a:spAutoFit/>
            </a:bodyPr>
            <a:lstStyle/>
            <a:p>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华为销售额达到</a:t>
              </a:r>
              <a:r>
                <a:rPr lang="en-US" altLang="zh-CN" b="1" spc="1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98</a:t>
              </a:r>
              <a:r>
                <a:rPr lang="zh-CN" altLang="en-US" b="1" spc="1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亿元</a:t>
              </a:r>
              <a:endParaRPr lang="zh-CN" altLang="en-US" dirty="0">
                <a:solidFill>
                  <a:srgbClr val="FFC000"/>
                </a:solidFill>
                <a:effectLst>
                  <a:outerShdw blurRad="38100" dist="38100" dir="2700000" algn="tl">
                    <a:srgbClr val="000000">
                      <a:alpha val="43137"/>
                    </a:srgbClr>
                  </a:outerShdw>
                </a:effectLst>
              </a:endParaRPr>
            </a:p>
          </p:txBody>
        </p:sp>
        <p:sp>
          <p:nvSpPr>
            <p:cNvPr id="35" name="文本框 34"/>
            <p:cNvSpPr txBox="1"/>
            <p:nvPr/>
          </p:nvSpPr>
          <p:spPr>
            <a:xfrm>
              <a:off x="7763371" y="4573132"/>
              <a:ext cx="2803030" cy="494712"/>
            </a:xfrm>
            <a:prstGeom prst="rect">
              <a:avLst/>
            </a:prstGeom>
            <a:noFill/>
          </p:spPr>
          <p:txBody>
            <a:bodyPr wrap="square">
              <a:spAutoFit/>
            </a:bodyPr>
            <a:lstStyle/>
            <a:p>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巨龙超过</a:t>
              </a:r>
              <a:r>
                <a:rPr lang="en-US" altLang="zh-CN" b="1" spc="1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r>
                <a:rPr lang="zh-CN" altLang="en-US" b="1" spc="1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亿元</a:t>
              </a:r>
              <a:endParaRPr lang="zh-CN" altLang="en-US" dirty="0">
                <a:solidFill>
                  <a:srgbClr val="FFC000"/>
                </a:solidFill>
                <a:effectLst>
                  <a:outerShdw blurRad="38100" dist="38100" dir="2700000" algn="tl">
                    <a:srgbClr val="000000">
                      <a:alpha val="43137"/>
                    </a:srgbClr>
                  </a:outerShdw>
                </a:effectLst>
              </a:endParaRPr>
            </a:p>
          </p:txBody>
        </p:sp>
        <p:sp>
          <p:nvSpPr>
            <p:cNvPr id="36" name="文本框 35"/>
            <p:cNvSpPr txBox="1"/>
            <p:nvPr/>
          </p:nvSpPr>
          <p:spPr>
            <a:xfrm>
              <a:off x="7763371" y="5220384"/>
              <a:ext cx="2803030" cy="494712"/>
            </a:xfrm>
            <a:prstGeom prst="rect">
              <a:avLst/>
            </a:prstGeom>
            <a:noFill/>
          </p:spPr>
          <p:txBody>
            <a:bodyPr wrap="square">
              <a:spAutoFit/>
            </a:bodyPr>
            <a:lstStyle/>
            <a:p>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大唐亦有</a:t>
              </a:r>
              <a:r>
                <a:rPr lang="en-US" altLang="zh-CN" b="1" spc="1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a:t>
              </a:r>
              <a:r>
                <a:rPr lang="zh-CN" altLang="en-US" b="1" spc="100"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亿元</a:t>
              </a:r>
              <a:endParaRPr lang="zh-CN" altLang="en-US" dirty="0">
                <a:solidFill>
                  <a:srgbClr val="FFC000"/>
                </a:solidFill>
                <a:effectLst>
                  <a:outerShdw blurRad="38100" dist="38100" dir="2700000" algn="tl">
                    <a:srgbClr val="000000">
                      <a:alpha val="43137"/>
                    </a:srgbClr>
                  </a:outerShdw>
                </a:effectLst>
              </a:endParaRPr>
            </a:p>
          </p:txBody>
        </p:sp>
      </p:grpSp>
      <p:sp>
        <p:nvSpPr>
          <p:cNvPr id="2" name="文本框 1"/>
          <p:cNvSpPr txBox="1"/>
          <p:nvPr/>
        </p:nvSpPr>
        <p:spPr>
          <a:xfrm>
            <a:off x="969313" y="5249858"/>
            <a:ext cx="3303528" cy="461665"/>
          </a:xfrm>
          <a:prstGeom prst="rect">
            <a:avLst/>
          </a:prstGeom>
          <a:noFill/>
        </p:spPr>
        <p:txBody>
          <a:bodyPr wrap="square" rtlCol="0">
            <a:spAutoFit/>
          </a:bodyPr>
          <a:lstStyle/>
          <a:p>
            <a:r>
              <a:rPr lang="zh-CN" altLang="en-US" sz="1200" dirty="0" smtClean="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巨大中华</a:t>
            </a:r>
            <a:r>
              <a:rPr lang="en-US" altLang="zh-CN" sz="1200" dirty="0" smtClean="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是</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巨龙通信、大唐电信、中兴通讯、华为技术的简称</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53914" y="1948715"/>
            <a:ext cx="188084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R="0" lvl="0" indent="0" fontAlgn="auto">
              <a:lnSpc>
                <a:spcPct val="100000"/>
              </a:lnSpc>
              <a:spcBef>
                <a:spcPts val="0"/>
              </a:spcBef>
              <a:spcAft>
                <a:spcPts val="0"/>
              </a:spcAft>
              <a:buClrTx/>
              <a:buSzTx/>
              <a:buFontTx/>
              <a:buNone/>
              <a:defRPr kumimoji="0" sz="2400" b="1" i="0" u="none" strike="noStrike" cap="none" spc="0" normalizeH="0" baseline="0">
                <a:ln>
                  <a:noFill/>
                </a:ln>
                <a:solidFill>
                  <a:srgbClr val="C00000"/>
                </a:solidFill>
                <a:effectLst/>
                <a:uLnTx/>
                <a:uFillTx/>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zh-CN" sz="2800" dirty="0">
                <a:latin typeface="华文中宋" panose="02010600040101010101" pitchFamily="2" charset="-122"/>
                <a:ea typeface="华文中宋" panose="02010600040101010101" pitchFamily="2" charset="-122"/>
              </a:rPr>
              <a:t>1998</a:t>
            </a:r>
            <a:r>
              <a:rPr lang="zh-CN" altLang="en-US" sz="2800" dirty="0">
                <a:latin typeface="华文中宋" panose="02010600040101010101" pitchFamily="2" charset="-122"/>
                <a:ea typeface="华文中宋" panose="02010600040101010101" pitchFamily="2" charset="-122"/>
              </a:rPr>
              <a:t>年</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šļiďe"/>
          <p:cNvSpPr/>
          <p:nvPr/>
        </p:nvSpPr>
        <p:spPr>
          <a:xfrm>
            <a:off x="0" y="2085348"/>
            <a:ext cx="6429983" cy="3755702"/>
          </a:xfrm>
          <a:custGeom>
            <a:avLst/>
            <a:gdLst>
              <a:gd name="connsiteX0" fmla="*/ 0 w 7103594"/>
              <a:gd name="connsiteY0" fmla="*/ 0 h 6858000"/>
              <a:gd name="connsiteX1" fmla="*/ 5389094 w 7103594"/>
              <a:gd name="connsiteY1" fmla="*/ 0 h 6858000"/>
              <a:gd name="connsiteX2" fmla="*/ 7103594 w 7103594"/>
              <a:gd name="connsiteY2" fmla="*/ 6858000 h 6858000"/>
              <a:gd name="connsiteX3" fmla="*/ 0 w 71035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03594" h="6858000">
                <a:moveTo>
                  <a:pt x="0" y="0"/>
                </a:moveTo>
                <a:lnTo>
                  <a:pt x="5389094" y="0"/>
                </a:lnTo>
                <a:lnTo>
                  <a:pt x="7103594" y="6858000"/>
                </a:lnTo>
                <a:lnTo>
                  <a:pt x="0" y="6858000"/>
                </a:lnTo>
                <a:close/>
              </a:path>
            </a:pathLst>
          </a:cu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Roboto Regular"/>
              <a:ea typeface="+mn-ea"/>
              <a:cs typeface="+mn-cs"/>
            </a:endParaRPr>
          </a:p>
        </p:txBody>
      </p:sp>
      <p:sp>
        <p:nvSpPr>
          <p:cNvPr id="5" name="矩形 4"/>
          <p:cNvSpPr/>
          <p:nvPr/>
        </p:nvSpPr>
        <p:spPr>
          <a:xfrm>
            <a:off x="4768806" y="966008"/>
            <a:ext cx="2654388" cy="499624"/>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1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科学的本质是创新</a:t>
            </a:r>
            <a:endParaRPr kumimoji="0" lang="en-US" altLang="zh-CN" sz="2000" b="1" i="0" u="none" strike="noStrike" kern="1200" cap="none" spc="1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p:nvPicPr>
        <p:blipFill>
          <a:blip r:embed="rId1"/>
          <a:stretch>
            <a:fillRect/>
          </a:stretch>
        </p:blipFill>
        <p:spPr>
          <a:xfrm>
            <a:off x="524419" y="2528086"/>
            <a:ext cx="4179602" cy="2340577"/>
          </a:xfrm>
          <a:prstGeom prst="rect">
            <a:avLst/>
          </a:prstGeom>
          <a:noFill/>
          <a:ln w="38100">
            <a:noFill/>
          </a:ln>
          <a:effectLst>
            <a:outerShdw blurRad="50800" dist="38100" dir="2700000" algn="tl" rotWithShape="0">
              <a:prstClr val="black">
                <a:alpha val="40000"/>
              </a:prstClr>
            </a:outerShdw>
          </a:effectLst>
        </p:spPr>
      </p:pic>
      <p:sp>
        <p:nvSpPr>
          <p:cNvPr id="11" name="文本框 10"/>
          <p:cNvSpPr txBox="1"/>
          <p:nvPr/>
        </p:nvSpPr>
        <p:spPr>
          <a:xfrm>
            <a:off x="475389" y="4884897"/>
            <a:ext cx="4277662"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2000</a:t>
            </a:r>
            <a:r>
              <a:rPr kumimoji="0" lang="zh-CN" altLang="en-US" sz="1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年</a:t>
            </a:r>
            <a:r>
              <a:rPr kumimoji="0" lang="en-US" altLang="zh-CN" sz="1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8</a:t>
            </a:r>
            <a:r>
              <a:rPr kumimoji="0" lang="zh-CN" altLang="en-US" sz="1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月</a:t>
            </a:r>
            <a:r>
              <a:rPr kumimoji="0" lang="en-US" altLang="zh-CN" sz="1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5</a:t>
            </a:r>
            <a:r>
              <a:rPr kumimoji="0" lang="zh-CN" altLang="en-US" sz="1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日，国家主席江泽民在北戴河会见杨振宁、李政道、丁肇中、马库斯、米歇尔、丘成桐等</a:t>
            </a:r>
            <a:r>
              <a:rPr kumimoji="0" lang="en-US" altLang="zh-CN" sz="1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6</a:t>
            </a:r>
            <a:r>
              <a:rPr kumimoji="0" lang="zh-CN" altLang="en-US" sz="1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位国际著名科学家</a:t>
            </a:r>
            <a:endParaRPr kumimoji="0" lang="zh-CN" altLang="en-US" sz="1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5572572" y="2393675"/>
            <a:ext cx="5772545" cy="892552"/>
          </a:xfrm>
          <a:prstGeom prst="rect">
            <a:avLst/>
          </a:prstGeom>
          <a:noFill/>
          <a:ln>
            <a:noFill/>
          </a:ln>
        </p:spPr>
        <p:txBody>
          <a:bodyPr wrap="square">
            <a:spAutoFit/>
          </a:bodyPr>
          <a:lstStyle>
            <a:defPPr>
              <a:defRPr lang="zh-CN"/>
            </a:defPPr>
            <a:lvl1pPr indent="0" eaLnBrk="1" hangingPunct="1">
              <a:lnSpc>
                <a:spcPct val="150000"/>
              </a:lnSpc>
              <a:buFont typeface="Arial" panose="020B0604020202020204" pitchFamily="34" charset="0"/>
              <a:buNone/>
              <a:defRPr sz="1800" spc="100">
                <a:ea typeface="微软雅黑" panose="020B0503020204020204" pitchFamily="34"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charset="0"/>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charset="0"/>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9pPr>
          </a:lstStyle>
          <a:p>
            <a:pPr marL="0" marR="0" lvl="0" indent="0" algn="just" defTabSz="914400" rtl="0" eaLnBrk="1" fontAlgn="auto" latinLnBrk="0" hangingPunct="1">
              <a:lnSpc>
                <a:spcPct val="130000"/>
              </a:lnSpc>
              <a:spcBef>
                <a:spcPts val="0"/>
              </a:spcBef>
              <a:spcAft>
                <a:spcPts val="0"/>
              </a:spcAft>
              <a:buClrTx/>
              <a:buSzTx/>
              <a:buFont typeface="Arial" panose="020B0604020202020204" pitchFamily="34" charset="0"/>
              <a:buNone/>
              <a:defRPr/>
            </a:pPr>
            <a:r>
              <a:rPr kumimoji="0" lang="zh-CN" altLang="en-US" sz="2000" b="0" i="0" u="none" strike="noStrike" kern="1200" cap="none" spc="100" normalizeH="0" baseline="0" noProof="0" dirty="0">
                <a:ln>
                  <a:noFill/>
                </a:ln>
                <a:solidFill>
                  <a:schemeClr val="tx1">
                    <a:lumMod val="85000"/>
                    <a:lumOff val="15000"/>
                  </a:schemeClr>
                </a:solidFill>
                <a:effectLst/>
                <a:uLnTx/>
                <a:uFillTx/>
                <a:latin typeface="等线" panose="02010600030101010101" charset="-122"/>
                <a:ea typeface="微软雅黑" panose="020B0503020204020204" pitchFamily="34" charset="-122"/>
                <a:cs typeface="+mn-cs"/>
              </a:rPr>
              <a:t>大力推进知识创新、科技创新，实现技术跨越式</a:t>
            </a:r>
            <a:r>
              <a:rPr kumimoji="0" lang="zh-CN" altLang="en-US" sz="2000" b="0" i="0" u="none" strike="noStrike" kern="1200" cap="none" spc="100" normalizeH="0" baseline="0" noProof="0" dirty="0" smtClean="0">
                <a:ln>
                  <a:noFill/>
                </a:ln>
                <a:solidFill>
                  <a:schemeClr val="tx1">
                    <a:lumMod val="85000"/>
                    <a:lumOff val="15000"/>
                  </a:schemeClr>
                </a:solidFill>
                <a:effectLst/>
                <a:uLnTx/>
                <a:uFillTx/>
                <a:latin typeface="等线" panose="02010600030101010101" charset="-122"/>
                <a:ea typeface="微软雅黑" panose="020B0503020204020204" pitchFamily="34" charset="-122"/>
                <a:cs typeface="+mn-cs"/>
              </a:rPr>
              <a:t>发展</a:t>
            </a:r>
            <a:endParaRPr kumimoji="0" lang="zh-CN" altLang="en-US" sz="2000" b="0" i="0" u="none" strike="noStrike" kern="1200" cap="none" spc="100" normalizeH="0" baseline="0" noProof="0" dirty="0">
              <a:ln>
                <a:noFill/>
              </a:ln>
              <a:solidFill>
                <a:schemeClr val="tx1">
                  <a:lumMod val="85000"/>
                  <a:lumOff val="15000"/>
                </a:schemeClr>
              </a:solidFill>
              <a:effectLst/>
              <a:highlight>
                <a:srgbClr val="FFFF00"/>
              </a:highlight>
              <a:uLnTx/>
              <a:uFillTx/>
              <a:latin typeface="等线" panose="02010600030101010101" charset="-122"/>
              <a:ea typeface="微软雅黑" panose="020B0503020204020204" pitchFamily="34" charset="-122"/>
              <a:cs typeface="+mn-cs"/>
            </a:endParaRPr>
          </a:p>
        </p:txBody>
      </p:sp>
      <p:sp>
        <p:nvSpPr>
          <p:cNvPr id="16" name="文本框 15"/>
          <p:cNvSpPr txBox="1"/>
          <p:nvPr/>
        </p:nvSpPr>
        <p:spPr>
          <a:xfrm>
            <a:off x="5895036" y="3493229"/>
            <a:ext cx="5772545" cy="892552"/>
          </a:xfrm>
          <a:prstGeom prst="rect">
            <a:avLst/>
          </a:prstGeom>
          <a:noFill/>
          <a:ln>
            <a:noFill/>
          </a:ln>
        </p:spPr>
        <p:txBody>
          <a:bodyPr wrap="square">
            <a:spAutoFit/>
          </a:bodyPr>
          <a:lstStyle>
            <a:defPPr>
              <a:defRPr lang="zh-CN"/>
            </a:defPPr>
            <a:lvl1pPr indent="0" eaLnBrk="1" hangingPunct="1">
              <a:lnSpc>
                <a:spcPct val="150000"/>
              </a:lnSpc>
              <a:buFont typeface="Arial" panose="020B0604020202020204" pitchFamily="34" charset="0"/>
              <a:buNone/>
              <a:defRPr sz="1800" spc="100">
                <a:ea typeface="微软雅黑" panose="020B0503020204020204" pitchFamily="34"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charset="0"/>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charset="0"/>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9pPr>
          </a:lstStyle>
          <a:p>
            <a:pPr marL="0" marR="0" lvl="0" indent="0" algn="just" defTabSz="914400" rtl="0" eaLnBrk="1" fontAlgn="auto" latinLnBrk="0" hangingPunct="1">
              <a:lnSpc>
                <a:spcPct val="130000"/>
              </a:lnSpc>
              <a:spcBef>
                <a:spcPts val="0"/>
              </a:spcBef>
              <a:spcAft>
                <a:spcPts val="0"/>
              </a:spcAft>
              <a:buClrTx/>
              <a:buSzTx/>
              <a:buFont typeface="Arial" panose="020B0604020202020204" pitchFamily="34" charset="0"/>
              <a:buNone/>
              <a:defRPr/>
            </a:pPr>
            <a:r>
              <a:rPr kumimoji="0" lang="zh-CN" altLang="en-US" sz="2000" b="0" i="0" u="none" strike="noStrike" kern="1200" cap="none" spc="100" normalizeH="0" baseline="0" noProof="0" dirty="0">
                <a:ln>
                  <a:noFill/>
                </a:ln>
                <a:solidFill>
                  <a:schemeClr val="tx1">
                    <a:lumMod val="85000"/>
                    <a:lumOff val="15000"/>
                  </a:schemeClr>
                </a:solidFill>
                <a:effectLst/>
                <a:uLnTx/>
                <a:uFillTx/>
                <a:latin typeface="等线" panose="02010600030101010101" charset="-122"/>
                <a:ea typeface="微软雅黑" panose="020B0503020204020204" pitchFamily="34" charset="-122"/>
                <a:cs typeface="+mn-cs"/>
              </a:rPr>
              <a:t>加强国家创新体系建设，持续增强科技创新力和</a:t>
            </a:r>
            <a:r>
              <a:rPr kumimoji="0" lang="zh-CN" altLang="en-US" sz="2000" b="0" i="0" u="none" strike="noStrike" kern="1200" cap="none" spc="100" normalizeH="0" baseline="0" noProof="0" dirty="0" smtClean="0">
                <a:ln>
                  <a:noFill/>
                </a:ln>
                <a:solidFill>
                  <a:schemeClr val="tx1">
                    <a:lumMod val="85000"/>
                    <a:lumOff val="15000"/>
                  </a:schemeClr>
                </a:solidFill>
                <a:effectLst/>
                <a:uLnTx/>
                <a:uFillTx/>
                <a:latin typeface="等线" panose="02010600030101010101" charset="-122"/>
                <a:ea typeface="微软雅黑" panose="020B0503020204020204" pitchFamily="34" charset="-122"/>
                <a:cs typeface="+mn-cs"/>
              </a:rPr>
              <a:t>竞争力</a:t>
            </a:r>
            <a:endParaRPr kumimoji="0" lang="zh-CN" altLang="en-US" sz="2000" b="0" i="0" u="none" strike="noStrike" kern="1200" cap="none" spc="100" normalizeH="0" baseline="0" noProof="0" dirty="0">
              <a:ln>
                <a:noFill/>
              </a:ln>
              <a:solidFill>
                <a:schemeClr val="tx1">
                  <a:lumMod val="85000"/>
                  <a:lumOff val="15000"/>
                </a:schemeClr>
              </a:solidFill>
              <a:effectLst/>
              <a:highlight>
                <a:srgbClr val="FFFF00"/>
              </a:highlight>
              <a:uLnTx/>
              <a:uFillTx/>
              <a:latin typeface="等线" panose="02010600030101010101" charset="-122"/>
              <a:ea typeface="微软雅黑" panose="020B0503020204020204" pitchFamily="34" charset="-122"/>
              <a:cs typeface="+mn-cs"/>
            </a:endParaRPr>
          </a:p>
        </p:txBody>
      </p:sp>
      <p:sp>
        <p:nvSpPr>
          <p:cNvPr id="17" name="文本框 16"/>
          <p:cNvSpPr txBox="1"/>
          <p:nvPr/>
        </p:nvSpPr>
        <p:spPr>
          <a:xfrm>
            <a:off x="6407071" y="4736863"/>
            <a:ext cx="5492020" cy="892552"/>
          </a:xfrm>
          <a:prstGeom prst="rect">
            <a:avLst/>
          </a:prstGeom>
          <a:noFill/>
          <a:ln>
            <a:noFill/>
          </a:ln>
        </p:spPr>
        <p:txBody>
          <a:bodyPr wrap="square">
            <a:spAutoFit/>
          </a:bodyPr>
          <a:lstStyle>
            <a:defPPr>
              <a:defRPr lang="zh-CN"/>
            </a:defPPr>
            <a:lvl1pPr indent="0" eaLnBrk="1" hangingPunct="1">
              <a:lnSpc>
                <a:spcPct val="150000"/>
              </a:lnSpc>
              <a:buFont typeface="Arial" panose="020B0604020202020204" pitchFamily="34" charset="0"/>
              <a:buNone/>
              <a:defRPr sz="1800" spc="100">
                <a:ea typeface="微软雅黑" panose="020B0503020204020204" pitchFamily="34"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charset="0"/>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charset="0"/>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defRPr>
            </a:lvl9pPr>
          </a:lstStyle>
          <a:p>
            <a:pPr marL="0" marR="0" lvl="0" indent="0" algn="just" defTabSz="914400" rtl="0" eaLnBrk="1" fontAlgn="auto" latinLnBrk="0" hangingPunct="1">
              <a:lnSpc>
                <a:spcPct val="130000"/>
              </a:lnSpc>
              <a:spcBef>
                <a:spcPts val="0"/>
              </a:spcBef>
              <a:spcAft>
                <a:spcPts val="0"/>
              </a:spcAft>
              <a:buClrTx/>
              <a:buSzTx/>
              <a:buFont typeface="Arial" panose="020B0604020202020204" pitchFamily="34" charset="0"/>
              <a:buNone/>
              <a:defRPr/>
            </a:pPr>
            <a:r>
              <a:rPr kumimoji="0" lang="zh-CN" altLang="en-US" sz="2000" b="0" i="0" u="none" strike="noStrike" kern="1200" cap="none" spc="100" normalizeH="0" baseline="0" noProof="0" dirty="0">
                <a:ln>
                  <a:noFill/>
                </a:ln>
                <a:solidFill>
                  <a:schemeClr val="tx1">
                    <a:lumMod val="85000"/>
                    <a:lumOff val="15000"/>
                  </a:schemeClr>
                </a:solidFill>
                <a:effectLst/>
                <a:uLnTx/>
                <a:uFillTx/>
                <a:latin typeface="等线" panose="02010600030101010101" charset="-122"/>
                <a:ea typeface="微软雅黑" panose="020B0503020204020204" pitchFamily="34" charset="-122"/>
                <a:cs typeface="+mn-cs"/>
              </a:rPr>
              <a:t>深化科技体制改革，加速科技成果向现实生产力</a:t>
            </a:r>
            <a:r>
              <a:rPr kumimoji="0" lang="zh-CN" altLang="en-US" sz="2000" b="0" i="0" u="none" strike="noStrike" kern="1200" cap="none" spc="100" normalizeH="0" baseline="0" noProof="0" dirty="0" smtClean="0">
                <a:ln>
                  <a:noFill/>
                </a:ln>
                <a:solidFill>
                  <a:schemeClr val="tx1">
                    <a:lumMod val="85000"/>
                    <a:lumOff val="15000"/>
                  </a:schemeClr>
                </a:solidFill>
                <a:effectLst/>
                <a:uLnTx/>
                <a:uFillTx/>
                <a:latin typeface="等线" panose="02010600030101010101" charset="-122"/>
                <a:ea typeface="微软雅黑" panose="020B0503020204020204" pitchFamily="34" charset="-122"/>
                <a:cs typeface="+mn-cs"/>
              </a:rPr>
              <a:t>转化</a:t>
            </a:r>
            <a:endParaRPr kumimoji="0" lang="zh-CN" altLang="en-US" sz="2000" b="0" i="0" u="none" strike="noStrike" kern="1200" cap="none" spc="100" normalizeH="0" baseline="0" noProof="0" dirty="0">
              <a:ln>
                <a:noFill/>
              </a:ln>
              <a:solidFill>
                <a:schemeClr val="tx1">
                  <a:lumMod val="85000"/>
                  <a:lumOff val="15000"/>
                </a:schemeClr>
              </a:solidFill>
              <a:effectLst/>
              <a:highlight>
                <a:srgbClr val="FFFF00"/>
              </a:highlight>
              <a:uLnTx/>
              <a:uFillTx/>
              <a:latin typeface="等线" panose="02010600030101010101" charset="-122"/>
              <a:ea typeface="微软雅黑" panose="020B0503020204020204" pitchFamily="34" charset="-122"/>
              <a:cs typeface="+mn-cs"/>
            </a:endParaRPr>
          </a:p>
        </p:txBody>
      </p:sp>
      <p:sp>
        <p:nvSpPr>
          <p:cNvPr id="18" name="íş1iḍé"/>
          <p:cNvSpPr/>
          <p:nvPr/>
        </p:nvSpPr>
        <p:spPr>
          <a:xfrm flipH="1">
            <a:off x="4873151" y="2559437"/>
            <a:ext cx="632050" cy="568845"/>
          </a:xfrm>
          <a:prstGeom prst="parallelogram">
            <a:avLst/>
          </a:prstGeom>
          <a:solidFill>
            <a:srgbClr val="FA880A"/>
          </a:solidFill>
          <a:ln w="28575">
            <a:solidFill>
              <a:srgbClr val="FFFFF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íş1iḍé"/>
          <p:cNvSpPr/>
          <p:nvPr/>
        </p:nvSpPr>
        <p:spPr>
          <a:xfrm flipH="1">
            <a:off x="5256547" y="3678776"/>
            <a:ext cx="632050" cy="568845"/>
          </a:xfrm>
          <a:prstGeom prst="parallelogram">
            <a:avLst/>
          </a:prstGeom>
          <a:solidFill>
            <a:srgbClr val="FA880A"/>
          </a:solidFill>
          <a:ln w="28575">
            <a:solidFill>
              <a:srgbClr val="FFFFF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íş1iḍé"/>
          <p:cNvSpPr/>
          <p:nvPr/>
        </p:nvSpPr>
        <p:spPr>
          <a:xfrm flipH="1">
            <a:off x="5742930" y="4884897"/>
            <a:ext cx="632050" cy="568845"/>
          </a:xfrm>
          <a:prstGeom prst="parallelogram">
            <a:avLst/>
          </a:prstGeom>
          <a:solidFill>
            <a:srgbClr val="FA880A"/>
          </a:solidFill>
          <a:ln w="28575">
            <a:solidFill>
              <a:srgbClr val="FFFFF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1"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9" name="图片 8"/>
          <p:cNvPicPr>
            <a:picLocks noChangeAspect="1"/>
          </p:cNvPicPr>
          <p:nvPr/>
        </p:nvPicPr>
        <p:blipFill rotWithShape="1">
          <a:blip r:embed="rId1"/>
          <a:srcRect r="3627"/>
          <a:stretch>
            <a:fillRect/>
          </a:stretch>
        </p:blipFill>
        <p:spPr>
          <a:xfrm>
            <a:off x="8845834" y="1818730"/>
            <a:ext cx="2874527" cy="3876051"/>
          </a:xfrm>
          <a:prstGeom prst="rect">
            <a:avLst/>
          </a:prstGeom>
        </p:spPr>
      </p:pic>
      <p:sp>
        <p:nvSpPr>
          <p:cNvPr id="10"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1.</a:t>
            </a:r>
            <a:r>
              <a:rPr lang="zh-CN" altLang="en-US" sz="2400" b="1" dirty="0">
                <a:solidFill>
                  <a:srgbClr val="C00000"/>
                </a:solidFill>
              </a:rPr>
              <a:t>发展社会主义先进文化，就是建设社会主义精神文明</a:t>
            </a:r>
            <a:endParaRPr lang="zh-CN" altLang="en-US" sz="2400" b="1" dirty="0">
              <a:solidFill>
                <a:srgbClr val="C00000"/>
              </a:solidFill>
            </a:endParaRPr>
          </a:p>
        </p:txBody>
      </p:sp>
      <p:sp>
        <p:nvSpPr>
          <p:cNvPr id="11" name="矩形: 圆角 10"/>
          <p:cNvSpPr/>
          <p:nvPr/>
        </p:nvSpPr>
        <p:spPr>
          <a:xfrm>
            <a:off x="2611273" y="1092295"/>
            <a:ext cx="6969456"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（二）始终代表中国先进文化的前进方向</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12" name="矩形 11"/>
          <p:cNvSpPr/>
          <p:nvPr/>
        </p:nvSpPr>
        <p:spPr>
          <a:xfrm>
            <a:off x="8845833" y="5765705"/>
            <a:ext cx="2874528" cy="1061381"/>
          </a:xfrm>
          <a:prstGeom prst="rect">
            <a:avLst/>
          </a:prstGeom>
        </p:spPr>
        <p:txBody>
          <a:bodyPr wrap="square">
            <a:spAutoFit/>
          </a:bodyPr>
          <a:lstStyle/>
          <a:p>
            <a:pPr algn="just" eaLnBrk="1">
              <a:lnSpc>
                <a:spcPct val="120000"/>
              </a:lnSpc>
            </a:pPr>
            <a:r>
              <a:rPr lang="zh-CN" altLang="en-US" dirty="0">
                <a:solidFill>
                  <a:srgbClr val="2A2A2A"/>
                </a:solidFill>
                <a:latin typeface="微软雅黑" panose="020B0503020204020204" pitchFamily="34" charset="-122"/>
                <a:ea typeface="微软雅黑" panose="020B0503020204020204" pitchFamily="34" charset="-122"/>
              </a:rPr>
              <a:t>中央宣传部从</a:t>
            </a:r>
            <a:r>
              <a:rPr lang="en-US" altLang="zh-CN" dirty="0">
                <a:solidFill>
                  <a:srgbClr val="2A2A2A"/>
                </a:solidFill>
                <a:latin typeface="微软雅黑" panose="020B0503020204020204" pitchFamily="34" charset="-122"/>
                <a:ea typeface="微软雅黑" panose="020B0503020204020204" pitchFamily="34" charset="-122"/>
              </a:rPr>
              <a:t>1991</a:t>
            </a:r>
            <a:r>
              <a:rPr lang="zh-CN" altLang="en-US" dirty="0">
                <a:solidFill>
                  <a:srgbClr val="2A2A2A"/>
                </a:solidFill>
                <a:latin typeface="微软雅黑" panose="020B0503020204020204" pitchFamily="34" charset="-122"/>
                <a:ea typeface="微软雅黑" panose="020B0503020204020204" pitchFamily="34" charset="-122"/>
              </a:rPr>
              <a:t>年开始组织实施精神文明建设“五个一工程”评选活动</a:t>
            </a:r>
            <a:endParaRPr lang="zh-CN" altLang="en-US" dirty="0">
              <a:solidFill>
                <a:srgbClr val="2A2A2A"/>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70581" y="4180508"/>
            <a:ext cx="3202623" cy="1255190"/>
            <a:chOff x="567614" y="810883"/>
            <a:chExt cx="2488132" cy="1255190"/>
          </a:xfrm>
        </p:grpSpPr>
        <p:pic>
          <p:nvPicPr>
            <p:cNvPr id="14" name="图形 13"/>
            <p:cNvPicPr>
              <a:picLocks noChangeAspect="1"/>
            </p:cNvPicPr>
            <p:nvPr/>
          </p:nvPicPr>
          <p:blipFill>
            <a:blip r:embed="rId2" cstate="print">
              <a:extLst>
                <a:ext uri="{96DAC541-7B7A-43D3-8B79-37D633B846F1}">
                  <asvg:svgBlip xmlns:asvg="http://schemas.microsoft.com/office/drawing/2016/SVG/main" r:embed="rId3"/>
                </a:ext>
              </a:extLst>
            </a:blip>
            <a:stretch>
              <a:fillRect/>
            </a:stretch>
          </p:blipFill>
          <p:spPr>
            <a:xfrm>
              <a:off x="567614" y="810883"/>
              <a:ext cx="2488132" cy="1255190"/>
            </a:xfrm>
            <a:prstGeom prst="rect">
              <a:avLst/>
            </a:prstGeom>
          </p:spPr>
        </p:pic>
        <p:sp>
          <p:nvSpPr>
            <p:cNvPr id="15" name="文本框 14"/>
            <p:cNvSpPr txBox="1"/>
            <p:nvPr/>
          </p:nvSpPr>
          <p:spPr>
            <a:xfrm>
              <a:off x="632289" y="1090780"/>
              <a:ext cx="2307582" cy="461665"/>
            </a:xfrm>
            <a:prstGeom prst="rect">
              <a:avLst/>
            </a:prstGeom>
            <a:noFill/>
          </p:spPr>
          <p:txBody>
            <a:bodyPr wrap="square" rtlCol="0">
              <a:spAutoFit/>
            </a:bodyPr>
            <a:lstStyle/>
            <a:p>
              <a:pPr lvl="0" algn="ctr" eaLnBrk="1" fontAlgn="auto" hangingPunct="1">
                <a:spcBef>
                  <a:spcPts val="0"/>
                </a:spcBef>
                <a:spcAft>
                  <a:spcPts val="0"/>
                </a:spcAft>
                <a:defRPr/>
              </a:pPr>
              <a:r>
                <a:rPr lang="zh-CN" altLang="en-US" sz="2400" b="1" dirty="0">
                  <a:solidFill>
                    <a:prstClr val="white"/>
                  </a:solidFill>
                  <a:latin typeface="微软雅黑" panose="020B0503020204020204" pitchFamily="34" charset="-122"/>
                  <a:ea typeface="微软雅黑" panose="020B0503020204020204" pitchFamily="34" charset="-122"/>
                </a:rPr>
                <a:t>社会主义精神文明</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6" name="矩形 15"/>
          <p:cNvSpPr/>
          <p:nvPr/>
        </p:nvSpPr>
        <p:spPr>
          <a:xfrm>
            <a:off x="3356451" y="3179082"/>
            <a:ext cx="4314884" cy="2797048"/>
          </a:xfrm>
          <a:prstGeom prst="rect">
            <a:avLst/>
          </a:prstGeom>
        </p:spPr>
        <p:txBody>
          <a:bodyPr wrap="square">
            <a:spAutoFit/>
          </a:bodyPr>
          <a:lstStyle/>
          <a:p>
            <a:pPr marL="342900" lvl="0" indent="-342900" algn="just" eaLnBrk="1" fontAlgn="auto" hangingPunct="1">
              <a:lnSpc>
                <a:spcPct val="150000"/>
              </a:lnSpc>
              <a:spcBef>
                <a:spcPts val="0"/>
              </a:spcBef>
              <a:spcAft>
                <a:spcPts val="0"/>
              </a:spcAft>
              <a:buClr>
                <a:srgbClr val="C00000"/>
              </a:buClr>
              <a:buFont typeface="Wingdings" panose="05000000000000000000" pitchFamily="2" charset="2"/>
              <a:buChar char="Ø"/>
              <a:defRPr/>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是我们进行改革开放和现代化建设的重要目标</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lvl="0" algn="just" eaLnBrk="1" fontAlgn="auto" hangingPunct="1">
              <a:lnSpc>
                <a:spcPct val="150000"/>
              </a:lnSpc>
              <a:spcBef>
                <a:spcPts val="0"/>
              </a:spcBef>
              <a:spcAft>
                <a:spcPts val="0"/>
              </a:spcAft>
              <a:buClr>
                <a:srgbClr val="C00000"/>
              </a:buClr>
              <a:defRPr/>
            </a:pP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342900" lvl="0" indent="-342900" algn="just" eaLnBrk="1" fontAlgn="auto" hangingPunct="1">
              <a:lnSpc>
                <a:spcPct val="150000"/>
              </a:lnSpc>
              <a:spcBef>
                <a:spcPts val="0"/>
              </a:spcBef>
              <a:spcAft>
                <a:spcPts val="0"/>
              </a:spcAft>
              <a:buClr>
                <a:srgbClr val="C00000"/>
              </a:buClr>
              <a:buFont typeface="Wingdings" panose="05000000000000000000" pitchFamily="2" charset="2"/>
              <a:buChar char="Ø"/>
              <a:defRPr/>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是搞好改革开放和现代化建设的重要保证</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PA-矩形 19"/>
          <p:cNvSpPr/>
          <p:nvPr>
            <p:custDataLst>
              <p:tags r:id="rId1"/>
            </p:custDataLst>
          </p:nvPr>
        </p:nvSpPr>
        <p:spPr>
          <a:xfrm>
            <a:off x="830176" y="5304859"/>
            <a:ext cx="10531648" cy="1134413"/>
          </a:xfrm>
          <a:prstGeom prst="rect">
            <a:avLst/>
          </a:prstGeom>
        </p:spPr>
        <p:txBody>
          <a:bodyPr wrap="square">
            <a:spAutoFit/>
          </a:bodyPr>
          <a:lstStyle/>
          <a:p>
            <a:pPr marL="0" marR="0" lvl="0" indent="629920" algn="just" defTabSz="914400" rtl="0" eaLnBrk="1" fontAlgn="auto" latinLnBrk="0" hangingPunct="1">
              <a:lnSpc>
                <a:spcPct val="150000"/>
              </a:lnSpc>
              <a:spcBef>
                <a:spcPts val="0"/>
              </a:spcBef>
              <a:spcAft>
                <a:spcPts val="0"/>
              </a:spcAft>
              <a:buClr>
                <a:srgbClr val="C00000"/>
              </a:buClr>
              <a:buSzTx/>
              <a:buFontTx/>
              <a:buNone/>
              <a:defRPr/>
            </a:pPr>
            <a:r>
              <a:rPr kumimoji="0" lang="zh-CN" altLang="en-US" sz="2400" b="1" i="0" u="none" strike="noStrike" kern="1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党的十四届六中全会后，以</a:t>
            </a:r>
            <a:r>
              <a:rPr kumimoji="0" lang="zh-CN" altLang="en-US" sz="2400" b="1" i="0" u="none" strike="noStrike" kern="1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创建文明城市、文明村镇、文明行业</a:t>
            </a:r>
            <a:r>
              <a:rPr kumimoji="0" lang="zh-CN" altLang="en-US" sz="2400" b="1" i="0" u="none" strike="noStrike" kern="1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rPr>
              <a:t>为主要内容的群众性活动在全国各地进一步蓬勃开展。</a:t>
            </a:r>
            <a:endParaRPr kumimoji="0" lang="zh-CN" altLang="en-US" sz="2400" b="1" i="0" u="none" strike="noStrike" kern="1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charset="0"/>
              <a:sym typeface="Arial" panose="020B0604020202020204" pitchFamily="34" charset="0"/>
            </a:endParaRPr>
          </a:p>
        </p:txBody>
      </p:sp>
      <p:grpSp>
        <p:nvGrpSpPr>
          <p:cNvPr id="3" name="组合 2"/>
          <p:cNvGrpSpPr/>
          <p:nvPr/>
        </p:nvGrpSpPr>
        <p:grpSpPr>
          <a:xfrm>
            <a:off x="312074" y="2573654"/>
            <a:ext cx="11567852" cy="2466652"/>
            <a:chOff x="327779" y="2956132"/>
            <a:chExt cx="11567852" cy="2466652"/>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5659" b="9927"/>
            <a:stretch>
              <a:fillRect/>
            </a:stretch>
          </p:blipFill>
          <p:spPr>
            <a:xfrm>
              <a:off x="327779" y="2956133"/>
              <a:ext cx="4024183" cy="2466651"/>
            </a:xfrm>
            <a:prstGeom prst="rect">
              <a:avLst/>
            </a:prstGeom>
          </p:spPr>
        </p:pic>
        <p:pic>
          <p:nvPicPr>
            <p:cNvPr id="12" name="Picture 2"/>
            <p:cNvPicPr>
              <a:picLocks noChangeAspect="1" noChangeArrowheads="1"/>
            </p:cNvPicPr>
            <p:nvPr/>
          </p:nvPicPr>
          <p:blipFill>
            <a:blip r:embed="rId3"/>
            <a:srcRect/>
            <a:stretch>
              <a:fillRect/>
            </a:stretch>
          </p:blipFill>
          <p:spPr bwMode="auto">
            <a:xfrm>
              <a:off x="4416387" y="2970485"/>
              <a:ext cx="3681279" cy="245229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091" y="2956132"/>
              <a:ext cx="3733540" cy="2437946"/>
            </a:xfrm>
            <a:prstGeom prst="rect">
              <a:avLst/>
            </a:prstGeom>
          </p:spPr>
        </p:pic>
      </p:grpSp>
      <p:sp>
        <p:nvSpPr>
          <p:cNvPr id="9"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1.</a:t>
            </a:r>
            <a:r>
              <a:rPr lang="zh-CN" altLang="en-US" sz="2400" b="1" dirty="0">
                <a:solidFill>
                  <a:srgbClr val="C00000"/>
                </a:solidFill>
              </a:rPr>
              <a:t>发展社会主义先进文化，就是建设社会主义精神文明</a:t>
            </a:r>
            <a:endParaRPr lang="zh-CN" altLang="en-US" sz="2400" b="1" dirty="0">
              <a:solidFill>
                <a:srgbClr val="C00000"/>
              </a:solidFill>
            </a:endParaRPr>
          </a:p>
        </p:txBody>
      </p:sp>
      <p:sp>
        <p:nvSpPr>
          <p:cNvPr id="15" name="矩形 27"/>
          <p:cNvSpPr/>
          <p:nvPr/>
        </p:nvSpPr>
        <p:spPr>
          <a:xfrm>
            <a:off x="312074" y="5190248"/>
            <a:ext cx="3644285" cy="1359367"/>
          </a:xfrm>
          <a:custGeom>
            <a:avLst/>
            <a:gdLst>
              <a:gd name="connsiteX0" fmla="*/ 0 w 9483319"/>
              <a:gd name="connsiteY0" fmla="*/ 0 h 1158757"/>
              <a:gd name="connsiteX1" fmla="*/ 9483319 w 9483319"/>
              <a:gd name="connsiteY1" fmla="*/ 0 h 1158757"/>
              <a:gd name="connsiteX2" fmla="*/ 9483319 w 9483319"/>
              <a:gd name="connsiteY2" fmla="*/ 1158757 h 1158757"/>
              <a:gd name="connsiteX3" fmla="*/ 0 w 9483319"/>
              <a:gd name="connsiteY3" fmla="*/ 1158757 h 1158757"/>
              <a:gd name="connsiteX4" fmla="*/ 0 w 9483319"/>
              <a:gd name="connsiteY4" fmla="*/ 0 h 1158757"/>
              <a:gd name="connsiteX0-1" fmla="*/ 0 w 9483319"/>
              <a:gd name="connsiteY0-2" fmla="*/ 2231 h 1160988"/>
              <a:gd name="connsiteX1-3" fmla="*/ 3433320 w 9483319"/>
              <a:gd name="connsiteY1-4" fmla="*/ 0 h 1160988"/>
              <a:gd name="connsiteX2-5" fmla="*/ 9483319 w 9483319"/>
              <a:gd name="connsiteY2-6" fmla="*/ 2231 h 1160988"/>
              <a:gd name="connsiteX3-7" fmla="*/ 9483319 w 9483319"/>
              <a:gd name="connsiteY3-8" fmla="*/ 1160988 h 1160988"/>
              <a:gd name="connsiteX4-9" fmla="*/ 0 w 9483319"/>
              <a:gd name="connsiteY4-10" fmla="*/ 1160988 h 1160988"/>
              <a:gd name="connsiteX5" fmla="*/ 0 w 9483319"/>
              <a:gd name="connsiteY5" fmla="*/ 2231 h 1160988"/>
              <a:gd name="connsiteX0-11" fmla="*/ 0 w 9483319"/>
              <a:gd name="connsiteY0-12" fmla="*/ 2231 h 1160988"/>
              <a:gd name="connsiteX1-13" fmla="*/ 3433320 w 9483319"/>
              <a:gd name="connsiteY1-14" fmla="*/ 0 h 1160988"/>
              <a:gd name="connsiteX2-15" fmla="*/ 9483319 w 9483319"/>
              <a:gd name="connsiteY2-16" fmla="*/ 2231 h 1160988"/>
              <a:gd name="connsiteX3-17" fmla="*/ 9483319 w 9483319"/>
              <a:gd name="connsiteY3-18" fmla="*/ 1160988 h 1160988"/>
              <a:gd name="connsiteX4-19" fmla="*/ 2182490 w 9483319"/>
              <a:gd name="connsiteY4-20" fmla="*/ 1155940 h 1160988"/>
              <a:gd name="connsiteX5-21" fmla="*/ 0 w 9483319"/>
              <a:gd name="connsiteY5-22" fmla="*/ 1160988 h 1160988"/>
              <a:gd name="connsiteX6" fmla="*/ 0 w 9483319"/>
              <a:gd name="connsiteY6" fmla="*/ 2231 h 1160988"/>
              <a:gd name="connsiteX0-23" fmla="*/ 9483319 w 9574759"/>
              <a:gd name="connsiteY0-24" fmla="*/ 1160988 h 1252428"/>
              <a:gd name="connsiteX1-25" fmla="*/ 2182490 w 9574759"/>
              <a:gd name="connsiteY1-26" fmla="*/ 1155940 h 1252428"/>
              <a:gd name="connsiteX2-27" fmla="*/ 0 w 9574759"/>
              <a:gd name="connsiteY2-28" fmla="*/ 1160988 h 1252428"/>
              <a:gd name="connsiteX3-29" fmla="*/ 0 w 9574759"/>
              <a:gd name="connsiteY3-30" fmla="*/ 2231 h 1252428"/>
              <a:gd name="connsiteX4-31" fmla="*/ 3433320 w 9574759"/>
              <a:gd name="connsiteY4-32" fmla="*/ 0 h 1252428"/>
              <a:gd name="connsiteX5-33" fmla="*/ 9483319 w 9574759"/>
              <a:gd name="connsiteY5-34" fmla="*/ 2231 h 1252428"/>
              <a:gd name="connsiteX6-35" fmla="*/ 9574759 w 9574759"/>
              <a:gd name="connsiteY6-36" fmla="*/ 1252428 h 1252428"/>
              <a:gd name="connsiteX0-37" fmla="*/ 9483319 w 9483319"/>
              <a:gd name="connsiteY0-38" fmla="*/ 1160988 h 1160988"/>
              <a:gd name="connsiteX1-39" fmla="*/ 2182490 w 9483319"/>
              <a:gd name="connsiteY1-40" fmla="*/ 1155940 h 1160988"/>
              <a:gd name="connsiteX2-41" fmla="*/ 0 w 9483319"/>
              <a:gd name="connsiteY2-42" fmla="*/ 1160988 h 1160988"/>
              <a:gd name="connsiteX3-43" fmla="*/ 0 w 9483319"/>
              <a:gd name="connsiteY3-44" fmla="*/ 2231 h 1160988"/>
              <a:gd name="connsiteX4-45" fmla="*/ 3433320 w 9483319"/>
              <a:gd name="connsiteY4-46" fmla="*/ 0 h 1160988"/>
              <a:gd name="connsiteX5-47" fmla="*/ 9483319 w 9483319"/>
              <a:gd name="connsiteY5-48" fmla="*/ 2231 h 1160988"/>
              <a:gd name="connsiteX0-49" fmla="*/ 2182490 w 9483319"/>
              <a:gd name="connsiteY0-50" fmla="*/ 1155940 h 1160988"/>
              <a:gd name="connsiteX1-51" fmla="*/ 0 w 9483319"/>
              <a:gd name="connsiteY1-52" fmla="*/ 1160988 h 1160988"/>
              <a:gd name="connsiteX2-53" fmla="*/ 0 w 9483319"/>
              <a:gd name="connsiteY2-54" fmla="*/ 2231 h 1160988"/>
              <a:gd name="connsiteX3-55" fmla="*/ 3433320 w 9483319"/>
              <a:gd name="connsiteY3-56" fmla="*/ 0 h 1160988"/>
              <a:gd name="connsiteX4-57" fmla="*/ 9483319 w 9483319"/>
              <a:gd name="connsiteY4-58" fmla="*/ 2231 h 1160988"/>
              <a:gd name="connsiteX0-59" fmla="*/ 2182490 w 3433320"/>
              <a:gd name="connsiteY0-60" fmla="*/ 1155940 h 1160988"/>
              <a:gd name="connsiteX1-61" fmla="*/ 0 w 3433320"/>
              <a:gd name="connsiteY1-62" fmla="*/ 1160988 h 1160988"/>
              <a:gd name="connsiteX2-63" fmla="*/ 0 w 3433320"/>
              <a:gd name="connsiteY2-64" fmla="*/ 2231 h 1160988"/>
              <a:gd name="connsiteX3-65" fmla="*/ 3433320 w 3433320"/>
              <a:gd name="connsiteY3-66" fmla="*/ 0 h 1160988"/>
            </a:gdLst>
            <a:ahLst/>
            <a:cxnLst>
              <a:cxn ang="0">
                <a:pos x="connsiteX0-1" y="connsiteY0-2"/>
              </a:cxn>
              <a:cxn ang="0">
                <a:pos x="connsiteX1-3" y="connsiteY1-4"/>
              </a:cxn>
              <a:cxn ang="0">
                <a:pos x="connsiteX2-5" y="connsiteY2-6"/>
              </a:cxn>
              <a:cxn ang="0">
                <a:pos x="connsiteX3-7" y="connsiteY3-8"/>
              </a:cxn>
            </a:cxnLst>
            <a:rect l="l" t="t" r="r" b="b"/>
            <a:pathLst>
              <a:path w="3433320" h="1160988">
                <a:moveTo>
                  <a:pt x="2182490" y="1155940"/>
                </a:moveTo>
                <a:lnTo>
                  <a:pt x="0" y="1160988"/>
                </a:lnTo>
                <a:lnTo>
                  <a:pt x="0" y="2231"/>
                </a:lnTo>
                <a:lnTo>
                  <a:pt x="3433320"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27"/>
          <p:cNvSpPr/>
          <p:nvPr/>
        </p:nvSpPr>
        <p:spPr>
          <a:xfrm flipH="1">
            <a:off x="8191013" y="5190248"/>
            <a:ext cx="3644285" cy="1359367"/>
          </a:xfrm>
          <a:custGeom>
            <a:avLst/>
            <a:gdLst>
              <a:gd name="connsiteX0" fmla="*/ 0 w 9483319"/>
              <a:gd name="connsiteY0" fmla="*/ 0 h 1158757"/>
              <a:gd name="connsiteX1" fmla="*/ 9483319 w 9483319"/>
              <a:gd name="connsiteY1" fmla="*/ 0 h 1158757"/>
              <a:gd name="connsiteX2" fmla="*/ 9483319 w 9483319"/>
              <a:gd name="connsiteY2" fmla="*/ 1158757 h 1158757"/>
              <a:gd name="connsiteX3" fmla="*/ 0 w 9483319"/>
              <a:gd name="connsiteY3" fmla="*/ 1158757 h 1158757"/>
              <a:gd name="connsiteX4" fmla="*/ 0 w 9483319"/>
              <a:gd name="connsiteY4" fmla="*/ 0 h 1158757"/>
              <a:gd name="connsiteX0-1" fmla="*/ 0 w 9483319"/>
              <a:gd name="connsiteY0-2" fmla="*/ 2231 h 1160988"/>
              <a:gd name="connsiteX1-3" fmla="*/ 3433320 w 9483319"/>
              <a:gd name="connsiteY1-4" fmla="*/ 0 h 1160988"/>
              <a:gd name="connsiteX2-5" fmla="*/ 9483319 w 9483319"/>
              <a:gd name="connsiteY2-6" fmla="*/ 2231 h 1160988"/>
              <a:gd name="connsiteX3-7" fmla="*/ 9483319 w 9483319"/>
              <a:gd name="connsiteY3-8" fmla="*/ 1160988 h 1160988"/>
              <a:gd name="connsiteX4-9" fmla="*/ 0 w 9483319"/>
              <a:gd name="connsiteY4-10" fmla="*/ 1160988 h 1160988"/>
              <a:gd name="connsiteX5" fmla="*/ 0 w 9483319"/>
              <a:gd name="connsiteY5" fmla="*/ 2231 h 1160988"/>
              <a:gd name="connsiteX0-11" fmla="*/ 0 w 9483319"/>
              <a:gd name="connsiteY0-12" fmla="*/ 2231 h 1160988"/>
              <a:gd name="connsiteX1-13" fmla="*/ 3433320 w 9483319"/>
              <a:gd name="connsiteY1-14" fmla="*/ 0 h 1160988"/>
              <a:gd name="connsiteX2-15" fmla="*/ 9483319 w 9483319"/>
              <a:gd name="connsiteY2-16" fmla="*/ 2231 h 1160988"/>
              <a:gd name="connsiteX3-17" fmla="*/ 9483319 w 9483319"/>
              <a:gd name="connsiteY3-18" fmla="*/ 1160988 h 1160988"/>
              <a:gd name="connsiteX4-19" fmla="*/ 2182490 w 9483319"/>
              <a:gd name="connsiteY4-20" fmla="*/ 1155940 h 1160988"/>
              <a:gd name="connsiteX5-21" fmla="*/ 0 w 9483319"/>
              <a:gd name="connsiteY5-22" fmla="*/ 1160988 h 1160988"/>
              <a:gd name="connsiteX6" fmla="*/ 0 w 9483319"/>
              <a:gd name="connsiteY6" fmla="*/ 2231 h 1160988"/>
              <a:gd name="connsiteX0-23" fmla="*/ 9483319 w 9574759"/>
              <a:gd name="connsiteY0-24" fmla="*/ 1160988 h 1252428"/>
              <a:gd name="connsiteX1-25" fmla="*/ 2182490 w 9574759"/>
              <a:gd name="connsiteY1-26" fmla="*/ 1155940 h 1252428"/>
              <a:gd name="connsiteX2-27" fmla="*/ 0 w 9574759"/>
              <a:gd name="connsiteY2-28" fmla="*/ 1160988 h 1252428"/>
              <a:gd name="connsiteX3-29" fmla="*/ 0 w 9574759"/>
              <a:gd name="connsiteY3-30" fmla="*/ 2231 h 1252428"/>
              <a:gd name="connsiteX4-31" fmla="*/ 3433320 w 9574759"/>
              <a:gd name="connsiteY4-32" fmla="*/ 0 h 1252428"/>
              <a:gd name="connsiteX5-33" fmla="*/ 9483319 w 9574759"/>
              <a:gd name="connsiteY5-34" fmla="*/ 2231 h 1252428"/>
              <a:gd name="connsiteX6-35" fmla="*/ 9574759 w 9574759"/>
              <a:gd name="connsiteY6-36" fmla="*/ 1252428 h 1252428"/>
              <a:gd name="connsiteX0-37" fmla="*/ 9483319 w 9483319"/>
              <a:gd name="connsiteY0-38" fmla="*/ 1160988 h 1160988"/>
              <a:gd name="connsiteX1-39" fmla="*/ 2182490 w 9483319"/>
              <a:gd name="connsiteY1-40" fmla="*/ 1155940 h 1160988"/>
              <a:gd name="connsiteX2-41" fmla="*/ 0 w 9483319"/>
              <a:gd name="connsiteY2-42" fmla="*/ 1160988 h 1160988"/>
              <a:gd name="connsiteX3-43" fmla="*/ 0 w 9483319"/>
              <a:gd name="connsiteY3-44" fmla="*/ 2231 h 1160988"/>
              <a:gd name="connsiteX4-45" fmla="*/ 3433320 w 9483319"/>
              <a:gd name="connsiteY4-46" fmla="*/ 0 h 1160988"/>
              <a:gd name="connsiteX5-47" fmla="*/ 9483319 w 9483319"/>
              <a:gd name="connsiteY5-48" fmla="*/ 2231 h 1160988"/>
              <a:gd name="connsiteX0-49" fmla="*/ 2182490 w 9483319"/>
              <a:gd name="connsiteY0-50" fmla="*/ 1155940 h 1160988"/>
              <a:gd name="connsiteX1-51" fmla="*/ 0 w 9483319"/>
              <a:gd name="connsiteY1-52" fmla="*/ 1160988 h 1160988"/>
              <a:gd name="connsiteX2-53" fmla="*/ 0 w 9483319"/>
              <a:gd name="connsiteY2-54" fmla="*/ 2231 h 1160988"/>
              <a:gd name="connsiteX3-55" fmla="*/ 3433320 w 9483319"/>
              <a:gd name="connsiteY3-56" fmla="*/ 0 h 1160988"/>
              <a:gd name="connsiteX4-57" fmla="*/ 9483319 w 9483319"/>
              <a:gd name="connsiteY4-58" fmla="*/ 2231 h 1160988"/>
              <a:gd name="connsiteX0-59" fmla="*/ 2182490 w 3433320"/>
              <a:gd name="connsiteY0-60" fmla="*/ 1155940 h 1160988"/>
              <a:gd name="connsiteX1-61" fmla="*/ 0 w 3433320"/>
              <a:gd name="connsiteY1-62" fmla="*/ 1160988 h 1160988"/>
              <a:gd name="connsiteX2-63" fmla="*/ 0 w 3433320"/>
              <a:gd name="connsiteY2-64" fmla="*/ 2231 h 1160988"/>
              <a:gd name="connsiteX3-65" fmla="*/ 3433320 w 3433320"/>
              <a:gd name="connsiteY3-66" fmla="*/ 0 h 1160988"/>
            </a:gdLst>
            <a:ahLst/>
            <a:cxnLst>
              <a:cxn ang="0">
                <a:pos x="connsiteX0-1" y="connsiteY0-2"/>
              </a:cxn>
              <a:cxn ang="0">
                <a:pos x="connsiteX1-3" y="connsiteY1-4"/>
              </a:cxn>
              <a:cxn ang="0">
                <a:pos x="connsiteX2-5" y="connsiteY2-6"/>
              </a:cxn>
              <a:cxn ang="0">
                <a:pos x="connsiteX3-7" y="connsiteY3-8"/>
              </a:cxn>
            </a:cxnLst>
            <a:rect l="l" t="t" r="r" b="b"/>
            <a:pathLst>
              <a:path w="3433320" h="1160988">
                <a:moveTo>
                  <a:pt x="2182490" y="1155940"/>
                </a:moveTo>
                <a:lnTo>
                  <a:pt x="0" y="1160988"/>
                </a:lnTo>
                <a:lnTo>
                  <a:pt x="0" y="2231"/>
                </a:lnTo>
                <a:lnTo>
                  <a:pt x="3433320"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矩形: 圆角 16"/>
          <p:cNvSpPr/>
          <p:nvPr/>
        </p:nvSpPr>
        <p:spPr>
          <a:xfrm>
            <a:off x="2611272" y="1092295"/>
            <a:ext cx="6969456"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（二）始终代表中国先进文化的前进方向</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矩形: 圆角 9"/>
          <p:cNvSpPr/>
          <p:nvPr/>
        </p:nvSpPr>
        <p:spPr>
          <a:xfrm>
            <a:off x="2611273" y="1092295"/>
            <a:ext cx="6969456"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（二）始终代表中国先进文化的前进方向</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11" name="矩形 4"/>
          <p:cNvSpPr>
            <a:spLocks noChangeArrowheads="1"/>
          </p:cNvSpPr>
          <p:nvPr/>
        </p:nvSpPr>
        <p:spPr bwMode="auto">
          <a:xfrm>
            <a:off x="327779" y="1818730"/>
            <a:ext cx="851597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50000"/>
              </a:lnSpc>
              <a:spcBef>
                <a:spcPct val="0"/>
              </a:spcBef>
              <a:buFontTx/>
              <a:buNone/>
            </a:pPr>
            <a:r>
              <a:rPr lang="en-US" altLang="zh-CN" sz="2400" b="1" dirty="0">
                <a:solidFill>
                  <a:srgbClr val="C00000"/>
                </a:solidFill>
              </a:rPr>
              <a:t>2.</a:t>
            </a:r>
            <a:r>
              <a:rPr lang="zh-CN" altLang="en-US" sz="2400" b="1" dirty="0">
                <a:solidFill>
                  <a:srgbClr val="C00000"/>
                </a:solidFill>
              </a:rPr>
              <a:t>发展社会主义先进文化，就是发展面向现代化、面向世界、面向未来的，民族的科学的大众的社会主义文化</a:t>
            </a:r>
            <a:endParaRPr lang="zh-CN" altLang="en-US" sz="2400" b="1" dirty="0">
              <a:solidFill>
                <a:srgbClr val="C00000"/>
              </a:solidFill>
            </a:endParaRPr>
          </a:p>
        </p:txBody>
      </p:sp>
      <p:grpSp>
        <p:nvGrpSpPr>
          <p:cNvPr id="17" name="组合 16"/>
          <p:cNvGrpSpPr/>
          <p:nvPr/>
        </p:nvGrpSpPr>
        <p:grpSpPr>
          <a:xfrm>
            <a:off x="473696" y="3234518"/>
            <a:ext cx="4912802" cy="3251842"/>
            <a:chOff x="214216" y="3176351"/>
            <a:chExt cx="4912802" cy="3251842"/>
          </a:xfrm>
        </p:grpSpPr>
        <p:grpSp>
          <p:nvGrpSpPr>
            <p:cNvPr id="4" name="组合 3"/>
            <p:cNvGrpSpPr/>
            <p:nvPr/>
          </p:nvGrpSpPr>
          <p:grpSpPr>
            <a:xfrm>
              <a:off x="214216" y="3176351"/>
              <a:ext cx="4912802" cy="3251842"/>
              <a:chOff x="409825" y="4063418"/>
              <a:chExt cx="3338512" cy="2209801"/>
            </a:xfrm>
          </p:grpSpPr>
          <p:sp>
            <p:nvSpPr>
              <p:cNvPr id="12" name="六边形 2"/>
              <p:cNvSpPr>
                <a:spLocks noChangeArrowheads="1"/>
              </p:cNvSpPr>
              <p:nvPr/>
            </p:nvSpPr>
            <p:spPr bwMode="auto">
              <a:xfrm>
                <a:off x="1448050" y="4063418"/>
                <a:ext cx="1258887" cy="1085850"/>
              </a:xfrm>
              <a:prstGeom prst="hexagon">
                <a:avLst>
                  <a:gd name="adj" fmla="val 24991"/>
                  <a:gd name="vf" fmla="val 11547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spcBef>
                    <a:spcPct val="0"/>
                  </a:spcBef>
                  <a:spcAft>
                    <a:spcPct val="0"/>
                  </a:spcAft>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3" name="六边形 3"/>
              <p:cNvSpPr>
                <a:spLocks noChangeArrowheads="1"/>
              </p:cNvSpPr>
              <p:nvPr/>
            </p:nvSpPr>
            <p:spPr bwMode="auto">
              <a:xfrm>
                <a:off x="409825" y="4606343"/>
                <a:ext cx="1258887" cy="1085850"/>
              </a:xfrm>
              <a:prstGeom prst="hexagon">
                <a:avLst>
                  <a:gd name="adj" fmla="val 24991"/>
                  <a:gd name="vf" fmla="val 115470"/>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spcBef>
                    <a:spcPct val="0"/>
                  </a:spcBef>
                  <a:spcAft>
                    <a:spcPct val="0"/>
                  </a:spcAft>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4" name="六边形 4"/>
              <p:cNvSpPr>
                <a:spLocks noChangeArrowheads="1"/>
              </p:cNvSpPr>
              <p:nvPr/>
            </p:nvSpPr>
            <p:spPr bwMode="auto">
              <a:xfrm>
                <a:off x="1448050" y="5187369"/>
                <a:ext cx="1258887" cy="1085850"/>
              </a:xfrm>
              <a:prstGeom prst="hexagon">
                <a:avLst>
                  <a:gd name="adj" fmla="val 24991"/>
                  <a:gd name="vf" fmla="val 115470"/>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spcBef>
                    <a:spcPct val="0"/>
                  </a:spcBef>
                  <a:spcAft>
                    <a:spcPct val="0"/>
                  </a:spcAft>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5" name="六边形 5"/>
              <p:cNvSpPr>
                <a:spLocks noChangeArrowheads="1"/>
              </p:cNvSpPr>
              <p:nvPr/>
            </p:nvSpPr>
            <p:spPr bwMode="auto">
              <a:xfrm>
                <a:off x="2489450" y="4606343"/>
                <a:ext cx="1258887" cy="1085850"/>
              </a:xfrm>
              <a:prstGeom prst="hexagon">
                <a:avLst>
                  <a:gd name="adj" fmla="val 24991"/>
                  <a:gd name="vf" fmla="val 115470"/>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ctr" fontAlgn="base">
                  <a:spcBef>
                    <a:spcPct val="0"/>
                  </a:spcBef>
                  <a:spcAft>
                    <a:spcPct val="0"/>
                  </a:spcAft>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grpSp>
        <p:sp>
          <p:nvSpPr>
            <p:cNvPr id="16" name="矩形 15"/>
            <p:cNvSpPr/>
            <p:nvPr/>
          </p:nvSpPr>
          <p:spPr>
            <a:xfrm>
              <a:off x="228055" y="4293803"/>
              <a:ext cx="1852521" cy="907941"/>
            </a:xfrm>
            <a:prstGeom prst="rect">
              <a:avLst/>
            </a:prstGeom>
          </p:spPr>
          <p:txBody>
            <a:bodyPr wrap="square">
              <a:spAutoFit/>
            </a:bodyPr>
            <a:lstStyle/>
            <a:p>
              <a:pPr lvl="0" algn="ctr" eaLnBrk="1" hangingPunct="1">
                <a:spcBef>
                  <a:spcPts val="0"/>
                </a:spcBef>
                <a:spcAft>
                  <a:spcPts val="600"/>
                </a:spcAft>
                <a:defRPr/>
              </a:pPr>
              <a:r>
                <a:rPr lang="zh-CN" altLang="en-US" sz="2400" dirty="0">
                  <a:solidFill>
                    <a:schemeClr val="bg1"/>
                  </a:solidFill>
                  <a:latin typeface="微软雅黑" panose="020B0503020204020204" pitchFamily="34" charset="-122"/>
                  <a:ea typeface="微软雅黑" panose="020B0503020204020204" pitchFamily="34" charset="-122"/>
                  <a:cs typeface="+mn-lt"/>
                  <a:sym typeface="+mn-ea"/>
                </a:rPr>
                <a:t>以科学的</a:t>
              </a:r>
              <a:endParaRPr lang="en-US" altLang="zh-CN" sz="2400" dirty="0">
                <a:solidFill>
                  <a:schemeClr val="bg1"/>
                </a:solidFill>
                <a:latin typeface="微软雅黑" panose="020B0503020204020204" pitchFamily="34" charset="-122"/>
                <a:ea typeface="微软雅黑" panose="020B0503020204020204" pitchFamily="34" charset="-122"/>
                <a:cs typeface="+mn-lt"/>
                <a:sym typeface="+mn-ea"/>
              </a:endParaRPr>
            </a:p>
            <a:p>
              <a:pPr lvl="0" algn="ctr" eaLnBrk="1" hangingPunct="1">
                <a:spcBef>
                  <a:spcPts val="0"/>
                </a:spcBef>
                <a:spcAft>
                  <a:spcPts val="600"/>
                </a:spcAft>
                <a:defRPr/>
              </a:pPr>
              <a:r>
                <a:rPr lang="zh-CN" altLang="en-US" sz="2400" dirty="0">
                  <a:solidFill>
                    <a:schemeClr val="bg1"/>
                  </a:solidFill>
                  <a:latin typeface="微软雅黑" panose="020B0503020204020204" pitchFamily="34" charset="-122"/>
                  <a:ea typeface="微软雅黑" panose="020B0503020204020204" pitchFamily="34" charset="-122"/>
                  <a:cs typeface="+mn-lt"/>
                  <a:sym typeface="+mn-ea"/>
                </a:rPr>
                <a:t>理论武装人</a:t>
              </a:r>
              <a:endParaRPr lang="en-US" altLang="zh-CN" sz="2400" dirty="0">
                <a:solidFill>
                  <a:schemeClr val="bg1"/>
                </a:solidFill>
                <a:latin typeface="微软雅黑" panose="020B0503020204020204" pitchFamily="34" charset="-122"/>
                <a:ea typeface="微软雅黑" panose="020B0503020204020204" pitchFamily="34" charset="-122"/>
                <a:cs typeface="+mn-lt"/>
                <a:sym typeface="+mn-ea"/>
              </a:endParaRPr>
            </a:p>
          </p:txBody>
        </p:sp>
        <p:sp>
          <p:nvSpPr>
            <p:cNvPr id="19" name="矩形 18"/>
            <p:cNvSpPr/>
            <p:nvPr/>
          </p:nvSpPr>
          <p:spPr>
            <a:xfrm>
              <a:off x="1755860" y="3446108"/>
              <a:ext cx="1852521" cy="907941"/>
            </a:xfrm>
            <a:prstGeom prst="rect">
              <a:avLst/>
            </a:prstGeom>
          </p:spPr>
          <p:txBody>
            <a:bodyPr wrap="square">
              <a:spAutoFit/>
            </a:bodyPr>
            <a:lstStyle/>
            <a:p>
              <a:pPr lvl="0" algn="ctr" eaLnBrk="1" hangingPunct="1">
                <a:spcBef>
                  <a:spcPts val="0"/>
                </a:spcBef>
                <a:spcAft>
                  <a:spcPts val="600"/>
                </a:spcAft>
                <a:defRPr/>
              </a:pPr>
              <a:r>
                <a:rPr lang="zh-CN" altLang="en-US" sz="2400" dirty="0">
                  <a:solidFill>
                    <a:schemeClr val="bg1"/>
                  </a:solidFill>
                  <a:latin typeface="微软雅黑" panose="020B0503020204020204" pitchFamily="34" charset="-122"/>
                  <a:ea typeface="微软雅黑" panose="020B0503020204020204" pitchFamily="34" charset="-122"/>
                  <a:cs typeface="+mn-lt"/>
                  <a:sym typeface="+mn-ea"/>
                </a:rPr>
                <a:t>以正确的</a:t>
              </a:r>
              <a:endParaRPr lang="en-US" altLang="zh-CN" sz="2400" dirty="0">
                <a:solidFill>
                  <a:schemeClr val="bg1"/>
                </a:solidFill>
                <a:latin typeface="微软雅黑" panose="020B0503020204020204" pitchFamily="34" charset="-122"/>
                <a:ea typeface="微软雅黑" panose="020B0503020204020204" pitchFamily="34" charset="-122"/>
                <a:cs typeface="+mn-lt"/>
                <a:sym typeface="+mn-ea"/>
              </a:endParaRPr>
            </a:p>
            <a:p>
              <a:pPr lvl="0" algn="ctr" eaLnBrk="1" hangingPunct="1">
                <a:spcBef>
                  <a:spcPts val="0"/>
                </a:spcBef>
                <a:spcAft>
                  <a:spcPts val="600"/>
                </a:spcAft>
                <a:defRPr/>
              </a:pPr>
              <a:r>
                <a:rPr lang="zh-CN" altLang="en-US" sz="2400" dirty="0">
                  <a:solidFill>
                    <a:schemeClr val="bg1"/>
                  </a:solidFill>
                  <a:latin typeface="微软雅黑" panose="020B0503020204020204" pitchFamily="34" charset="-122"/>
                  <a:ea typeface="微软雅黑" panose="020B0503020204020204" pitchFamily="34" charset="-122"/>
                  <a:cs typeface="+mn-lt"/>
                  <a:sym typeface="+mn-ea"/>
                </a:rPr>
                <a:t>舆论引导人</a:t>
              </a:r>
              <a:endParaRPr lang="zh-CN" altLang="en-US" sz="2400" dirty="0">
                <a:solidFill>
                  <a:schemeClr val="bg1"/>
                </a:solidFill>
                <a:latin typeface="微软雅黑" panose="020B0503020204020204" pitchFamily="34" charset="-122"/>
                <a:ea typeface="微软雅黑" panose="020B0503020204020204" pitchFamily="34" charset="-122"/>
                <a:cs typeface="+mn-lt"/>
                <a:sym typeface="+mn-ea"/>
              </a:endParaRPr>
            </a:p>
          </p:txBody>
        </p:sp>
        <p:sp>
          <p:nvSpPr>
            <p:cNvPr id="20" name="矩形 19"/>
            <p:cNvSpPr/>
            <p:nvPr/>
          </p:nvSpPr>
          <p:spPr>
            <a:xfrm>
              <a:off x="3274496" y="4244522"/>
              <a:ext cx="1852521" cy="907941"/>
            </a:xfrm>
            <a:prstGeom prst="rect">
              <a:avLst/>
            </a:prstGeom>
          </p:spPr>
          <p:txBody>
            <a:bodyPr wrap="square">
              <a:spAutoFit/>
            </a:bodyPr>
            <a:lstStyle/>
            <a:p>
              <a:pPr lvl="0" algn="ctr" eaLnBrk="1" hangingPunct="1">
                <a:spcBef>
                  <a:spcPts val="0"/>
                </a:spcBef>
                <a:spcAft>
                  <a:spcPts val="600"/>
                </a:spcAft>
                <a:defRPr/>
              </a:pPr>
              <a:r>
                <a:rPr lang="zh-CN" altLang="en-US" sz="2400" dirty="0">
                  <a:solidFill>
                    <a:schemeClr val="bg1"/>
                  </a:solidFill>
                  <a:latin typeface="微软雅黑" panose="020B0503020204020204" pitchFamily="34" charset="-122"/>
                  <a:ea typeface="微软雅黑" panose="020B0503020204020204" pitchFamily="34" charset="-122"/>
                  <a:cs typeface="+mn-lt"/>
                  <a:sym typeface="+mn-ea"/>
                </a:rPr>
                <a:t>以高尚的</a:t>
              </a:r>
              <a:endParaRPr lang="en-US" altLang="zh-CN" sz="2400" dirty="0">
                <a:solidFill>
                  <a:schemeClr val="bg1"/>
                </a:solidFill>
                <a:latin typeface="微软雅黑" panose="020B0503020204020204" pitchFamily="34" charset="-122"/>
                <a:ea typeface="微软雅黑" panose="020B0503020204020204" pitchFamily="34" charset="-122"/>
                <a:cs typeface="+mn-lt"/>
                <a:sym typeface="+mn-ea"/>
              </a:endParaRPr>
            </a:p>
            <a:p>
              <a:pPr lvl="0" algn="ctr" eaLnBrk="1" hangingPunct="1">
                <a:spcBef>
                  <a:spcPts val="0"/>
                </a:spcBef>
                <a:spcAft>
                  <a:spcPts val="600"/>
                </a:spcAft>
                <a:defRPr/>
              </a:pPr>
              <a:r>
                <a:rPr lang="zh-CN" altLang="en-US" sz="2400" dirty="0">
                  <a:solidFill>
                    <a:schemeClr val="bg1"/>
                  </a:solidFill>
                  <a:latin typeface="微软雅黑" panose="020B0503020204020204" pitchFamily="34" charset="-122"/>
                  <a:ea typeface="微软雅黑" panose="020B0503020204020204" pitchFamily="34" charset="-122"/>
                  <a:cs typeface="+mn-lt"/>
                  <a:sym typeface="+mn-ea"/>
                </a:rPr>
                <a:t>精神塑造人</a:t>
              </a:r>
              <a:endParaRPr lang="zh-CN" altLang="en-US" sz="2400" dirty="0">
                <a:solidFill>
                  <a:schemeClr val="bg1"/>
                </a:solidFill>
                <a:latin typeface="微软雅黑" panose="020B0503020204020204" pitchFamily="34" charset="-122"/>
                <a:ea typeface="微软雅黑" panose="020B0503020204020204" pitchFamily="34" charset="-122"/>
                <a:cs typeface="+mn-lt"/>
                <a:sym typeface="+mn-ea"/>
              </a:endParaRPr>
            </a:p>
          </p:txBody>
        </p:sp>
        <p:sp>
          <p:nvSpPr>
            <p:cNvPr id="21" name="矩形 20"/>
            <p:cNvSpPr/>
            <p:nvPr/>
          </p:nvSpPr>
          <p:spPr>
            <a:xfrm>
              <a:off x="1744679" y="5118682"/>
              <a:ext cx="1852521" cy="907941"/>
            </a:xfrm>
            <a:prstGeom prst="rect">
              <a:avLst/>
            </a:prstGeom>
          </p:spPr>
          <p:txBody>
            <a:bodyPr wrap="square">
              <a:spAutoFit/>
            </a:bodyPr>
            <a:lstStyle/>
            <a:p>
              <a:pPr lvl="0" algn="ctr" eaLnBrk="1" hangingPunct="1">
                <a:spcBef>
                  <a:spcPts val="0"/>
                </a:spcBef>
                <a:spcAft>
                  <a:spcPts val="600"/>
                </a:spcAft>
                <a:defRPr/>
              </a:pPr>
              <a:r>
                <a:rPr lang="zh-CN" altLang="en-US" sz="2400" dirty="0">
                  <a:solidFill>
                    <a:schemeClr val="bg1"/>
                  </a:solidFill>
                  <a:latin typeface="微软雅黑" panose="020B0503020204020204" pitchFamily="34" charset="-122"/>
                  <a:ea typeface="微软雅黑" panose="020B0503020204020204" pitchFamily="34" charset="-122"/>
                  <a:cs typeface="+mn-lt"/>
                  <a:sym typeface="+mn-ea"/>
                </a:rPr>
                <a:t>以优秀的</a:t>
              </a:r>
              <a:endParaRPr lang="en-US" altLang="zh-CN" sz="2400" dirty="0">
                <a:solidFill>
                  <a:schemeClr val="bg1"/>
                </a:solidFill>
                <a:latin typeface="微软雅黑" panose="020B0503020204020204" pitchFamily="34" charset="-122"/>
                <a:ea typeface="微软雅黑" panose="020B0503020204020204" pitchFamily="34" charset="-122"/>
                <a:cs typeface="+mn-lt"/>
                <a:sym typeface="+mn-ea"/>
              </a:endParaRPr>
            </a:p>
            <a:p>
              <a:pPr lvl="0" algn="ctr" eaLnBrk="1" hangingPunct="1">
                <a:spcBef>
                  <a:spcPts val="0"/>
                </a:spcBef>
                <a:spcAft>
                  <a:spcPts val="600"/>
                </a:spcAft>
                <a:defRPr/>
              </a:pPr>
              <a:r>
                <a:rPr lang="zh-CN" altLang="en-US" sz="2400" dirty="0">
                  <a:solidFill>
                    <a:schemeClr val="bg1"/>
                  </a:solidFill>
                  <a:latin typeface="微软雅黑" panose="020B0503020204020204" pitchFamily="34" charset="-122"/>
                  <a:ea typeface="微软雅黑" panose="020B0503020204020204" pitchFamily="34" charset="-122"/>
                  <a:cs typeface="+mn-lt"/>
                  <a:sym typeface="+mn-ea"/>
                </a:rPr>
                <a:t>作品鼓舞人</a:t>
              </a:r>
              <a:endParaRPr lang="zh-CN" altLang="en-US" sz="2400" dirty="0">
                <a:solidFill>
                  <a:schemeClr val="bg1"/>
                </a:solidFill>
                <a:latin typeface="微软雅黑" panose="020B0503020204020204" pitchFamily="34" charset="-122"/>
                <a:ea typeface="微软雅黑" panose="020B0503020204020204" pitchFamily="34" charset="-122"/>
                <a:cs typeface="+mn-lt"/>
                <a:sym typeface="+mn-ea"/>
              </a:endParaRPr>
            </a:p>
          </p:txBody>
        </p:sp>
      </p:grpSp>
      <p:grpSp>
        <p:nvGrpSpPr>
          <p:cNvPr id="29" name="组合 28"/>
          <p:cNvGrpSpPr/>
          <p:nvPr/>
        </p:nvGrpSpPr>
        <p:grpSpPr>
          <a:xfrm>
            <a:off x="5448938" y="3033677"/>
            <a:ext cx="6269366" cy="3860660"/>
            <a:chOff x="5365988" y="3033677"/>
            <a:chExt cx="6269366" cy="3860660"/>
          </a:xfrm>
        </p:grpSpPr>
        <p:sp>
          <p:nvSpPr>
            <p:cNvPr id="5" name="矩形 4"/>
            <p:cNvSpPr/>
            <p:nvPr/>
          </p:nvSpPr>
          <p:spPr>
            <a:xfrm>
              <a:off x="5539354" y="3567217"/>
              <a:ext cx="6096000" cy="2243050"/>
            </a:xfrm>
            <a:prstGeom prst="rect">
              <a:avLst/>
            </a:prstGeom>
          </p:spPr>
          <p:txBody>
            <a:bodyPr>
              <a:spAutoFit/>
            </a:bodyPr>
            <a:lstStyle/>
            <a:p>
              <a:pPr marL="0" marR="0" lvl="0" indent="0" algn="just" defTabSz="9144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100F10"/>
                  </a:solidFill>
                  <a:effectLst/>
                  <a:uLnTx/>
                  <a:uFillTx/>
                  <a:latin typeface="+mn-ea"/>
                  <a:ea typeface="+mn-ea"/>
                  <a:cs typeface="+mn-cs"/>
                </a:rPr>
                <a:t>有利于发扬爱国主义、集体主义、</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社</a:t>
              </a:r>
              <a:r>
                <a:rPr kumimoji="0" lang="zh-CN" altLang="en-US" sz="2400" b="0" i="0" u="none" strike="noStrike" kern="1200" cap="none" spc="0" normalizeH="0" baseline="0" noProof="0" dirty="0">
                  <a:ln>
                    <a:noFill/>
                  </a:ln>
                  <a:solidFill>
                    <a:srgbClr val="100F10"/>
                  </a:solidFill>
                  <a:effectLst/>
                  <a:uLnTx/>
                  <a:uFillTx/>
                  <a:latin typeface="+mn-ea"/>
                  <a:ea typeface="+mn-ea"/>
                  <a:cs typeface="+mn-cs"/>
                </a:rPr>
                <a:t>会主义</a:t>
              </a:r>
              <a:endParaRPr kumimoji="0" lang="en-US" altLang="zh-CN" sz="2400" b="0" i="0" u="none" strike="noStrike" kern="1200" cap="none" spc="0" normalizeH="0" baseline="0" noProof="0" dirty="0">
                <a:ln>
                  <a:noFill/>
                </a:ln>
                <a:solidFill>
                  <a:srgbClr val="100F10"/>
                </a:solidFill>
                <a:effectLst/>
                <a:uLnTx/>
                <a:uFillTx/>
                <a:latin typeface="+mn-ea"/>
                <a:ea typeface="+mn-ea"/>
                <a:cs typeface="+mn-cs"/>
              </a:endParaRPr>
            </a:p>
            <a:p>
              <a:pPr marL="0" marR="0" lvl="0" indent="0" algn="just" defTabSz="9144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100F10"/>
                  </a:solidFill>
                  <a:effectLst/>
                  <a:uLnTx/>
                  <a:uFillTx/>
                  <a:latin typeface="+mn-ea"/>
                  <a:ea typeface="+mn-ea"/>
                  <a:cs typeface="+mn-cs"/>
                </a:rPr>
                <a:t>有利于改革开放和现代化建设</a:t>
              </a:r>
              <a:endParaRPr kumimoji="0" lang="en-US" altLang="zh-CN" sz="2400" b="0" i="0" u="none" strike="noStrike" kern="1200" cap="none" spc="0" normalizeH="0" baseline="0" noProof="0" dirty="0">
                <a:ln>
                  <a:noFill/>
                </a:ln>
                <a:solidFill>
                  <a:srgbClr val="100F10"/>
                </a:solidFill>
                <a:effectLst/>
                <a:uLnTx/>
                <a:uFillTx/>
                <a:latin typeface="+mn-ea"/>
                <a:ea typeface="+mn-ea"/>
                <a:cs typeface="+mn-cs"/>
              </a:endParaRPr>
            </a:p>
            <a:p>
              <a:pPr marL="0" marR="0" lvl="0" indent="0" algn="just" defTabSz="9144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100F10"/>
                  </a:solidFill>
                  <a:effectLst/>
                  <a:uLnTx/>
                  <a:uFillTx/>
                  <a:latin typeface="+mn-ea"/>
                  <a:ea typeface="+mn-ea"/>
                  <a:cs typeface="+mn-cs"/>
                </a:rPr>
                <a:t>有利于民族团结、社会进步、人民幸福</a:t>
              </a:r>
              <a:endParaRPr kumimoji="0" lang="en-US" altLang="zh-CN" sz="2400" b="0" i="0" u="none" strike="noStrike" kern="1200" cap="none" spc="0" normalizeH="0" baseline="0" noProof="0" dirty="0">
                <a:ln>
                  <a:noFill/>
                </a:ln>
                <a:solidFill>
                  <a:srgbClr val="100F10"/>
                </a:solidFill>
                <a:effectLst/>
                <a:uLnTx/>
                <a:uFillTx/>
                <a:latin typeface="+mn-ea"/>
                <a:ea typeface="+mn-ea"/>
                <a:cs typeface="+mn-cs"/>
              </a:endParaRPr>
            </a:p>
            <a:p>
              <a:pPr marL="0" marR="0" lvl="0" indent="0" algn="just" defTabSz="9144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100F10"/>
                  </a:solidFill>
                  <a:effectLst/>
                  <a:uLnTx/>
                  <a:uFillTx/>
                  <a:latin typeface="+mn-ea"/>
                  <a:ea typeface="+mn-ea"/>
                  <a:cs typeface="+mn-cs"/>
                </a:rPr>
                <a:t>用诚实劳动争取美好生活</a:t>
              </a:r>
              <a:endParaRPr kumimoji="0" lang="en-US" altLang="zh-CN" sz="2400" b="0" i="0" u="none" strike="noStrike" kern="1200" cap="none" spc="0" normalizeH="0" baseline="0" noProof="0" dirty="0">
                <a:ln>
                  <a:noFill/>
                </a:ln>
                <a:solidFill>
                  <a:srgbClr val="100F10"/>
                </a:solidFill>
                <a:effectLst/>
                <a:uLnTx/>
                <a:uFillTx/>
                <a:latin typeface="+mn-ea"/>
                <a:ea typeface="+mn-ea"/>
                <a:cs typeface="+mn-cs"/>
              </a:endParaRPr>
            </a:p>
          </p:txBody>
        </p:sp>
        <p:grpSp>
          <p:nvGrpSpPr>
            <p:cNvPr id="27" name="组合 26"/>
            <p:cNvGrpSpPr/>
            <p:nvPr/>
          </p:nvGrpSpPr>
          <p:grpSpPr>
            <a:xfrm>
              <a:off x="5365988" y="3033677"/>
              <a:ext cx="6195442" cy="3860660"/>
              <a:chOff x="5365988" y="3033677"/>
              <a:chExt cx="6195442" cy="3860660"/>
            </a:xfrm>
          </p:grpSpPr>
          <p:sp>
            <p:nvSpPr>
              <p:cNvPr id="24" name="矩形 1"/>
              <p:cNvSpPr/>
              <p:nvPr/>
            </p:nvSpPr>
            <p:spPr>
              <a:xfrm flipH="1">
                <a:off x="5365988" y="3234519"/>
                <a:ext cx="1698995" cy="3659818"/>
              </a:xfrm>
              <a:custGeom>
                <a:avLst/>
                <a:gdLst>
                  <a:gd name="connsiteX0" fmla="*/ 0 w 1181498"/>
                  <a:gd name="connsiteY0" fmla="*/ 0 h 739924"/>
                  <a:gd name="connsiteX1" fmla="*/ 1181498 w 1181498"/>
                  <a:gd name="connsiteY1" fmla="*/ 0 h 739924"/>
                  <a:gd name="connsiteX2" fmla="*/ 1181498 w 1181498"/>
                  <a:gd name="connsiteY2" fmla="*/ 739924 h 739924"/>
                  <a:gd name="connsiteX3" fmla="*/ 0 w 1181498"/>
                  <a:gd name="connsiteY3" fmla="*/ 739924 h 739924"/>
                  <a:gd name="connsiteX4" fmla="*/ 0 w 1181498"/>
                  <a:gd name="connsiteY4" fmla="*/ 0 h 739924"/>
                  <a:gd name="connsiteX0-1" fmla="*/ 0 w 1181498"/>
                  <a:gd name="connsiteY0-2" fmla="*/ 739924 h 831364"/>
                  <a:gd name="connsiteX1-3" fmla="*/ 0 w 1181498"/>
                  <a:gd name="connsiteY1-4" fmla="*/ 0 h 831364"/>
                  <a:gd name="connsiteX2-5" fmla="*/ 1181498 w 1181498"/>
                  <a:gd name="connsiteY2-6" fmla="*/ 0 h 831364"/>
                  <a:gd name="connsiteX3-7" fmla="*/ 1181498 w 1181498"/>
                  <a:gd name="connsiteY3-8" fmla="*/ 739924 h 831364"/>
                  <a:gd name="connsiteX4-9" fmla="*/ 91440 w 1181498"/>
                  <a:gd name="connsiteY4-10" fmla="*/ 831364 h 831364"/>
                  <a:gd name="connsiteX0-11" fmla="*/ 0 w 1181498"/>
                  <a:gd name="connsiteY0-12" fmla="*/ 739924 h 739924"/>
                  <a:gd name="connsiteX1-13" fmla="*/ 0 w 1181498"/>
                  <a:gd name="connsiteY1-14" fmla="*/ 0 h 739924"/>
                  <a:gd name="connsiteX2-15" fmla="*/ 1181498 w 1181498"/>
                  <a:gd name="connsiteY2-16" fmla="*/ 0 h 739924"/>
                  <a:gd name="connsiteX3-17" fmla="*/ 1181498 w 1181498"/>
                  <a:gd name="connsiteY3-18" fmla="*/ 739924 h 739924"/>
                  <a:gd name="connsiteX0-19" fmla="*/ 0 w 1181498"/>
                  <a:gd name="connsiteY0-20" fmla="*/ 0 h 739924"/>
                  <a:gd name="connsiteX1-21" fmla="*/ 1181498 w 1181498"/>
                  <a:gd name="connsiteY1-22" fmla="*/ 0 h 739924"/>
                  <a:gd name="connsiteX2-23" fmla="*/ 1181498 w 1181498"/>
                  <a:gd name="connsiteY2-24" fmla="*/ 739924 h 739924"/>
                </a:gdLst>
                <a:ahLst/>
                <a:cxnLst>
                  <a:cxn ang="0">
                    <a:pos x="connsiteX0-1" y="connsiteY0-2"/>
                  </a:cxn>
                  <a:cxn ang="0">
                    <a:pos x="connsiteX1-3" y="connsiteY1-4"/>
                  </a:cxn>
                  <a:cxn ang="0">
                    <a:pos x="connsiteX2-5" y="connsiteY2-6"/>
                  </a:cxn>
                </a:cxnLst>
                <a:rect l="l" t="t" r="r" b="b"/>
                <a:pathLst>
                  <a:path w="1181498" h="739924">
                    <a:moveTo>
                      <a:pt x="0" y="0"/>
                    </a:moveTo>
                    <a:lnTo>
                      <a:pt x="1181498" y="0"/>
                    </a:lnTo>
                    <a:lnTo>
                      <a:pt x="1181498" y="739924"/>
                    </a:lnTo>
                  </a:path>
                </a:pathLst>
              </a:custGeom>
              <a:noFill/>
              <a:ln w="19050">
                <a:gradFill>
                  <a:gsLst>
                    <a:gs pos="0">
                      <a:srgbClr val="C00000"/>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5" name="矩形 1"/>
              <p:cNvSpPr/>
              <p:nvPr/>
            </p:nvSpPr>
            <p:spPr>
              <a:xfrm>
                <a:off x="9862434" y="3234519"/>
                <a:ext cx="1698996" cy="3659818"/>
              </a:xfrm>
              <a:custGeom>
                <a:avLst/>
                <a:gdLst>
                  <a:gd name="connsiteX0" fmla="*/ 0 w 1181498"/>
                  <a:gd name="connsiteY0" fmla="*/ 0 h 739924"/>
                  <a:gd name="connsiteX1" fmla="*/ 1181498 w 1181498"/>
                  <a:gd name="connsiteY1" fmla="*/ 0 h 739924"/>
                  <a:gd name="connsiteX2" fmla="*/ 1181498 w 1181498"/>
                  <a:gd name="connsiteY2" fmla="*/ 739924 h 739924"/>
                  <a:gd name="connsiteX3" fmla="*/ 0 w 1181498"/>
                  <a:gd name="connsiteY3" fmla="*/ 739924 h 739924"/>
                  <a:gd name="connsiteX4" fmla="*/ 0 w 1181498"/>
                  <a:gd name="connsiteY4" fmla="*/ 0 h 739924"/>
                  <a:gd name="connsiteX0-1" fmla="*/ 0 w 1181498"/>
                  <a:gd name="connsiteY0-2" fmla="*/ 739924 h 831364"/>
                  <a:gd name="connsiteX1-3" fmla="*/ 0 w 1181498"/>
                  <a:gd name="connsiteY1-4" fmla="*/ 0 h 831364"/>
                  <a:gd name="connsiteX2-5" fmla="*/ 1181498 w 1181498"/>
                  <a:gd name="connsiteY2-6" fmla="*/ 0 h 831364"/>
                  <a:gd name="connsiteX3-7" fmla="*/ 1181498 w 1181498"/>
                  <a:gd name="connsiteY3-8" fmla="*/ 739924 h 831364"/>
                  <a:gd name="connsiteX4-9" fmla="*/ 91440 w 1181498"/>
                  <a:gd name="connsiteY4-10" fmla="*/ 831364 h 831364"/>
                  <a:gd name="connsiteX0-11" fmla="*/ 0 w 1181498"/>
                  <a:gd name="connsiteY0-12" fmla="*/ 739924 h 739924"/>
                  <a:gd name="connsiteX1-13" fmla="*/ 0 w 1181498"/>
                  <a:gd name="connsiteY1-14" fmla="*/ 0 h 739924"/>
                  <a:gd name="connsiteX2-15" fmla="*/ 1181498 w 1181498"/>
                  <a:gd name="connsiteY2-16" fmla="*/ 0 h 739924"/>
                  <a:gd name="connsiteX3-17" fmla="*/ 1181498 w 1181498"/>
                  <a:gd name="connsiteY3-18" fmla="*/ 739924 h 739924"/>
                  <a:gd name="connsiteX0-19" fmla="*/ 0 w 1181498"/>
                  <a:gd name="connsiteY0-20" fmla="*/ 0 h 739924"/>
                  <a:gd name="connsiteX1-21" fmla="*/ 1181498 w 1181498"/>
                  <a:gd name="connsiteY1-22" fmla="*/ 0 h 739924"/>
                  <a:gd name="connsiteX2-23" fmla="*/ 1181498 w 1181498"/>
                  <a:gd name="connsiteY2-24" fmla="*/ 739924 h 739924"/>
                </a:gdLst>
                <a:ahLst/>
                <a:cxnLst>
                  <a:cxn ang="0">
                    <a:pos x="connsiteX0-1" y="connsiteY0-2"/>
                  </a:cxn>
                  <a:cxn ang="0">
                    <a:pos x="connsiteX1-3" y="connsiteY1-4"/>
                  </a:cxn>
                  <a:cxn ang="0">
                    <a:pos x="connsiteX2-5" y="connsiteY2-6"/>
                  </a:cxn>
                </a:cxnLst>
                <a:rect l="l" t="t" r="r" b="b"/>
                <a:pathLst>
                  <a:path w="1181498" h="739924">
                    <a:moveTo>
                      <a:pt x="0" y="0"/>
                    </a:moveTo>
                    <a:lnTo>
                      <a:pt x="1181498" y="0"/>
                    </a:lnTo>
                    <a:lnTo>
                      <a:pt x="1181498" y="739924"/>
                    </a:lnTo>
                  </a:path>
                </a:pathLst>
              </a:custGeom>
              <a:noFill/>
              <a:ln w="19050">
                <a:gradFill>
                  <a:gsLst>
                    <a:gs pos="0">
                      <a:srgbClr val="C00000"/>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6" name="矩形 25"/>
              <p:cNvSpPr/>
              <p:nvPr/>
            </p:nvSpPr>
            <p:spPr>
              <a:xfrm>
                <a:off x="7284780" y="3033677"/>
                <a:ext cx="2357858" cy="461665"/>
              </a:xfrm>
              <a:prstGeom prst="rect">
                <a:avLst/>
              </a:prstGeom>
            </p:spPr>
            <p:txBody>
              <a:bodyPr wrap="square">
                <a:spAutoFit/>
              </a:bodyPr>
              <a:lstStyle/>
              <a:p>
                <a:pPr lvl="0" algn="ctr" eaLnBrk="1" fontAlgn="auto" hangingPunct="1">
                  <a:spcBef>
                    <a:spcPts val="0"/>
                  </a:spcBef>
                  <a:spcAft>
                    <a:spcPts val="0"/>
                  </a:spcAft>
                  <a:defRPr/>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大力倡导一切</a:t>
                </a:r>
                <a:endPar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grpSp>
      </p:grpSp>
      <p:sp>
        <p:nvSpPr>
          <p:cNvPr id="28" name="PA-圆角淘宝网chenying0907出品 55"/>
          <p:cNvSpPr/>
          <p:nvPr>
            <p:custDataLst>
              <p:tags r:id="rId1"/>
            </p:custDataLst>
          </p:nvPr>
        </p:nvSpPr>
        <p:spPr>
          <a:xfrm>
            <a:off x="7258692" y="6023495"/>
            <a:ext cx="2365538" cy="4800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1" fontAlgn="auto" hangingPunct="1">
              <a:spcBef>
                <a:spcPts val="0"/>
              </a:spcBef>
              <a:spcAft>
                <a:spcPts val="0"/>
              </a:spcAft>
              <a:defRPr/>
            </a:pPr>
            <a:r>
              <a:rPr lang="zh-CN" altLang="en-US" sz="2400" b="1" dirty="0">
                <a:solidFill>
                  <a:prstClr val="white"/>
                </a:solidFill>
                <a:latin typeface="微软雅黑" panose="020B0503020204020204" pitchFamily="34" charset="-122"/>
                <a:ea typeface="微软雅黑" panose="020B0503020204020204" pitchFamily="34" charset="-122"/>
                <a:cs typeface="+mn-ea"/>
                <a:sym typeface="思源黑体 CN Normal" panose="020B0400000000000000" pitchFamily="34" charset="-122"/>
              </a:rPr>
              <a:t>的思想和精神</a:t>
            </a:r>
            <a:endParaRPr lang="zh-CN" altLang="en-US" sz="2400" b="1" dirty="0">
              <a:solidFill>
                <a:prstClr val="white"/>
              </a:solidFill>
              <a:latin typeface="微软雅黑" panose="020B0503020204020204" pitchFamily="34" charset="-122"/>
              <a:ea typeface="微软雅黑" panose="020B0503020204020204" pitchFamily="34" charset="-122"/>
              <a:cs typeface="+mn-ea"/>
              <a:sym typeface="思源黑体 CN Normal" panose="020B0400000000000000" pitchFamily="34" charset="-122"/>
            </a:endParaRPr>
          </a:p>
        </p:txBody>
      </p:sp>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文本框 1"/>
          <p:cNvSpPr txBox="1"/>
          <p:nvPr/>
        </p:nvSpPr>
        <p:spPr>
          <a:xfrm>
            <a:off x="464988" y="2279238"/>
            <a:ext cx="6498422"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3.</a:t>
            </a:r>
            <a:r>
              <a:rPr lang="zh-CN" altLang="en-US" sz="2400" b="1" dirty="0">
                <a:solidFill>
                  <a:srgbClr val="C00000"/>
                </a:solidFill>
              </a:rPr>
              <a:t>发展社会主义先进文化，必须弘扬民族精神</a:t>
            </a:r>
            <a:endParaRPr lang="zh-CN" altLang="en-US" sz="2400" b="1" dirty="0">
              <a:solidFill>
                <a:srgbClr val="C00000"/>
              </a:solidFill>
            </a:endParaRPr>
          </a:p>
        </p:txBody>
      </p:sp>
      <p:sp>
        <p:nvSpPr>
          <p:cNvPr id="13" name="矩形: 圆角 12"/>
          <p:cNvSpPr/>
          <p:nvPr/>
        </p:nvSpPr>
        <p:spPr>
          <a:xfrm>
            <a:off x="2611272" y="1092295"/>
            <a:ext cx="6969456"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（二）始终代表中国先进文化的前进方向</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14" name="矩形 13"/>
          <p:cNvSpPr/>
          <p:nvPr/>
        </p:nvSpPr>
        <p:spPr>
          <a:xfrm>
            <a:off x="316910" y="2740903"/>
            <a:ext cx="4584700" cy="3448345"/>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0" anchor="ctr"/>
          <a:lstStyle/>
          <a:p>
            <a:pPr algn="just" eaLnBrk="1" fontAlgn="auto" hangingPunct="1">
              <a:lnSpc>
                <a:spcPct val="130000"/>
              </a:lnSpc>
              <a:spcBef>
                <a:spcPts val="0"/>
              </a:spcBef>
              <a:spcAft>
                <a:spcPts val="0"/>
              </a:spcAft>
              <a:defRPr/>
            </a:pPr>
            <a:endParaRPr lang="zh-CN" altLang="en-US" sz="1400" dirty="0">
              <a:solidFill>
                <a:schemeClr val="tx1">
                  <a:lumMod val="50000"/>
                  <a:lumOff val="50000"/>
                </a:schemeClr>
              </a:solidFill>
              <a:latin typeface="幼圆" panose="02010509060101010101" pitchFamily="49" charset="-122"/>
              <a:ea typeface="幼圆" panose="02010509060101010101" pitchFamily="49" charset="-122"/>
            </a:endParaRPr>
          </a:p>
        </p:txBody>
      </p:sp>
      <p:sp>
        <p:nvSpPr>
          <p:cNvPr id="15" name="矩形 4"/>
          <p:cNvSpPr>
            <a:spLocks noChangeArrowheads="1"/>
          </p:cNvSpPr>
          <p:nvPr/>
        </p:nvSpPr>
        <p:spPr bwMode="auto">
          <a:xfrm>
            <a:off x="547506" y="3025802"/>
            <a:ext cx="4123507" cy="287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627380" algn="just" eaLnBrk="1">
              <a:lnSpc>
                <a:spcPct val="150000"/>
              </a:lnSpc>
              <a:spcBef>
                <a:spcPct val="0"/>
              </a:spcBef>
              <a:buNone/>
            </a:pPr>
            <a:r>
              <a:rPr lang="zh-CN" altLang="en-US" sz="2400" kern="100" dirty="0">
                <a:solidFill>
                  <a:prstClr val="black"/>
                </a:solidFill>
                <a:cs typeface="Times New Roman" panose="02020603050405020304" charset="0"/>
                <a:sym typeface="微软雅黑" panose="020B0503020204020204" pitchFamily="34" charset="-122"/>
              </a:rPr>
              <a:t>在</a:t>
            </a:r>
            <a:r>
              <a:rPr lang="en-US" altLang="zh-CN" sz="2400" kern="100" dirty="0">
                <a:solidFill>
                  <a:prstClr val="black"/>
                </a:solidFill>
                <a:cs typeface="Times New Roman" panose="02020603050405020304" charset="0"/>
                <a:sym typeface="微软雅黑" panose="020B0503020204020204" pitchFamily="34" charset="-122"/>
              </a:rPr>
              <a:t>5000</a:t>
            </a:r>
            <a:r>
              <a:rPr lang="zh-CN" altLang="en-US" sz="2400" kern="100" dirty="0">
                <a:solidFill>
                  <a:prstClr val="black"/>
                </a:solidFill>
                <a:cs typeface="Times New Roman" panose="02020603050405020304" charset="0"/>
                <a:sym typeface="微软雅黑" panose="020B0503020204020204" pitchFamily="34" charset="-122"/>
              </a:rPr>
              <a:t>多年的发展中，中华民族形成了以</a:t>
            </a:r>
            <a:r>
              <a:rPr lang="zh-CN" altLang="en-US" sz="2400" b="1" kern="100" dirty="0">
                <a:solidFill>
                  <a:srgbClr val="C00000"/>
                </a:solidFill>
                <a:cs typeface="Times New Roman" panose="02020603050405020304" charset="0"/>
                <a:sym typeface="微软雅黑" panose="020B0503020204020204" pitchFamily="34" charset="-122"/>
              </a:rPr>
              <a:t>爱国主义</a:t>
            </a:r>
            <a:r>
              <a:rPr lang="zh-CN" altLang="en-US" sz="2400" kern="100" dirty="0">
                <a:solidFill>
                  <a:prstClr val="black"/>
                </a:solidFill>
                <a:cs typeface="Times New Roman" panose="02020603050405020304" charset="0"/>
                <a:sym typeface="微软雅黑" panose="020B0503020204020204" pitchFamily="34" charset="-122"/>
              </a:rPr>
              <a:t>为核心的团结统一、爱好和平、勤劳勇敢、自强不息的</a:t>
            </a:r>
            <a:r>
              <a:rPr lang="zh-CN" altLang="en-US" b="1" kern="100" dirty="0">
                <a:solidFill>
                  <a:srgbClr val="C00000"/>
                </a:solidFill>
                <a:cs typeface="Times New Roman" panose="02020603050405020304" charset="0"/>
                <a:sym typeface="微软雅黑" panose="020B0503020204020204" pitchFamily="34" charset="-122"/>
              </a:rPr>
              <a:t>伟大民族精神</a:t>
            </a:r>
            <a:r>
              <a:rPr lang="zh-CN" altLang="en-US" sz="2400" kern="100" dirty="0">
                <a:solidFill>
                  <a:prstClr val="black"/>
                </a:solidFill>
                <a:cs typeface="Times New Roman" panose="02020603050405020304" charset="0"/>
                <a:sym typeface="微软雅黑" panose="020B0503020204020204" pitchFamily="34" charset="-122"/>
              </a:rPr>
              <a:t>。</a:t>
            </a:r>
            <a:endParaRPr lang="zh-CN" altLang="en-US" sz="2400" kern="100" dirty="0">
              <a:solidFill>
                <a:prstClr val="black"/>
              </a:solidFill>
              <a:cs typeface="Times New Roman" panose="02020603050405020304" charset="0"/>
              <a:sym typeface="微软雅黑" panose="020B0503020204020204" pitchFamily="34" charset="-122"/>
            </a:endParaRPr>
          </a:p>
        </p:txBody>
      </p:sp>
      <p:graphicFrame>
        <p:nvGraphicFramePr>
          <p:cNvPr id="6" name="图示 5"/>
          <p:cNvGraphicFramePr/>
          <p:nvPr/>
        </p:nvGraphicFramePr>
        <p:xfrm>
          <a:off x="6025415" y="1886553"/>
          <a:ext cx="8017844" cy="48800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矩形 2"/>
          <p:cNvSpPr/>
          <p:nvPr/>
        </p:nvSpPr>
        <p:spPr>
          <a:xfrm>
            <a:off x="6620699" y="6564095"/>
            <a:ext cx="6096000" cy="369332"/>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rotWithShape="1">
          <a:blip r:embed="rId1"/>
          <a:srcRect l="9468" t="5811" r="10581" b="7362"/>
          <a:stretch>
            <a:fillRect/>
          </a:stretch>
        </p:blipFill>
        <p:spPr>
          <a:xfrm>
            <a:off x="880180" y="3209692"/>
            <a:ext cx="2419682" cy="3372888"/>
          </a:xfrm>
          <a:prstGeom prst="rect">
            <a:avLst/>
          </a:prstGeom>
          <a:ln>
            <a:noFill/>
          </a:ln>
          <a:effectLst>
            <a:outerShdw blurRad="292100" dist="139700" dir="2700000" algn="tl" rotWithShape="0">
              <a:srgbClr val="333333">
                <a:alpha val="65000"/>
              </a:srgbClr>
            </a:outerShdw>
          </a:effectLst>
        </p:spPr>
      </p:pic>
      <p:sp>
        <p:nvSpPr>
          <p:cNvPr id="8" name="矩形: 圆角 7"/>
          <p:cNvSpPr/>
          <p:nvPr/>
        </p:nvSpPr>
        <p:spPr>
          <a:xfrm>
            <a:off x="2611272" y="1092295"/>
            <a:ext cx="6969456"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（二）始终代表中国先进文化的前进方向</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9" name="矩形 4"/>
          <p:cNvSpPr>
            <a:spLocks noChangeArrowheads="1"/>
          </p:cNvSpPr>
          <p:nvPr/>
        </p:nvSpPr>
        <p:spPr bwMode="auto">
          <a:xfrm>
            <a:off x="327779" y="1818730"/>
            <a:ext cx="851597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50000"/>
              </a:lnSpc>
              <a:spcBef>
                <a:spcPct val="0"/>
              </a:spcBef>
              <a:buFontTx/>
              <a:buNone/>
            </a:pPr>
            <a:r>
              <a:rPr lang="en-US" altLang="zh-CN" sz="2400" b="1" dirty="0">
                <a:solidFill>
                  <a:srgbClr val="C00000"/>
                </a:solidFill>
              </a:rPr>
              <a:t>4.</a:t>
            </a:r>
            <a:r>
              <a:rPr lang="zh-CN" altLang="en-US" sz="2400" b="1" dirty="0">
                <a:solidFill>
                  <a:srgbClr val="C00000"/>
                </a:solidFill>
              </a:rPr>
              <a:t>发展社会主义先进文化，必须加强社会主义思想道德建设，这是发展先进文化的重要内容和中心环节</a:t>
            </a:r>
            <a:endParaRPr lang="zh-CN" altLang="en-US" sz="2400" b="1" dirty="0">
              <a:solidFill>
                <a:srgbClr val="C00000"/>
              </a:solidFill>
            </a:endParaRPr>
          </a:p>
        </p:txBody>
      </p:sp>
      <p:grpSp>
        <p:nvGrpSpPr>
          <p:cNvPr id="5" name="组合 4"/>
          <p:cNvGrpSpPr/>
          <p:nvPr/>
        </p:nvGrpSpPr>
        <p:grpSpPr>
          <a:xfrm>
            <a:off x="8626992" y="3168950"/>
            <a:ext cx="1447873" cy="2248656"/>
            <a:chOff x="3623270" y="1284196"/>
            <a:chExt cx="2389858" cy="3711631"/>
          </a:xfrm>
        </p:grpSpPr>
        <p:sp>
          <p:nvSpPr>
            <p:cNvPr id="10" name="任意多边形 30"/>
            <p:cNvSpPr/>
            <p:nvPr>
              <p:custDataLst>
                <p:tags r:id="rId2"/>
              </p:custDataLst>
            </p:nvPr>
          </p:nvSpPr>
          <p:spPr>
            <a:xfrm>
              <a:off x="4419600" y="2661194"/>
              <a:ext cx="304800" cy="2334633"/>
            </a:xfrm>
            <a:custGeom>
              <a:avLst/>
              <a:gdLst>
                <a:gd name="connsiteX0" fmla="*/ 152400 w 304800"/>
                <a:gd name="connsiteY0" fmla="*/ 0 h 3328987"/>
                <a:gd name="connsiteX1" fmla="*/ 211721 w 304800"/>
                <a:gd name="connsiteY1" fmla="*/ 11977 h 3328987"/>
                <a:gd name="connsiteX2" fmla="*/ 246938 w 304800"/>
                <a:gd name="connsiteY2" fmla="*/ 35720 h 3328987"/>
                <a:gd name="connsiteX3" fmla="*/ 304800 w 304800"/>
                <a:gd name="connsiteY3" fmla="*/ 35720 h 3328987"/>
                <a:gd name="connsiteX4" fmla="*/ 304800 w 304800"/>
                <a:gd name="connsiteY4" fmla="*/ 152400 h 3328987"/>
                <a:gd name="connsiteX5" fmla="*/ 304800 w 304800"/>
                <a:gd name="connsiteY5" fmla="*/ 1333824 h 3328987"/>
                <a:gd name="connsiteX6" fmla="*/ 304800 w 304800"/>
                <a:gd name="connsiteY6" fmla="*/ 3176587 h 3328987"/>
                <a:gd name="connsiteX7" fmla="*/ 152400 w 304800"/>
                <a:gd name="connsiteY7" fmla="*/ 3328987 h 3328987"/>
                <a:gd name="connsiteX8" fmla="*/ 0 w 304800"/>
                <a:gd name="connsiteY8" fmla="*/ 3176587 h 3328987"/>
                <a:gd name="connsiteX9" fmla="*/ 0 w 304800"/>
                <a:gd name="connsiteY9" fmla="*/ 1333824 h 3328987"/>
                <a:gd name="connsiteX10" fmla="*/ 0 w 304800"/>
                <a:gd name="connsiteY10" fmla="*/ 152400 h 3328987"/>
                <a:gd name="connsiteX11" fmla="*/ 0 w 304800"/>
                <a:gd name="connsiteY11" fmla="*/ 35720 h 3328987"/>
                <a:gd name="connsiteX12" fmla="*/ 57863 w 304800"/>
                <a:gd name="connsiteY12" fmla="*/ 35720 h 3328987"/>
                <a:gd name="connsiteX13" fmla="*/ 93079 w 304800"/>
                <a:gd name="connsiteY13" fmla="*/ 11977 h 3328987"/>
                <a:gd name="connsiteX14" fmla="*/ 152400 w 304800"/>
                <a:gd name="connsiteY14" fmla="*/ 0 h 332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3328987">
                  <a:moveTo>
                    <a:pt x="152400" y="0"/>
                  </a:moveTo>
                  <a:cubicBezTo>
                    <a:pt x="173442" y="0"/>
                    <a:pt x="193488" y="4265"/>
                    <a:pt x="211721" y="11977"/>
                  </a:cubicBezTo>
                  <a:lnTo>
                    <a:pt x="246938" y="35720"/>
                  </a:lnTo>
                  <a:lnTo>
                    <a:pt x="304800" y="35720"/>
                  </a:lnTo>
                  <a:lnTo>
                    <a:pt x="304800" y="152400"/>
                  </a:lnTo>
                  <a:lnTo>
                    <a:pt x="304800" y="1333824"/>
                  </a:lnTo>
                  <a:lnTo>
                    <a:pt x="304800" y="3176587"/>
                  </a:lnTo>
                  <a:cubicBezTo>
                    <a:pt x="304800" y="3260755"/>
                    <a:pt x="236568" y="3328987"/>
                    <a:pt x="152400" y="3328987"/>
                  </a:cubicBezTo>
                  <a:cubicBezTo>
                    <a:pt x="68232" y="3328987"/>
                    <a:pt x="0" y="3260755"/>
                    <a:pt x="0" y="3176587"/>
                  </a:cubicBezTo>
                  <a:lnTo>
                    <a:pt x="0" y="1333824"/>
                  </a:lnTo>
                  <a:lnTo>
                    <a:pt x="0" y="152400"/>
                  </a:lnTo>
                  <a:lnTo>
                    <a:pt x="0" y="35720"/>
                  </a:lnTo>
                  <a:lnTo>
                    <a:pt x="57863" y="35720"/>
                  </a:lnTo>
                  <a:lnTo>
                    <a:pt x="93079" y="11977"/>
                  </a:lnTo>
                  <a:cubicBezTo>
                    <a:pt x="111312" y="4265"/>
                    <a:pt x="131358" y="0"/>
                    <a:pt x="152400" y="0"/>
                  </a:cubicBezTo>
                  <a:close/>
                </a:path>
              </a:pathLst>
            </a:custGeom>
            <a:solidFill>
              <a:srgbClr val="B9A2A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grpSp>
          <p:nvGrpSpPr>
            <p:cNvPr id="11" name="组合 10"/>
            <p:cNvGrpSpPr/>
            <p:nvPr>
              <p:custDataLst>
                <p:tags r:id="rId3"/>
              </p:custDataLst>
            </p:nvPr>
          </p:nvGrpSpPr>
          <p:grpSpPr>
            <a:xfrm rot="2700000">
              <a:off x="4860995" y="2250740"/>
              <a:ext cx="640633" cy="1663632"/>
              <a:chOff x="6472029" y="4289826"/>
              <a:chExt cx="640633" cy="1663632"/>
            </a:xfrm>
          </p:grpSpPr>
          <p:sp>
            <p:nvSpPr>
              <p:cNvPr id="13" name="矩形 12"/>
              <p:cNvSpPr/>
              <p:nvPr>
                <p:custDataLst>
                  <p:tags r:id="rId4"/>
                </p:custDataLst>
              </p:nvPr>
            </p:nvSpPr>
            <p:spPr>
              <a:xfrm>
                <a:off x="6639345" y="4669142"/>
                <a:ext cx="306000" cy="1284316"/>
              </a:xfrm>
              <a:prstGeom prst="rect">
                <a:avLst/>
              </a:prstGeom>
              <a:solidFill>
                <a:srgbClr val="B9A2A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14" name="KSO_Shape"/>
              <p:cNvSpPr/>
              <p:nvPr>
                <p:custDataLst>
                  <p:tags r:id="rId5"/>
                </p:custDataLst>
              </p:nvPr>
            </p:nvSpPr>
            <p:spPr bwMode="auto">
              <a:xfrm>
                <a:off x="6472029" y="4289826"/>
                <a:ext cx="640633" cy="491335"/>
              </a:xfrm>
              <a:custGeom>
                <a:avLst/>
                <a:gdLst>
                  <a:gd name="T0" fmla="*/ 275650506 w 4017"/>
                  <a:gd name="T1" fmla="*/ 361503440 h 5149"/>
                  <a:gd name="T2" fmla="*/ 241880717 w 4017"/>
                  <a:gd name="T3" fmla="*/ 367663150 h 5149"/>
                  <a:gd name="T4" fmla="*/ 200148806 w 4017"/>
                  <a:gd name="T5" fmla="*/ 407358851 h 5149"/>
                  <a:gd name="T6" fmla="*/ 157730371 w 4017"/>
                  <a:gd name="T7" fmla="*/ 440757952 h 5149"/>
                  <a:gd name="T8" fmla="*/ 116410301 w 4017"/>
                  <a:gd name="T9" fmla="*/ 467175999 h 5149"/>
                  <a:gd name="T10" fmla="*/ 77560901 w 4017"/>
                  <a:gd name="T11" fmla="*/ 485380977 h 5149"/>
                  <a:gd name="T12" fmla="*/ 42830275 w 4017"/>
                  <a:gd name="T13" fmla="*/ 494004718 h 5149"/>
                  <a:gd name="T14" fmla="*/ 30887278 w 4017"/>
                  <a:gd name="T15" fmla="*/ 664832421 h 5149"/>
                  <a:gd name="T16" fmla="*/ 63421547 w 4017"/>
                  <a:gd name="T17" fmla="*/ 704801903 h 5149"/>
                  <a:gd name="T18" fmla="*/ 89092429 w 4017"/>
                  <a:gd name="T19" fmla="*/ 699189756 h 5149"/>
                  <a:gd name="T20" fmla="*/ 122175694 w 4017"/>
                  <a:gd name="T21" fmla="*/ 686870337 h 5149"/>
                  <a:gd name="T22" fmla="*/ 156632007 w 4017"/>
                  <a:gd name="T23" fmla="*/ 669349813 h 5149"/>
                  <a:gd name="T24" fmla="*/ 192049528 w 4017"/>
                  <a:gd name="T25" fmla="*/ 646490553 h 5149"/>
                  <a:gd name="T26" fmla="*/ 245037912 w 4017"/>
                  <a:gd name="T27" fmla="*/ 604331190 h 5149"/>
                  <a:gd name="T28" fmla="*/ 283337944 w 4017"/>
                  <a:gd name="T29" fmla="*/ 605562836 h 5149"/>
                  <a:gd name="T30" fmla="*/ 329737625 w 4017"/>
                  <a:gd name="T31" fmla="*/ 624178855 h 5149"/>
                  <a:gd name="T32" fmla="*/ 371194851 w 4017"/>
                  <a:gd name="T33" fmla="*/ 654703252 h 5149"/>
                  <a:gd name="T34" fmla="*/ 406337689 w 4017"/>
                  <a:gd name="T35" fmla="*/ 675782934 h 5149"/>
                  <a:gd name="T36" fmla="*/ 440382162 w 4017"/>
                  <a:gd name="T37" fmla="*/ 691661140 h 5149"/>
                  <a:gd name="T38" fmla="*/ 472779274 w 4017"/>
                  <a:gd name="T39" fmla="*/ 701790679 h 5149"/>
                  <a:gd name="T40" fmla="*/ 499548149 w 4017"/>
                  <a:gd name="T41" fmla="*/ 692345593 h 5149"/>
                  <a:gd name="T42" fmla="*/ 529474220 w 4017"/>
                  <a:gd name="T43" fmla="*/ 649775558 h 5149"/>
                  <a:gd name="T44" fmla="*/ 497488948 w 4017"/>
                  <a:gd name="T45" fmla="*/ 492225140 h 5149"/>
                  <a:gd name="T46" fmla="*/ 461248117 w 4017"/>
                  <a:gd name="T47" fmla="*/ 480316393 h 5149"/>
                  <a:gd name="T48" fmla="*/ 421437880 w 4017"/>
                  <a:gd name="T49" fmla="*/ 459236711 h 5149"/>
                  <a:gd name="T50" fmla="*/ 379568813 w 4017"/>
                  <a:gd name="T51" fmla="*/ 430355002 h 5149"/>
                  <a:gd name="T52" fmla="*/ 337150379 w 4017"/>
                  <a:gd name="T53" fmla="*/ 394628760 h 5149"/>
                  <a:gd name="T54" fmla="*/ 302556909 w 4017"/>
                  <a:gd name="T55" fmla="*/ 360545206 h 5149"/>
                  <a:gd name="T56" fmla="*/ 532768942 w 4017"/>
                  <a:gd name="T57" fmla="*/ 246796838 h 5149"/>
                  <a:gd name="T58" fmla="*/ 499822833 w 4017"/>
                  <a:gd name="T59" fmla="*/ 228454970 h 5149"/>
                  <a:gd name="T60" fmla="*/ 452736999 w 4017"/>
                  <a:gd name="T61" fmla="*/ 190538847 h 5149"/>
                  <a:gd name="T62" fmla="*/ 401395606 w 4017"/>
                  <a:gd name="T63" fmla="*/ 139208180 h 5149"/>
                  <a:gd name="T64" fmla="*/ 349917056 w 4017"/>
                  <a:gd name="T65" fmla="*/ 78159386 h 5149"/>
                  <a:gd name="T66" fmla="*/ 302419382 w 4017"/>
                  <a:gd name="T67" fmla="*/ 11498075 h 5149"/>
                  <a:gd name="T68" fmla="*/ 233781439 w 4017"/>
                  <a:gd name="T69" fmla="*/ 34083554 h 5149"/>
                  <a:gd name="T70" fmla="*/ 184499247 w 4017"/>
                  <a:gd name="T71" fmla="*/ 99375958 h 5149"/>
                  <a:gd name="T72" fmla="*/ 132746013 w 4017"/>
                  <a:gd name="T73" fmla="*/ 157550419 h 5149"/>
                  <a:gd name="T74" fmla="*/ 82365828 w 4017"/>
                  <a:gd name="T75" fmla="*/ 204911257 h 5149"/>
                  <a:gd name="T76" fmla="*/ 37613508 w 4017"/>
                  <a:gd name="T77" fmla="*/ 237489013 h 5149"/>
                  <a:gd name="T78" fmla="*/ 12903834 w 4017"/>
                  <a:gd name="T79" fmla="*/ 248850198 h 5149"/>
                  <a:gd name="T80" fmla="*/ 1922045 w 4017"/>
                  <a:gd name="T81" fmla="*/ 382035929 h 5149"/>
                  <a:gd name="T82" fmla="*/ 18120601 w 4017"/>
                  <a:gd name="T83" fmla="*/ 419130708 h 5149"/>
                  <a:gd name="T84" fmla="*/ 37751035 w 4017"/>
                  <a:gd name="T85" fmla="*/ 422005042 h 5149"/>
                  <a:gd name="T86" fmla="*/ 76462908 w 4017"/>
                  <a:gd name="T87" fmla="*/ 405305491 h 5149"/>
                  <a:gd name="T88" fmla="*/ 120528333 w 4017"/>
                  <a:gd name="T89" fmla="*/ 376013110 h 5149"/>
                  <a:gd name="T90" fmla="*/ 167751694 w 4017"/>
                  <a:gd name="T91" fmla="*/ 336317409 h 5149"/>
                  <a:gd name="T92" fmla="*/ 214974685 w 4017"/>
                  <a:gd name="T93" fmla="*/ 288272118 h 5149"/>
                  <a:gd name="T94" fmla="*/ 252451036 w 4017"/>
                  <a:gd name="T95" fmla="*/ 243785614 h 5149"/>
                  <a:gd name="T96" fmla="*/ 306125944 w 4017"/>
                  <a:gd name="T97" fmla="*/ 252956548 h 5149"/>
                  <a:gd name="T98" fmla="*/ 352113414 w 4017"/>
                  <a:gd name="T99" fmla="*/ 305108559 h 5149"/>
                  <a:gd name="T100" fmla="*/ 399611088 w 4017"/>
                  <a:gd name="T101" fmla="*/ 350552928 h 5149"/>
                  <a:gd name="T102" fmla="*/ 446010398 w 4017"/>
                  <a:gd name="T103" fmla="*/ 387100514 h 5149"/>
                  <a:gd name="T104" fmla="*/ 488565989 w 4017"/>
                  <a:gd name="T105" fmla="*/ 412423436 h 5149"/>
                  <a:gd name="T106" fmla="*/ 524806820 w 4017"/>
                  <a:gd name="T107" fmla="*/ 424332183 h 5149"/>
                  <a:gd name="T108" fmla="*/ 539358386 w 4017"/>
                  <a:gd name="T109" fmla="*/ 407358851 h 5149"/>
                  <a:gd name="T110" fmla="*/ 551438539 w 4017"/>
                  <a:gd name="T111" fmla="*/ 375465548 h 514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017" h="5149">
                    <a:moveTo>
                      <a:pt x="2204" y="2634"/>
                    </a:moveTo>
                    <a:lnTo>
                      <a:pt x="2204" y="2634"/>
                    </a:lnTo>
                    <a:lnTo>
                      <a:pt x="2155" y="2637"/>
                    </a:lnTo>
                    <a:lnTo>
                      <a:pt x="2106" y="2639"/>
                    </a:lnTo>
                    <a:lnTo>
                      <a:pt x="2057" y="2640"/>
                    </a:lnTo>
                    <a:lnTo>
                      <a:pt x="2008" y="2641"/>
                    </a:lnTo>
                    <a:lnTo>
                      <a:pt x="1959" y="2640"/>
                    </a:lnTo>
                    <a:lnTo>
                      <a:pt x="1909" y="2639"/>
                    </a:lnTo>
                    <a:lnTo>
                      <a:pt x="1860" y="2637"/>
                    </a:lnTo>
                    <a:lnTo>
                      <a:pt x="1812" y="2634"/>
                    </a:lnTo>
                    <a:lnTo>
                      <a:pt x="1762" y="2686"/>
                    </a:lnTo>
                    <a:lnTo>
                      <a:pt x="1712" y="2737"/>
                    </a:lnTo>
                    <a:lnTo>
                      <a:pt x="1661" y="2786"/>
                    </a:lnTo>
                    <a:lnTo>
                      <a:pt x="1611" y="2835"/>
                    </a:lnTo>
                    <a:lnTo>
                      <a:pt x="1561" y="2883"/>
                    </a:lnTo>
                    <a:lnTo>
                      <a:pt x="1509" y="2930"/>
                    </a:lnTo>
                    <a:lnTo>
                      <a:pt x="1458" y="2976"/>
                    </a:lnTo>
                    <a:lnTo>
                      <a:pt x="1406" y="3019"/>
                    </a:lnTo>
                    <a:lnTo>
                      <a:pt x="1355" y="3062"/>
                    </a:lnTo>
                    <a:lnTo>
                      <a:pt x="1303" y="3104"/>
                    </a:lnTo>
                    <a:lnTo>
                      <a:pt x="1252" y="3144"/>
                    </a:lnTo>
                    <a:lnTo>
                      <a:pt x="1200" y="3183"/>
                    </a:lnTo>
                    <a:lnTo>
                      <a:pt x="1149" y="3220"/>
                    </a:lnTo>
                    <a:lnTo>
                      <a:pt x="1098" y="3256"/>
                    </a:lnTo>
                    <a:lnTo>
                      <a:pt x="1047" y="3291"/>
                    </a:lnTo>
                    <a:lnTo>
                      <a:pt x="997" y="3324"/>
                    </a:lnTo>
                    <a:lnTo>
                      <a:pt x="946" y="3355"/>
                    </a:lnTo>
                    <a:lnTo>
                      <a:pt x="897" y="3385"/>
                    </a:lnTo>
                    <a:lnTo>
                      <a:pt x="848" y="3413"/>
                    </a:lnTo>
                    <a:lnTo>
                      <a:pt x="799" y="3440"/>
                    </a:lnTo>
                    <a:lnTo>
                      <a:pt x="751" y="3464"/>
                    </a:lnTo>
                    <a:lnTo>
                      <a:pt x="703" y="3488"/>
                    </a:lnTo>
                    <a:lnTo>
                      <a:pt x="656" y="3509"/>
                    </a:lnTo>
                    <a:lnTo>
                      <a:pt x="610" y="3528"/>
                    </a:lnTo>
                    <a:lnTo>
                      <a:pt x="565" y="3546"/>
                    </a:lnTo>
                    <a:lnTo>
                      <a:pt x="520" y="3561"/>
                    </a:lnTo>
                    <a:lnTo>
                      <a:pt x="477" y="3575"/>
                    </a:lnTo>
                    <a:lnTo>
                      <a:pt x="433" y="3586"/>
                    </a:lnTo>
                    <a:lnTo>
                      <a:pt x="393" y="3596"/>
                    </a:lnTo>
                    <a:lnTo>
                      <a:pt x="352" y="3603"/>
                    </a:lnTo>
                    <a:lnTo>
                      <a:pt x="312" y="3609"/>
                    </a:lnTo>
                    <a:lnTo>
                      <a:pt x="274" y="3613"/>
                    </a:lnTo>
                    <a:lnTo>
                      <a:pt x="159" y="4747"/>
                    </a:lnTo>
                    <a:lnTo>
                      <a:pt x="191" y="4802"/>
                    </a:lnTo>
                    <a:lnTo>
                      <a:pt x="225" y="4857"/>
                    </a:lnTo>
                    <a:lnTo>
                      <a:pt x="261" y="4909"/>
                    </a:lnTo>
                    <a:lnTo>
                      <a:pt x="298" y="4960"/>
                    </a:lnTo>
                    <a:lnTo>
                      <a:pt x="338" y="5010"/>
                    </a:lnTo>
                    <a:lnTo>
                      <a:pt x="377" y="5058"/>
                    </a:lnTo>
                    <a:lnTo>
                      <a:pt x="419" y="5104"/>
                    </a:lnTo>
                    <a:lnTo>
                      <a:pt x="462" y="5149"/>
                    </a:lnTo>
                    <a:lnTo>
                      <a:pt x="498" y="5143"/>
                    </a:lnTo>
                    <a:lnTo>
                      <a:pt x="535" y="5135"/>
                    </a:lnTo>
                    <a:lnTo>
                      <a:pt x="572" y="5128"/>
                    </a:lnTo>
                    <a:lnTo>
                      <a:pt x="611" y="5119"/>
                    </a:lnTo>
                    <a:lnTo>
                      <a:pt x="649" y="5108"/>
                    </a:lnTo>
                    <a:lnTo>
                      <a:pt x="689" y="5096"/>
                    </a:lnTo>
                    <a:lnTo>
                      <a:pt x="728" y="5083"/>
                    </a:lnTo>
                    <a:lnTo>
                      <a:pt x="768" y="5068"/>
                    </a:lnTo>
                    <a:lnTo>
                      <a:pt x="808" y="5053"/>
                    </a:lnTo>
                    <a:lnTo>
                      <a:pt x="849" y="5036"/>
                    </a:lnTo>
                    <a:lnTo>
                      <a:pt x="890" y="5018"/>
                    </a:lnTo>
                    <a:lnTo>
                      <a:pt x="931" y="5000"/>
                    </a:lnTo>
                    <a:lnTo>
                      <a:pt x="973" y="4980"/>
                    </a:lnTo>
                    <a:lnTo>
                      <a:pt x="1014" y="4958"/>
                    </a:lnTo>
                    <a:lnTo>
                      <a:pt x="1056" y="4937"/>
                    </a:lnTo>
                    <a:lnTo>
                      <a:pt x="1098" y="4914"/>
                    </a:lnTo>
                    <a:lnTo>
                      <a:pt x="1141" y="4890"/>
                    </a:lnTo>
                    <a:lnTo>
                      <a:pt x="1183" y="4865"/>
                    </a:lnTo>
                    <a:lnTo>
                      <a:pt x="1227" y="4838"/>
                    </a:lnTo>
                    <a:lnTo>
                      <a:pt x="1270" y="4811"/>
                    </a:lnTo>
                    <a:lnTo>
                      <a:pt x="1313" y="4783"/>
                    </a:lnTo>
                    <a:lnTo>
                      <a:pt x="1356" y="4753"/>
                    </a:lnTo>
                    <a:lnTo>
                      <a:pt x="1399" y="4723"/>
                    </a:lnTo>
                    <a:lnTo>
                      <a:pt x="1442" y="4693"/>
                    </a:lnTo>
                    <a:lnTo>
                      <a:pt x="1485" y="4661"/>
                    </a:lnTo>
                    <a:lnTo>
                      <a:pt x="1528" y="4629"/>
                    </a:lnTo>
                    <a:lnTo>
                      <a:pt x="1615" y="4560"/>
                    </a:lnTo>
                    <a:lnTo>
                      <a:pt x="1700" y="4490"/>
                    </a:lnTo>
                    <a:lnTo>
                      <a:pt x="1785" y="4415"/>
                    </a:lnTo>
                    <a:lnTo>
                      <a:pt x="1840" y="4419"/>
                    </a:lnTo>
                    <a:lnTo>
                      <a:pt x="1896" y="4423"/>
                    </a:lnTo>
                    <a:lnTo>
                      <a:pt x="1953" y="4424"/>
                    </a:lnTo>
                    <a:lnTo>
                      <a:pt x="2008" y="4425"/>
                    </a:lnTo>
                    <a:lnTo>
                      <a:pt x="2064" y="4424"/>
                    </a:lnTo>
                    <a:lnTo>
                      <a:pt x="2120" y="4423"/>
                    </a:lnTo>
                    <a:lnTo>
                      <a:pt x="2177" y="4419"/>
                    </a:lnTo>
                    <a:lnTo>
                      <a:pt x="2232" y="4415"/>
                    </a:lnTo>
                    <a:lnTo>
                      <a:pt x="2317" y="4490"/>
                    </a:lnTo>
                    <a:lnTo>
                      <a:pt x="2402" y="4560"/>
                    </a:lnTo>
                    <a:lnTo>
                      <a:pt x="2488" y="4629"/>
                    </a:lnTo>
                    <a:lnTo>
                      <a:pt x="2531" y="4661"/>
                    </a:lnTo>
                    <a:lnTo>
                      <a:pt x="2574" y="4693"/>
                    </a:lnTo>
                    <a:lnTo>
                      <a:pt x="2617" y="4723"/>
                    </a:lnTo>
                    <a:lnTo>
                      <a:pt x="2661" y="4753"/>
                    </a:lnTo>
                    <a:lnTo>
                      <a:pt x="2704" y="4783"/>
                    </a:lnTo>
                    <a:lnTo>
                      <a:pt x="2747" y="4811"/>
                    </a:lnTo>
                    <a:lnTo>
                      <a:pt x="2790" y="4838"/>
                    </a:lnTo>
                    <a:lnTo>
                      <a:pt x="2833" y="4865"/>
                    </a:lnTo>
                    <a:lnTo>
                      <a:pt x="2875" y="4890"/>
                    </a:lnTo>
                    <a:lnTo>
                      <a:pt x="2918" y="4914"/>
                    </a:lnTo>
                    <a:lnTo>
                      <a:pt x="2960" y="4937"/>
                    </a:lnTo>
                    <a:lnTo>
                      <a:pt x="3002" y="4958"/>
                    </a:lnTo>
                    <a:lnTo>
                      <a:pt x="3044" y="4980"/>
                    </a:lnTo>
                    <a:lnTo>
                      <a:pt x="3086" y="5000"/>
                    </a:lnTo>
                    <a:lnTo>
                      <a:pt x="3127" y="5018"/>
                    </a:lnTo>
                    <a:lnTo>
                      <a:pt x="3167" y="5036"/>
                    </a:lnTo>
                    <a:lnTo>
                      <a:pt x="3208" y="5053"/>
                    </a:lnTo>
                    <a:lnTo>
                      <a:pt x="3249" y="5068"/>
                    </a:lnTo>
                    <a:lnTo>
                      <a:pt x="3288" y="5083"/>
                    </a:lnTo>
                    <a:lnTo>
                      <a:pt x="3328" y="5096"/>
                    </a:lnTo>
                    <a:lnTo>
                      <a:pt x="3367" y="5108"/>
                    </a:lnTo>
                    <a:lnTo>
                      <a:pt x="3406" y="5119"/>
                    </a:lnTo>
                    <a:lnTo>
                      <a:pt x="3444" y="5127"/>
                    </a:lnTo>
                    <a:lnTo>
                      <a:pt x="3481" y="5135"/>
                    </a:lnTo>
                    <a:lnTo>
                      <a:pt x="3518" y="5143"/>
                    </a:lnTo>
                    <a:lnTo>
                      <a:pt x="3554" y="5149"/>
                    </a:lnTo>
                    <a:lnTo>
                      <a:pt x="3597" y="5104"/>
                    </a:lnTo>
                    <a:lnTo>
                      <a:pt x="3639" y="5058"/>
                    </a:lnTo>
                    <a:lnTo>
                      <a:pt x="3679" y="5010"/>
                    </a:lnTo>
                    <a:lnTo>
                      <a:pt x="3718" y="4960"/>
                    </a:lnTo>
                    <a:lnTo>
                      <a:pt x="3756" y="4909"/>
                    </a:lnTo>
                    <a:lnTo>
                      <a:pt x="3790" y="4857"/>
                    </a:lnTo>
                    <a:lnTo>
                      <a:pt x="3825" y="4802"/>
                    </a:lnTo>
                    <a:lnTo>
                      <a:pt x="3857" y="4747"/>
                    </a:lnTo>
                    <a:lnTo>
                      <a:pt x="3742" y="3612"/>
                    </a:lnTo>
                    <a:lnTo>
                      <a:pt x="3704" y="3609"/>
                    </a:lnTo>
                    <a:lnTo>
                      <a:pt x="3664" y="3603"/>
                    </a:lnTo>
                    <a:lnTo>
                      <a:pt x="3624" y="3596"/>
                    </a:lnTo>
                    <a:lnTo>
                      <a:pt x="3583" y="3586"/>
                    </a:lnTo>
                    <a:lnTo>
                      <a:pt x="3540" y="3575"/>
                    </a:lnTo>
                    <a:lnTo>
                      <a:pt x="3497" y="3561"/>
                    </a:lnTo>
                    <a:lnTo>
                      <a:pt x="3451" y="3546"/>
                    </a:lnTo>
                    <a:lnTo>
                      <a:pt x="3407" y="3528"/>
                    </a:lnTo>
                    <a:lnTo>
                      <a:pt x="3360" y="3509"/>
                    </a:lnTo>
                    <a:lnTo>
                      <a:pt x="3313" y="3488"/>
                    </a:lnTo>
                    <a:lnTo>
                      <a:pt x="3266" y="3464"/>
                    </a:lnTo>
                    <a:lnTo>
                      <a:pt x="3218" y="3440"/>
                    </a:lnTo>
                    <a:lnTo>
                      <a:pt x="3168" y="3413"/>
                    </a:lnTo>
                    <a:lnTo>
                      <a:pt x="3119" y="3385"/>
                    </a:lnTo>
                    <a:lnTo>
                      <a:pt x="3070" y="3355"/>
                    </a:lnTo>
                    <a:lnTo>
                      <a:pt x="3020" y="3324"/>
                    </a:lnTo>
                    <a:lnTo>
                      <a:pt x="2970" y="3291"/>
                    </a:lnTo>
                    <a:lnTo>
                      <a:pt x="2918" y="3256"/>
                    </a:lnTo>
                    <a:lnTo>
                      <a:pt x="2868" y="3220"/>
                    </a:lnTo>
                    <a:lnTo>
                      <a:pt x="2816" y="3183"/>
                    </a:lnTo>
                    <a:lnTo>
                      <a:pt x="2765" y="3144"/>
                    </a:lnTo>
                    <a:lnTo>
                      <a:pt x="2713" y="3104"/>
                    </a:lnTo>
                    <a:lnTo>
                      <a:pt x="2662" y="3062"/>
                    </a:lnTo>
                    <a:lnTo>
                      <a:pt x="2610" y="3019"/>
                    </a:lnTo>
                    <a:lnTo>
                      <a:pt x="2559" y="2976"/>
                    </a:lnTo>
                    <a:lnTo>
                      <a:pt x="2507" y="2930"/>
                    </a:lnTo>
                    <a:lnTo>
                      <a:pt x="2456" y="2883"/>
                    </a:lnTo>
                    <a:lnTo>
                      <a:pt x="2405" y="2835"/>
                    </a:lnTo>
                    <a:lnTo>
                      <a:pt x="2354" y="2786"/>
                    </a:lnTo>
                    <a:lnTo>
                      <a:pt x="2304" y="2737"/>
                    </a:lnTo>
                    <a:lnTo>
                      <a:pt x="2254" y="2686"/>
                    </a:lnTo>
                    <a:lnTo>
                      <a:pt x="2204" y="2634"/>
                    </a:lnTo>
                    <a:close/>
                    <a:moveTo>
                      <a:pt x="3962" y="1828"/>
                    </a:moveTo>
                    <a:lnTo>
                      <a:pt x="3962" y="1828"/>
                    </a:lnTo>
                    <a:lnTo>
                      <a:pt x="3942" y="1823"/>
                    </a:lnTo>
                    <a:lnTo>
                      <a:pt x="3922" y="1818"/>
                    </a:lnTo>
                    <a:lnTo>
                      <a:pt x="3902" y="1811"/>
                    </a:lnTo>
                    <a:lnTo>
                      <a:pt x="3881" y="1803"/>
                    </a:lnTo>
                    <a:lnTo>
                      <a:pt x="3859" y="1794"/>
                    </a:lnTo>
                    <a:lnTo>
                      <a:pt x="3837" y="1784"/>
                    </a:lnTo>
                    <a:lnTo>
                      <a:pt x="3790" y="1761"/>
                    </a:lnTo>
                    <a:lnTo>
                      <a:pt x="3742" y="1735"/>
                    </a:lnTo>
                    <a:lnTo>
                      <a:pt x="3692" y="1703"/>
                    </a:lnTo>
                    <a:lnTo>
                      <a:pt x="3641" y="1669"/>
                    </a:lnTo>
                    <a:lnTo>
                      <a:pt x="3587" y="1632"/>
                    </a:lnTo>
                    <a:lnTo>
                      <a:pt x="3531" y="1590"/>
                    </a:lnTo>
                    <a:lnTo>
                      <a:pt x="3475" y="1545"/>
                    </a:lnTo>
                    <a:lnTo>
                      <a:pt x="3416" y="1497"/>
                    </a:lnTo>
                    <a:lnTo>
                      <a:pt x="3358" y="1446"/>
                    </a:lnTo>
                    <a:lnTo>
                      <a:pt x="3298" y="1392"/>
                    </a:lnTo>
                    <a:lnTo>
                      <a:pt x="3237" y="1336"/>
                    </a:lnTo>
                    <a:lnTo>
                      <a:pt x="3176" y="1277"/>
                    </a:lnTo>
                    <a:lnTo>
                      <a:pt x="3113" y="1215"/>
                    </a:lnTo>
                    <a:lnTo>
                      <a:pt x="3050" y="1151"/>
                    </a:lnTo>
                    <a:lnTo>
                      <a:pt x="2988" y="1085"/>
                    </a:lnTo>
                    <a:lnTo>
                      <a:pt x="2924" y="1017"/>
                    </a:lnTo>
                    <a:lnTo>
                      <a:pt x="2861" y="946"/>
                    </a:lnTo>
                    <a:lnTo>
                      <a:pt x="2798" y="874"/>
                    </a:lnTo>
                    <a:lnTo>
                      <a:pt x="2735" y="801"/>
                    </a:lnTo>
                    <a:lnTo>
                      <a:pt x="2673" y="726"/>
                    </a:lnTo>
                    <a:lnTo>
                      <a:pt x="2610" y="649"/>
                    </a:lnTo>
                    <a:lnTo>
                      <a:pt x="2549" y="571"/>
                    </a:lnTo>
                    <a:lnTo>
                      <a:pt x="2489" y="492"/>
                    </a:lnTo>
                    <a:lnTo>
                      <a:pt x="2429" y="412"/>
                    </a:lnTo>
                    <a:lnTo>
                      <a:pt x="2371" y="331"/>
                    </a:lnTo>
                    <a:lnTo>
                      <a:pt x="2313" y="249"/>
                    </a:lnTo>
                    <a:lnTo>
                      <a:pt x="2257" y="167"/>
                    </a:lnTo>
                    <a:lnTo>
                      <a:pt x="2203" y="84"/>
                    </a:lnTo>
                    <a:lnTo>
                      <a:pt x="2150" y="0"/>
                    </a:lnTo>
                    <a:lnTo>
                      <a:pt x="1866" y="0"/>
                    </a:lnTo>
                    <a:lnTo>
                      <a:pt x="1814" y="84"/>
                    </a:lnTo>
                    <a:lnTo>
                      <a:pt x="1758" y="167"/>
                    </a:lnTo>
                    <a:lnTo>
                      <a:pt x="1703" y="249"/>
                    </a:lnTo>
                    <a:lnTo>
                      <a:pt x="1646" y="331"/>
                    </a:lnTo>
                    <a:lnTo>
                      <a:pt x="1587" y="412"/>
                    </a:lnTo>
                    <a:lnTo>
                      <a:pt x="1527" y="492"/>
                    </a:lnTo>
                    <a:lnTo>
                      <a:pt x="1467" y="571"/>
                    </a:lnTo>
                    <a:lnTo>
                      <a:pt x="1406" y="649"/>
                    </a:lnTo>
                    <a:lnTo>
                      <a:pt x="1344" y="726"/>
                    </a:lnTo>
                    <a:lnTo>
                      <a:pt x="1282" y="801"/>
                    </a:lnTo>
                    <a:lnTo>
                      <a:pt x="1218" y="874"/>
                    </a:lnTo>
                    <a:lnTo>
                      <a:pt x="1156" y="946"/>
                    </a:lnTo>
                    <a:lnTo>
                      <a:pt x="1092" y="1017"/>
                    </a:lnTo>
                    <a:lnTo>
                      <a:pt x="1029" y="1085"/>
                    </a:lnTo>
                    <a:lnTo>
                      <a:pt x="967" y="1151"/>
                    </a:lnTo>
                    <a:lnTo>
                      <a:pt x="903" y="1215"/>
                    </a:lnTo>
                    <a:lnTo>
                      <a:pt x="841" y="1277"/>
                    </a:lnTo>
                    <a:lnTo>
                      <a:pt x="780" y="1336"/>
                    </a:lnTo>
                    <a:lnTo>
                      <a:pt x="719" y="1392"/>
                    </a:lnTo>
                    <a:lnTo>
                      <a:pt x="659" y="1446"/>
                    </a:lnTo>
                    <a:lnTo>
                      <a:pt x="600" y="1497"/>
                    </a:lnTo>
                    <a:lnTo>
                      <a:pt x="541" y="1545"/>
                    </a:lnTo>
                    <a:lnTo>
                      <a:pt x="485" y="1590"/>
                    </a:lnTo>
                    <a:lnTo>
                      <a:pt x="430" y="1632"/>
                    </a:lnTo>
                    <a:lnTo>
                      <a:pt x="376" y="1669"/>
                    </a:lnTo>
                    <a:lnTo>
                      <a:pt x="324" y="1703"/>
                    </a:lnTo>
                    <a:lnTo>
                      <a:pt x="274" y="1735"/>
                    </a:lnTo>
                    <a:lnTo>
                      <a:pt x="225" y="1761"/>
                    </a:lnTo>
                    <a:lnTo>
                      <a:pt x="179" y="1784"/>
                    </a:lnTo>
                    <a:lnTo>
                      <a:pt x="157" y="1794"/>
                    </a:lnTo>
                    <a:lnTo>
                      <a:pt x="135" y="1803"/>
                    </a:lnTo>
                    <a:lnTo>
                      <a:pt x="115" y="1811"/>
                    </a:lnTo>
                    <a:lnTo>
                      <a:pt x="94" y="1818"/>
                    </a:lnTo>
                    <a:lnTo>
                      <a:pt x="74" y="1823"/>
                    </a:lnTo>
                    <a:lnTo>
                      <a:pt x="55" y="1828"/>
                    </a:lnTo>
                    <a:lnTo>
                      <a:pt x="0" y="2743"/>
                    </a:lnTo>
                    <a:lnTo>
                      <a:pt x="14" y="2791"/>
                    </a:lnTo>
                    <a:lnTo>
                      <a:pt x="31" y="2839"/>
                    </a:lnTo>
                    <a:lnTo>
                      <a:pt x="48" y="2886"/>
                    </a:lnTo>
                    <a:lnTo>
                      <a:pt x="67" y="2931"/>
                    </a:lnTo>
                    <a:lnTo>
                      <a:pt x="87" y="2976"/>
                    </a:lnTo>
                    <a:lnTo>
                      <a:pt x="109" y="3019"/>
                    </a:lnTo>
                    <a:lnTo>
                      <a:pt x="132" y="3062"/>
                    </a:lnTo>
                    <a:lnTo>
                      <a:pt x="155" y="3104"/>
                    </a:lnTo>
                    <a:lnTo>
                      <a:pt x="175" y="3103"/>
                    </a:lnTo>
                    <a:lnTo>
                      <a:pt x="194" y="3100"/>
                    </a:lnTo>
                    <a:lnTo>
                      <a:pt x="233" y="3093"/>
                    </a:lnTo>
                    <a:lnTo>
                      <a:pt x="275" y="3083"/>
                    </a:lnTo>
                    <a:lnTo>
                      <a:pt x="318" y="3070"/>
                    </a:lnTo>
                    <a:lnTo>
                      <a:pt x="363" y="3053"/>
                    </a:lnTo>
                    <a:lnTo>
                      <a:pt x="409" y="3035"/>
                    </a:lnTo>
                    <a:lnTo>
                      <a:pt x="457" y="3013"/>
                    </a:lnTo>
                    <a:lnTo>
                      <a:pt x="507" y="2989"/>
                    </a:lnTo>
                    <a:lnTo>
                      <a:pt x="557" y="2961"/>
                    </a:lnTo>
                    <a:lnTo>
                      <a:pt x="608" y="2931"/>
                    </a:lnTo>
                    <a:lnTo>
                      <a:pt x="660" y="2900"/>
                    </a:lnTo>
                    <a:lnTo>
                      <a:pt x="714" y="2865"/>
                    </a:lnTo>
                    <a:lnTo>
                      <a:pt x="768" y="2828"/>
                    </a:lnTo>
                    <a:lnTo>
                      <a:pt x="823" y="2789"/>
                    </a:lnTo>
                    <a:lnTo>
                      <a:pt x="878" y="2747"/>
                    </a:lnTo>
                    <a:lnTo>
                      <a:pt x="934" y="2704"/>
                    </a:lnTo>
                    <a:lnTo>
                      <a:pt x="992" y="2658"/>
                    </a:lnTo>
                    <a:lnTo>
                      <a:pt x="1048" y="2610"/>
                    </a:lnTo>
                    <a:lnTo>
                      <a:pt x="1106" y="2561"/>
                    </a:lnTo>
                    <a:lnTo>
                      <a:pt x="1163" y="2510"/>
                    </a:lnTo>
                    <a:lnTo>
                      <a:pt x="1222" y="2457"/>
                    </a:lnTo>
                    <a:lnTo>
                      <a:pt x="1279" y="2402"/>
                    </a:lnTo>
                    <a:lnTo>
                      <a:pt x="1337" y="2345"/>
                    </a:lnTo>
                    <a:lnTo>
                      <a:pt x="1394" y="2288"/>
                    </a:lnTo>
                    <a:lnTo>
                      <a:pt x="1452" y="2229"/>
                    </a:lnTo>
                    <a:lnTo>
                      <a:pt x="1509" y="2168"/>
                    </a:lnTo>
                    <a:lnTo>
                      <a:pt x="1566" y="2106"/>
                    </a:lnTo>
                    <a:lnTo>
                      <a:pt x="1622" y="2044"/>
                    </a:lnTo>
                    <a:lnTo>
                      <a:pt x="1677" y="1979"/>
                    </a:lnTo>
                    <a:lnTo>
                      <a:pt x="1732" y="1914"/>
                    </a:lnTo>
                    <a:lnTo>
                      <a:pt x="1786" y="1848"/>
                    </a:lnTo>
                    <a:lnTo>
                      <a:pt x="1839" y="1781"/>
                    </a:lnTo>
                    <a:lnTo>
                      <a:pt x="1924" y="1784"/>
                    </a:lnTo>
                    <a:lnTo>
                      <a:pt x="2008" y="1784"/>
                    </a:lnTo>
                    <a:lnTo>
                      <a:pt x="2093" y="1784"/>
                    </a:lnTo>
                    <a:lnTo>
                      <a:pt x="2177" y="1781"/>
                    </a:lnTo>
                    <a:lnTo>
                      <a:pt x="2230" y="1848"/>
                    </a:lnTo>
                    <a:lnTo>
                      <a:pt x="2284" y="1914"/>
                    </a:lnTo>
                    <a:lnTo>
                      <a:pt x="2339" y="1979"/>
                    </a:lnTo>
                    <a:lnTo>
                      <a:pt x="2395" y="2044"/>
                    </a:lnTo>
                    <a:lnTo>
                      <a:pt x="2451" y="2106"/>
                    </a:lnTo>
                    <a:lnTo>
                      <a:pt x="2507" y="2168"/>
                    </a:lnTo>
                    <a:lnTo>
                      <a:pt x="2565" y="2229"/>
                    </a:lnTo>
                    <a:lnTo>
                      <a:pt x="2622" y="2288"/>
                    </a:lnTo>
                    <a:lnTo>
                      <a:pt x="2680" y="2345"/>
                    </a:lnTo>
                    <a:lnTo>
                      <a:pt x="2737" y="2402"/>
                    </a:lnTo>
                    <a:lnTo>
                      <a:pt x="2795" y="2457"/>
                    </a:lnTo>
                    <a:lnTo>
                      <a:pt x="2852" y="2510"/>
                    </a:lnTo>
                    <a:lnTo>
                      <a:pt x="2911" y="2561"/>
                    </a:lnTo>
                    <a:lnTo>
                      <a:pt x="2967" y="2610"/>
                    </a:lnTo>
                    <a:lnTo>
                      <a:pt x="3025" y="2658"/>
                    </a:lnTo>
                    <a:lnTo>
                      <a:pt x="3082" y="2704"/>
                    </a:lnTo>
                    <a:lnTo>
                      <a:pt x="3137" y="2747"/>
                    </a:lnTo>
                    <a:lnTo>
                      <a:pt x="3194" y="2789"/>
                    </a:lnTo>
                    <a:lnTo>
                      <a:pt x="3249" y="2828"/>
                    </a:lnTo>
                    <a:lnTo>
                      <a:pt x="3303" y="2865"/>
                    </a:lnTo>
                    <a:lnTo>
                      <a:pt x="3357" y="2900"/>
                    </a:lnTo>
                    <a:lnTo>
                      <a:pt x="3408" y="2931"/>
                    </a:lnTo>
                    <a:lnTo>
                      <a:pt x="3460" y="2961"/>
                    </a:lnTo>
                    <a:lnTo>
                      <a:pt x="3510" y="2989"/>
                    </a:lnTo>
                    <a:lnTo>
                      <a:pt x="3559" y="3013"/>
                    </a:lnTo>
                    <a:lnTo>
                      <a:pt x="3607" y="3035"/>
                    </a:lnTo>
                    <a:lnTo>
                      <a:pt x="3654" y="3053"/>
                    </a:lnTo>
                    <a:lnTo>
                      <a:pt x="3698" y="3070"/>
                    </a:lnTo>
                    <a:lnTo>
                      <a:pt x="3741" y="3083"/>
                    </a:lnTo>
                    <a:lnTo>
                      <a:pt x="3783" y="3093"/>
                    </a:lnTo>
                    <a:lnTo>
                      <a:pt x="3823" y="3100"/>
                    </a:lnTo>
                    <a:lnTo>
                      <a:pt x="3842" y="3103"/>
                    </a:lnTo>
                    <a:lnTo>
                      <a:pt x="3861" y="3104"/>
                    </a:lnTo>
                    <a:lnTo>
                      <a:pt x="3885" y="3062"/>
                    </a:lnTo>
                    <a:lnTo>
                      <a:pt x="3908" y="3019"/>
                    </a:lnTo>
                    <a:lnTo>
                      <a:pt x="3929" y="2976"/>
                    </a:lnTo>
                    <a:lnTo>
                      <a:pt x="3950" y="2931"/>
                    </a:lnTo>
                    <a:lnTo>
                      <a:pt x="3968" y="2886"/>
                    </a:lnTo>
                    <a:lnTo>
                      <a:pt x="3986" y="2839"/>
                    </a:lnTo>
                    <a:lnTo>
                      <a:pt x="4002" y="2791"/>
                    </a:lnTo>
                    <a:lnTo>
                      <a:pt x="4017" y="2743"/>
                    </a:lnTo>
                    <a:lnTo>
                      <a:pt x="3962" y="182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10000"/>
                <a:scene3d>
                  <a:camera prst="orthographicFront"/>
                  <a:lightRig rig="threePt" dir="t"/>
                </a:scene3d>
                <a:sp3d contourW="12700">
                  <a:contourClr>
                    <a:srgbClr val="FFFFFF"/>
                  </a:contourClr>
                </a:sp3d>
              </a:bodyPr>
              <a:lstStyle/>
              <a:p>
                <a:pPr algn="ctr">
                  <a:defRPr/>
                </a:pPr>
                <a:endParaRPr lang="zh-CN" altLang="en-US">
                  <a:solidFill>
                    <a:srgbClr val="FFFFFF"/>
                  </a:solidFill>
                  <a:sym typeface="Arial" panose="020B0604020202020204" pitchFamily="34" charset="0"/>
                </a:endParaRPr>
              </a:p>
            </p:txBody>
          </p:sp>
        </p:grpSp>
        <p:grpSp>
          <p:nvGrpSpPr>
            <p:cNvPr id="15" name="组合 14"/>
            <p:cNvGrpSpPr/>
            <p:nvPr>
              <p:custDataLst>
                <p:tags r:id="rId6"/>
              </p:custDataLst>
            </p:nvPr>
          </p:nvGrpSpPr>
          <p:grpSpPr>
            <a:xfrm rot="18900000" flipH="1">
              <a:off x="3623270" y="3102715"/>
              <a:ext cx="640633" cy="1663632"/>
              <a:chOff x="6472029" y="4289826"/>
              <a:chExt cx="640633" cy="1663632"/>
            </a:xfrm>
          </p:grpSpPr>
          <p:sp>
            <p:nvSpPr>
              <p:cNvPr id="16" name="矩形 15"/>
              <p:cNvSpPr/>
              <p:nvPr>
                <p:custDataLst>
                  <p:tags r:id="rId7"/>
                </p:custDataLst>
              </p:nvPr>
            </p:nvSpPr>
            <p:spPr>
              <a:xfrm>
                <a:off x="6639345" y="4669142"/>
                <a:ext cx="306000" cy="1284316"/>
              </a:xfrm>
              <a:prstGeom prst="rect">
                <a:avLst/>
              </a:prstGeom>
              <a:solidFill>
                <a:srgbClr val="B9A2A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17" name="KSO_Shape"/>
              <p:cNvSpPr/>
              <p:nvPr>
                <p:custDataLst>
                  <p:tags r:id="rId8"/>
                </p:custDataLst>
              </p:nvPr>
            </p:nvSpPr>
            <p:spPr bwMode="auto">
              <a:xfrm>
                <a:off x="6472029" y="4289826"/>
                <a:ext cx="640633" cy="491335"/>
              </a:xfrm>
              <a:custGeom>
                <a:avLst/>
                <a:gdLst>
                  <a:gd name="T0" fmla="*/ 275650506 w 4017"/>
                  <a:gd name="T1" fmla="*/ 361503440 h 5149"/>
                  <a:gd name="T2" fmla="*/ 241880717 w 4017"/>
                  <a:gd name="T3" fmla="*/ 367663150 h 5149"/>
                  <a:gd name="T4" fmla="*/ 200148806 w 4017"/>
                  <a:gd name="T5" fmla="*/ 407358851 h 5149"/>
                  <a:gd name="T6" fmla="*/ 157730371 w 4017"/>
                  <a:gd name="T7" fmla="*/ 440757952 h 5149"/>
                  <a:gd name="T8" fmla="*/ 116410301 w 4017"/>
                  <a:gd name="T9" fmla="*/ 467175999 h 5149"/>
                  <a:gd name="T10" fmla="*/ 77560901 w 4017"/>
                  <a:gd name="T11" fmla="*/ 485380977 h 5149"/>
                  <a:gd name="T12" fmla="*/ 42830275 w 4017"/>
                  <a:gd name="T13" fmla="*/ 494004718 h 5149"/>
                  <a:gd name="T14" fmla="*/ 30887278 w 4017"/>
                  <a:gd name="T15" fmla="*/ 664832421 h 5149"/>
                  <a:gd name="T16" fmla="*/ 63421547 w 4017"/>
                  <a:gd name="T17" fmla="*/ 704801903 h 5149"/>
                  <a:gd name="T18" fmla="*/ 89092429 w 4017"/>
                  <a:gd name="T19" fmla="*/ 699189756 h 5149"/>
                  <a:gd name="T20" fmla="*/ 122175694 w 4017"/>
                  <a:gd name="T21" fmla="*/ 686870337 h 5149"/>
                  <a:gd name="T22" fmla="*/ 156632007 w 4017"/>
                  <a:gd name="T23" fmla="*/ 669349813 h 5149"/>
                  <a:gd name="T24" fmla="*/ 192049528 w 4017"/>
                  <a:gd name="T25" fmla="*/ 646490553 h 5149"/>
                  <a:gd name="T26" fmla="*/ 245037912 w 4017"/>
                  <a:gd name="T27" fmla="*/ 604331190 h 5149"/>
                  <a:gd name="T28" fmla="*/ 283337944 w 4017"/>
                  <a:gd name="T29" fmla="*/ 605562836 h 5149"/>
                  <a:gd name="T30" fmla="*/ 329737625 w 4017"/>
                  <a:gd name="T31" fmla="*/ 624178855 h 5149"/>
                  <a:gd name="T32" fmla="*/ 371194851 w 4017"/>
                  <a:gd name="T33" fmla="*/ 654703252 h 5149"/>
                  <a:gd name="T34" fmla="*/ 406337689 w 4017"/>
                  <a:gd name="T35" fmla="*/ 675782934 h 5149"/>
                  <a:gd name="T36" fmla="*/ 440382162 w 4017"/>
                  <a:gd name="T37" fmla="*/ 691661140 h 5149"/>
                  <a:gd name="T38" fmla="*/ 472779274 w 4017"/>
                  <a:gd name="T39" fmla="*/ 701790679 h 5149"/>
                  <a:gd name="T40" fmla="*/ 499548149 w 4017"/>
                  <a:gd name="T41" fmla="*/ 692345593 h 5149"/>
                  <a:gd name="T42" fmla="*/ 529474220 w 4017"/>
                  <a:gd name="T43" fmla="*/ 649775558 h 5149"/>
                  <a:gd name="T44" fmla="*/ 497488948 w 4017"/>
                  <a:gd name="T45" fmla="*/ 492225140 h 5149"/>
                  <a:gd name="T46" fmla="*/ 461248117 w 4017"/>
                  <a:gd name="T47" fmla="*/ 480316393 h 5149"/>
                  <a:gd name="T48" fmla="*/ 421437880 w 4017"/>
                  <a:gd name="T49" fmla="*/ 459236711 h 5149"/>
                  <a:gd name="T50" fmla="*/ 379568813 w 4017"/>
                  <a:gd name="T51" fmla="*/ 430355002 h 5149"/>
                  <a:gd name="T52" fmla="*/ 337150379 w 4017"/>
                  <a:gd name="T53" fmla="*/ 394628760 h 5149"/>
                  <a:gd name="T54" fmla="*/ 302556909 w 4017"/>
                  <a:gd name="T55" fmla="*/ 360545206 h 5149"/>
                  <a:gd name="T56" fmla="*/ 532768942 w 4017"/>
                  <a:gd name="T57" fmla="*/ 246796838 h 5149"/>
                  <a:gd name="T58" fmla="*/ 499822833 w 4017"/>
                  <a:gd name="T59" fmla="*/ 228454970 h 5149"/>
                  <a:gd name="T60" fmla="*/ 452736999 w 4017"/>
                  <a:gd name="T61" fmla="*/ 190538847 h 5149"/>
                  <a:gd name="T62" fmla="*/ 401395606 w 4017"/>
                  <a:gd name="T63" fmla="*/ 139208180 h 5149"/>
                  <a:gd name="T64" fmla="*/ 349917056 w 4017"/>
                  <a:gd name="T65" fmla="*/ 78159386 h 5149"/>
                  <a:gd name="T66" fmla="*/ 302419382 w 4017"/>
                  <a:gd name="T67" fmla="*/ 11498075 h 5149"/>
                  <a:gd name="T68" fmla="*/ 233781439 w 4017"/>
                  <a:gd name="T69" fmla="*/ 34083554 h 5149"/>
                  <a:gd name="T70" fmla="*/ 184499247 w 4017"/>
                  <a:gd name="T71" fmla="*/ 99375958 h 5149"/>
                  <a:gd name="T72" fmla="*/ 132746013 w 4017"/>
                  <a:gd name="T73" fmla="*/ 157550419 h 5149"/>
                  <a:gd name="T74" fmla="*/ 82365828 w 4017"/>
                  <a:gd name="T75" fmla="*/ 204911257 h 5149"/>
                  <a:gd name="T76" fmla="*/ 37613508 w 4017"/>
                  <a:gd name="T77" fmla="*/ 237489013 h 5149"/>
                  <a:gd name="T78" fmla="*/ 12903834 w 4017"/>
                  <a:gd name="T79" fmla="*/ 248850198 h 5149"/>
                  <a:gd name="T80" fmla="*/ 1922045 w 4017"/>
                  <a:gd name="T81" fmla="*/ 382035929 h 5149"/>
                  <a:gd name="T82" fmla="*/ 18120601 w 4017"/>
                  <a:gd name="T83" fmla="*/ 419130708 h 5149"/>
                  <a:gd name="T84" fmla="*/ 37751035 w 4017"/>
                  <a:gd name="T85" fmla="*/ 422005042 h 5149"/>
                  <a:gd name="T86" fmla="*/ 76462908 w 4017"/>
                  <a:gd name="T87" fmla="*/ 405305491 h 5149"/>
                  <a:gd name="T88" fmla="*/ 120528333 w 4017"/>
                  <a:gd name="T89" fmla="*/ 376013110 h 5149"/>
                  <a:gd name="T90" fmla="*/ 167751694 w 4017"/>
                  <a:gd name="T91" fmla="*/ 336317409 h 5149"/>
                  <a:gd name="T92" fmla="*/ 214974685 w 4017"/>
                  <a:gd name="T93" fmla="*/ 288272118 h 5149"/>
                  <a:gd name="T94" fmla="*/ 252451036 w 4017"/>
                  <a:gd name="T95" fmla="*/ 243785614 h 5149"/>
                  <a:gd name="T96" fmla="*/ 306125944 w 4017"/>
                  <a:gd name="T97" fmla="*/ 252956548 h 5149"/>
                  <a:gd name="T98" fmla="*/ 352113414 w 4017"/>
                  <a:gd name="T99" fmla="*/ 305108559 h 5149"/>
                  <a:gd name="T100" fmla="*/ 399611088 w 4017"/>
                  <a:gd name="T101" fmla="*/ 350552928 h 5149"/>
                  <a:gd name="T102" fmla="*/ 446010398 w 4017"/>
                  <a:gd name="T103" fmla="*/ 387100514 h 5149"/>
                  <a:gd name="T104" fmla="*/ 488565989 w 4017"/>
                  <a:gd name="T105" fmla="*/ 412423436 h 5149"/>
                  <a:gd name="T106" fmla="*/ 524806820 w 4017"/>
                  <a:gd name="T107" fmla="*/ 424332183 h 5149"/>
                  <a:gd name="T108" fmla="*/ 539358386 w 4017"/>
                  <a:gd name="T109" fmla="*/ 407358851 h 5149"/>
                  <a:gd name="T110" fmla="*/ 551438539 w 4017"/>
                  <a:gd name="T111" fmla="*/ 375465548 h 514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017" h="5149">
                    <a:moveTo>
                      <a:pt x="2204" y="2634"/>
                    </a:moveTo>
                    <a:lnTo>
                      <a:pt x="2204" y="2634"/>
                    </a:lnTo>
                    <a:lnTo>
                      <a:pt x="2155" y="2637"/>
                    </a:lnTo>
                    <a:lnTo>
                      <a:pt x="2106" y="2639"/>
                    </a:lnTo>
                    <a:lnTo>
                      <a:pt x="2057" y="2640"/>
                    </a:lnTo>
                    <a:lnTo>
                      <a:pt x="2008" y="2641"/>
                    </a:lnTo>
                    <a:lnTo>
                      <a:pt x="1959" y="2640"/>
                    </a:lnTo>
                    <a:lnTo>
                      <a:pt x="1909" y="2639"/>
                    </a:lnTo>
                    <a:lnTo>
                      <a:pt x="1860" y="2637"/>
                    </a:lnTo>
                    <a:lnTo>
                      <a:pt x="1812" y="2634"/>
                    </a:lnTo>
                    <a:lnTo>
                      <a:pt x="1762" y="2686"/>
                    </a:lnTo>
                    <a:lnTo>
                      <a:pt x="1712" y="2737"/>
                    </a:lnTo>
                    <a:lnTo>
                      <a:pt x="1661" y="2786"/>
                    </a:lnTo>
                    <a:lnTo>
                      <a:pt x="1611" y="2835"/>
                    </a:lnTo>
                    <a:lnTo>
                      <a:pt x="1561" y="2883"/>
                    </a:lnTo>
                    <a:lnTo>
                      <a:pt x="1509" y="2930"/>
                    </a:lnTo>
                    <a:lnTo>
                      <a:pt x="1458" y="2976"/>
                    </a:lnTo>
                    <a:lnTo>
                      <a:pt x="1406" y="3019"/>
                    </a:lnTo>
                    <a:lnTo>
                      <a:pt x="1355" y="3062"/>
                    </a:lnTo>
                    <a:lnTo>
                      <a:pt x="1303" y="3104"/>
                    </a:lnTo>
                    <a:lnTo>
                      <a:pt x="1252" y="3144"/>
                    </a:lnTo>
                    <a:lnTo>
                      <a:pt x="1200" y="3183"/>
                    </a:lnTo>
                    <a:lnTo>
                      <a:pt x="1149" y="3220"/>
                    </a:lnTo>
                    <a:lnTo>
                      <a:pt x="1098" y="3256"/>
                    </a:lnTo>
                    <a:lnTo>
                      <a:pt x="1047" y="3291"/>
                    </a:lnTo>
                    <a:lnTo>
                      <a:pt x="997" y="3324"/>
                    </a:lnTo>
                    <a:lnTo>
                      <a:pt x="946" y="3355"/>
                    </a:lnTo>
                    <a:lnTo>
                      <a:pt x="897" y="3385"/>
                    </a:lnTo>
                    <a:lnTo>
                      <a:pt x="848" y="3413"/>
                    </a:lnTo>
                    <a:lnTo>
                      <a:pt x="799" y="3440"/>
                    </a:lnTo>
                    <a:lnTo>
                      <a:pt x="751" y="3464"/>
                    </a:lnTo>
                    <a:lnTo>
                      <a:pt x="703" y="3488"/>
                    </a:lnTo>
                    <a:lnTo>
                      <a:pt x="656" y="3509"/>
                    </a:lnTo>
                    <a:lnTo>
                      <a:pt x="610" y="3528"/>
                    </a:lnTo>
                    <a:lnTo>
                      <a:pt x="565" y="3546"/>
                    </a:lnTo>
                    <a:lnTo>
                      <a:pt x="520" y="3561"/>
                    </a:lnTo>
                    <a:lnTo>
                      <a:pt x="477" y="3575"/>
                    </a:lnTo>
                    <a:lnTo>
                      <a:pt x="433" y="3586"/>
                    </a:lnTo>
                    <a:lnTo>
                      <a:pt x="393" y="3596"/>
                    </a:lnTo>
                    <a:lnTo>
                      <a:pt x="352" y="3603"/>
                    </a:lnTo>
                    <a:lnTo>
                      <a:pt x="312" y="3609"/>
                    </a:lnTo>
                    <a:lnTo>
                      <a:pt x="274" y="3613"/>
                    </a:lnTo>
                    <a:lnTo>
                      <a:pt x="159" y="4747"/>
                    </a:lnTo>
                    <a:lnTo>
                      <a:pt x="191" y="4802"/>
                    </a:lnTo>
                    <a:lnTo>
                      <a:pt x="225" y="4857"/>
                    </a:lnTo>
                    <a:lnTo>
                      <a:pt x="261" y="4909"/>
                    </a:lnTo>
                    <a:lnTo>
                      <a:pt x="298" y="4960"/>
                    </a:lnTo>
                    <a:lnTo>
                      <a:pt x="338" y="5010"/>
                    </a:lnTo>
                    <a:lnTo>
                      <a:pt x="377" y="5058"/>
                    </a:lnTo>
                    <a:lnTo>
                      <a:pt x="419" y="5104"/>
                    </a:lnTo>
                    <a:lnTo>
                      <a:pt x="462" y="5149"/>
                    </a:lnTo>
                    <a:lnTo>
                      <a:pt x="498" y="5143"/>
                    </a:lnTo>
                    <a:lnTo>
                      <a:pt x="535" y="5135"/>
                    </a:lnTo>
                    <a:lnTo>
                      <a:pt x="572" y="5128"/>
                    </a:lnTo>
                    <a:lnTo>
                      <a:pt x="611" y="5119"/>
                    </a:lnTo>
                    <a:lnTo>
                      <a:pt x="649" y="5108"/>
                    </a:lnTo>
                    <a:lnTo>
                      <a:pt x="689" y="5096"/>
                    </a:lnTo>
                    <a:lnTo>
                      <a:pt x="728" y="5083"/>
                    </a:lnTo>
                    <a:lnTo>
                      <a:pt x="768" y="5068"/>
                    </a:lnTo>
                    <a:lnTo>
                      <a:pt x="808" y="5053"/>
                    </a:lnTo>
                    <a:lnTo>
                      <a:pt x="849" y="5036"/>
                    </a:lnTo>
                    <a:lnTo>
                      <a:pt x="890" y="5018"/>
                    </a:lnTo>
                    <a:lnTo>
                      <a:pt x="931" y="5000"/>
                    </a:lnTo>
                    <a:lnTo>
                      <a:pt x="973" y="4980"/>
                    </a:lnTo>
                    <a:lnTo>
                      <a:pt x="1014" y="4958"/>
                    </a:lnTo>
                    <a:lnTo>
                      <a:pt x="1056" y="4937"/>
                    </a:lnTo>
                    <a:lnTo>
                      <a:pt x="1098" y="4914"/>
                    </a:lnTo>
                    <a:lnTo>
                      <a:pt x="1141" y="4890"/>
                    </a:lnTo>
                    <a:lnTo>
                      <a:pt x="1183" y="4865"/>
                    </a:lnTo>
                    <a:lnTo>
                      <a:pt x="1227" y="4838"/>
                    </a:lnTo>
                    <a:lnTo>
                      <a:pt x="1270" y="4811"/>
                    </a:lnTo>
                    <a:lnTo>
                      <a:pt x="1313" y="4783"/>
                    </a:lnTo>
                    <a:lnTo>
                      <a:pt x="1356" y="4753"/>
                    </a:lnTo>
                    <a:lnTo>
                      <a:pt x="1399" y="4723"/>
                    </a:lnTo>
                    <a:lnTo>
                      <a:pt x="1442" y="4693"/>
                    </a:lnTo>
                    <a:lnTo>
                      <a:pt x="1485" y="4661"/>
                    </a:lnTo>
                    <a:lnTo>
                      <a:pt x="1528" y="4629"/>
                    </a:lnTo>
                    <a:lnTo>
                      <a:pt x="1615" y="4560"/>
                    </a:lnTo>
                    <a:lnTo>
                      <a:pt x="1700" y="4490"/>
                    </a:lnTo>
                    <a:lnTo>
                      <a:pt x="1785" y="4415"/>
                    </a:lnTo>
                    <a:lnTo>
                      <a:pt x="1840" y="4419"/>
                    </a:lnTo>
                    <a:lnTo>
                      <a:pt x="1896" y="4423"/>
                    </a:lnTo>
                    <a:lnTo>
                      <a:pt x="1953" y="4424"/>
                    </a:lnTo>
                    <a:lnTo>
                      <a:pt x="2008" y="4425"/>
                    </a:lnTo>
                    <a:lnTo>
                      <a:pt x="2064" y="4424"/>
                    </a:lnTo>
                    <a:lnTo>
                      <a:pt x="2120" y="4423"/>
                    </a:lnTo>
                    <a:lnTo>
                      <a:pt x="2177" y="4419"/>
                    </a:lnTo>
                    <a:lnTo>
                      <a:pt x="2232" y="4415"/>
                    </a:lnTo>
                    <a:lnTo>
                      <a:pt x="2317" y="4490"/>
                    </a:lnTo>
                    <a:lnTo>
                      <a:pt x="2402" y="4560"/>
                    </a:lnTo>
                    <a:lnTo>
                      <a:pt x="2488" y="4629"/>
                    </a:lnTo>
                    <a:lnTo>
                      <a:pt x="2531" y="4661"/>
                    </a:lnTo>
                    <a:lnTo>
                      <a:pt x="2574" y="4693"/>
                    </a:lnTo>
                    <a:lnTo>
                      <a:pt x="2617" y="4723"/>
                    </a:lnTo>
                    <a:lnTo>
                      <a:pt x="2661" y="4753"/>
                    </a:lnTo>
                    <a:lnTo>
                      <a:pt x="2704" y="4783"/>
                    </a:lnTo>
                    <a:lnTo>
                      <a:pt x="2747" y="4811"/>
                    </a:lnTo>
                    <a:lnTo>
                      <a:pt x="2790" y="4838"/>
                    </a:lnTo>
                    <a:lnTo>
                      <a:pt x="2833" y="4865"/>
                    </a:lnTo>
                    <a:lnTo>
                      <a:pt x="2875" y="4890"/>
                    </a:lnTo>
                    <a:lnTo>
                      <a:pt x="2918" y="4914"/>
                    </a:lnTo>
                    <a:lnTo>
                      <a:pt x="2960" y="4937"/>
                    </a:lnTo>
                    <a:lnTo>
                      <a:pt x="3002" y="4958"/>
                    </a:lnTo>
                    <a:lnTo>
                      <a:pt x="3044" y="4980"/>
                    </a:lnTo>
                    <a:lnTo>
                      <a:pt x="3086" y="5000"/>
                    </a:lnTo>
                    <a:lnTo>
                      <a:pt x="3127" y="5018"/>
                    </a:lnTo>
                    <a:lnTo>
                      <a:pt x="3167" y="5036"/>
                    </a:lnTo>
                    <a:lnTo>
                      <a:pt x="3208" y="5053"/>
                    </a:lnTo>
                    <a:lnTo>
                      <a:pt x="3249" y="5068"/>
                    </a:lnTo>
                    <a:lnTo>
                      <a:pt x="3288" y="5083"/>
                    </a:lnTo>
                    <a:lnTo>
                      <a:pt x="3328" y="5096"/>
                    </a:lnTo>
                    <a:lnTo>
                      <a:pt x="3367" y="5108"/>
                    </a:lnTo>
                    <a:lnTo>
                      <a:pt x="3406" y="5119"/>
                    </a:lnTo>
                    <a:lnTo>
                      <a:pt x="3444" y="5127"/>
                    </a:lnTo>
                    <a:lnTo>
                      <a:pt x="3481" y="5135"/>
                    </a:lnTo>
                    <a:lnTo>
                      <a:pt x="3518" y="5143"/>
                    </a:lnTo>
                    <a:lnTo>
                      <a:pt x="3554" y="5149"/>
                    </a:lnTo>
                    <a:lnTo>
                      <a:pt x="3597" y="5104"/>
                    </a:lnTo>
                    <a:lnTo>
                      <a:pt x="3639" y="5058"/>
                    </a:lnTo>
                    <a:lnTo>
                      <a:pt x="3679" y="5010"/>
                    </a:lnTo>
                    <a:lnTo>
                      <a:pt x="3718" y="4960"/>
                    </a:lnTo>
                    <a:lnTo>
                      <a:pt x="3756" y="4909"/>
                    </a:lnTo>
                    <a:lnTo>
                      <a:pt x="3790" y="4857"/>
                    </a:lnTo>
                    <a:lnTo>
                      <a:pt x="3825" y="4802"/>
                    </a:lnTo>
                    <a:lnTo>
                      <a:pt x="3857" y="4747"/>
                    </a:lnTo>
                    <a:lnTo>
                      <a:pt x="3742" y="3612"/>
                    </a:lnTo>
                    <a:lnTo>
                      <a:pt x="3704" y="3609"/>
                    </a:lnTo>
                    <a:lnTo>
                      <a:pt x="3664" y="3603"/>
                    </a:lnTo>
                    <a:lnTo>
                      <a:pt x="3624" y="3596"/>
                    </a:lnTo>
                    <a:lnTo>
                      <a:pt x="3583" y="3586"/>
                    </a:lnTo>
                    <a:lnTo>
                      <a:pt x="3540" y="3575"/>
                    </a:lnTo>
                    <a:lnTo>
                      <a:pt x="3497" y="3561"/>
                    </a:lnTo>
                    <a:lnTo>
                      <a:pt x="3451" y="3546"/>
                    </a:lnTo>
                    <a:lnTo>
                      <a:pt x="3407" y="3528"/>
                    </a:lnTo>
                    <a:lnTo>
                      <a:pt x="3360" y="3509"/>
                    </a:lnTo>
                    <a:lnTo>
                      <a:pt x="3313" y="3488"/>
                    </a:lnTo>
                    <a:lnTo>
                      <a:pt x="3266" y="3464"/>
                    </a:lnTo>
                    <a:lnTo>
                      <a:pt x="3218" y="3440"/>
                    </a:lnTo>
                    <a:lnTo>
                      <a:pt x="3168" y="3413"/>
                    </a:lnTo>
                    <a:lnTo>
                      <a:pt x="3119" y="3385"/>
                    </a:lnTo>
                    <a:lnTo>
                      <a:pt x="3070" y="3355"/>
                    </a:lnTo>
                    <a:lnTo>
                      <a:pt x="3020" y="3324"/>
                    </a:lnTo>
                    <a:lnTo>
                      <a:pt x="2970" y="3291"/>
                    </a:lnTo>
                    <a:lnTo>
                      <a:pt x="2918" y="3256"/>
                    </a:lnTo>
                    <a:lnTo>
                      <a:pt x="2868" y="3220"/>
                    </a:lnTo>
                    <a:lnTo>
                      <a:pt x="2816" y="3183"/>
                    </a:lnTo>
                    <a:lnTo>
                      <a:pt x="2765" y="3144"/>
                    </a:lnTo>
                    <a:lnTo>
                      <a:pt x="2713" y="3104"/>
                    </a:lnTo>
                    <a:lnTo>
                      <a:pt x="2662" y="3062"/>
                    </a:lnTo>
                    <a:lnTo>
                      <a:pt x="2610" y="3019"/>
                    </a:lnTo>
                    <a:lnTo>
                      <a:pt x="2559" y="2976"/>
                    </a:lnTo>
                    <a:lnTo>
                      <a:pt x="2507" y="2930"/>
                    </a:lnTo>
                    <a:lnTo>
                      <a:pt x="2456" y="2883"/>
                    </a:lnTo>
                    <a:lnTo>
                      <a:pt x="2405" y="2835"/>
                    </a:lnTo>
                    <a:lnTo>
                      <a:pt x="2354" y="2786"/>
                    </a:lnTo>
                    <a:lnTo>
                      <a:pt x="2304" y="2737"/>
                    </a:lnTo>
                    <a:lnTo>
                      <a:pt x="2254" y="2686"/>
                    </a:lnTo>
                    <a:lnTo>
                      <a:pt x="2204" y="2634"/>
                    </a:lnTo>
                    <a:close/>
                    <a:moveTo>
                      <a:pt x="3962" y="1828"/>
                    </a:moveTo>
                    <a:lnTo>
                      <a:pt x="3962" y="1828"/>
                    </a:lnTo>
                    <a:lnTo>
                      <a:pt x="3942" y="1823"/>
                    </a:lnTo>
                    <a:lnTo>
                      <a:pt x="3922" y="1818"/>
                    </a:lnTo>
                    <a:lnTo>
                      <a:pt x="3902" y="1811"/>
                    </a:lnTo>
                    <a:lnTo>
                      <a:pt x="3881" y="1803"/>
                    </a:lnTo>
                    <a:lnTo>
                      <a:pt x="3859" y="1794"/>
                    </a:lnTo>
                    <a:lnTo>
                      <a:pt x="3837" y="1784"/>
                    </a:lnTo>
                    <a:lnTo>
                      <a:pt x="3790" y="1761"/>
                    </a:lnTo>
                    <a:lnTo>
                      <a:pt x="3742" y="1735"/>
                    </a:lnTo>
                    <a:lnTo>
                      <a:pt x="3692" y="1703"/>
                    </a:lnTo>
                    <a:lnTo>
                      <a:pt x="3641" y="1669"/>
                    </a:lnTo>
                    <a:lnTo>
                      <a:pt x="3587" y="1632"/>
                    </a:lnTo>
                    <a:lnTo>
                      <a:pt x="3531" y="1590"/>
                    </a:lnTo>
                    <a:lnTo>
                      <a:pt x="3475" y="1545"/>
                    </a:lnTo>
                    <a:lnTo>
                      <a:pt x="3416" y="1497"/>
                    </a:lnTo>
                    <a:lnTo>
                      <a:pt x="3358" y="1446"/>
                    </a:lnTo>
                    <a:lnTo>
                      <a:pt x="3298" y="1392"/>
                    </a:lnTo>
                    <a:lnTo>
                      <a:pt x="3237" y="1336"/>
                    </a:lnTo>
                    <a:lnTo>
                      <a:pt x="3176" y="1277"/>
                    </a:lnTo>
                    <a:lnTo>
                      <a:pt x="3113" y="1215"/>
                    </a:lnTo>
                    <a:lnTo>
                      <a:pt x="3050" y="1151"/>
                    </a:lnTo>
                    <a:lnTo>
                      <a:pt x="2988" y="1085"/>
                    </a:lnTo>
                    <a:lnTo>
                      <a:pt x="2924" y="1017"/>
                    </a:lnTo>
                    <a:lnTo>
                      <a:pt x="2861" y="946"/>
                    </a:lnTo>
                    <a:lnTo>
                      <a:pt x="2798" y="874"/>
                    </a:lnTo>
                    <a:lnTo>
                      <a:pt x="2735" y="801"/>
                    </a:lnTo>
                    <a:lnTo>
                      <a:pt x="2673" y="726"/>
                    </a:lnTo>
                    <a:lnTo>
                      <a:pt x="2610" y="649"/>
                    </a:lnTo>
                    <a:lnTo>
                      <a:pt x="2549" y="571"/>
                    </a:lnTo>
                    <a:lnTo>
                      <a:pt x="2489" y="492"/>
                    </a:lnTo>
                    <a:lnTo>
                      <a:pt x="2429" y="412"/>
                    </a:lnTo>
                    <a:lnTo>
                      <a:pt x="2371" y="331"/>
                    </a:lnTo>
                    <a:lnTo>
                      <a:pt x="2313" y="249"/>
                    </a:lnTo>
                    <a:lnTo>
                      <a:pt x="2257" y="167"/>
                    </a:lnTo>
                    <a:lnTo>
                      <a:pt x="2203" y="84"/>
                    </a:lnTo>
                    <a:lnTo>
                      <a:pt x="2150" y="0"/>
                    </a:lnTo>
                    <a:lnTo>
                      <a:pt x="1866" y="0"/>
                    </a:lnTo>
                    <a:lnTo>
                      <a:pt x="1814" y="84"/>
                    </a:lnTo>
                    <a:lnTo>
                      <a:pt x="1758" y="167"/>
                    </a:lnTo>
                    <a:lnTo>
                      <a:pt x="1703" y="249"/>
                    </a:lnTo>
                    <a:lnTo>
                      <a:pt x="1646" y="331"/>
                    </a:lnTo>
                    <a:lnTo>
                      <a:pt x="1587" y="412"/>
                    </a:lnTo>
                    <a:lnTo>
                      <a:pt x="1527" y="492"/>
                    </a:lnTo>
                    <a:lnTo>
                      <a:pt x="1467" y="571"/>
                    </a:lnTo>
                    <a:lnTo>
                      <a:pt x="1406" y="649"/>
                    </a:lnTo>
                    <a:lnTo>
                      <a:pt x="1344" y="726"/>
                    </a:lnTo>
                    <a:lnTo>
                      <a:pt x="1282" y="801"/>
                    </a:lnTo>
                    <a:lnTo>
                      <a:pt x="1218" y="874"/>
                    </a:lnTo>
                    <a:lnTo>
                      <a:pt x="1156" y="946"/>
                    </a:lnTo>
                    <a:lnTo>
                      <a:pt x="1092" y="1017"/>
                    </a:lnTo>
                    <a:lnTo>
                      <a:pt x="1029" y="1085"/>
                    </a:lnTo>
                    <a:lnTo>
                      <a:pt x="967" y="1151"/>
                    </a:lnTo>
                    <a:lnTo>
                      <a:pt x="903" y="1215"/>
                    </a:lnTo>
                    <a:lnTo>
                      <a:pt x="841" y="1277"/>
                    </a:lnTo>
                    <a:lnTo>
                      <a:pt x="780" y="1336"/>
                    </a:lnTo>
                    <a:lnTo>
                      <a:pt x="719" y="1392"/>
                    </a:lnTo>
                    <a:lnTo>
                      <a:pt x="659" y="1446"/>
                    </a:lnTo>
                    <a:lnTo>
                      <a:pt x="600" y="1497"/>
                    </a:lnTo>
                    <a:lnTo>
                      <a:pt x="541" y="1545"/>
                    </a:lnTo>
                    <a:lnTo>
                      <a:pt x="485" y="1590"/>
                    </a:lnTo>
                    <a:lnTo>
                      <a:pt x="430" y="1632"/>
                    </a:lnTo>
                    <a:lnTo>
                      <a:pt x="376" y="1669"/>
                    </a:lnTo>
                    <a:lnTo>
                      <a:pt x="324" y="1703"/>
                    </a:lnTo>
                    <a:lnTo>
                      <a:pt x="274" y="1735"/>
                    </a:lnTo>
                    <a:lnTo>
                      <a:pt x="225" y="1761"/>
                    </a:lnTo>
                    <a:lnTo>
                      <a:pt x="179" y="1784"/>
                    </a:lnTo>
                    <a:lnTo>
                      <a:pt x="157" y="1794"/>
                    </a:lnTo>
                    <a:lnTo>
                      <a:pt x="135" y="1803"/>
                    </a:lnTo>
                    <a:lnTo>
                      <a:pt x="115" y="1811"/>
                    </a:lnTo>
                    <a:lnTo>
                      <a:pt x="94" y="1818"/>
                    </a:lnTo>
                    <a:lnTo>
                      <a:pt x="74" y="1823"/>
                    </a:lnTo>
                    <a:lnTo>
                      <a:pt x="55" y="1828"/>
                    </a:lnTo>
                    <a:lnTo>
                      <a:pt x="0" y="2743"/>
                    </a:lnTo>
                    <a:lnTo>
                      <a:pt x="14" y="2791"/>
                    </a:lnTo>
                    <a:lnTo>
                      <a:pt x="31" y="2839"/>
                    </a:lnTo>
                    <a:lnTo>
                      <a:pt x="48" y="2886"/>
                    </a:lnTo>
                    <a:lnTo>
                      <a:pt x="67" y="2931"/>
                    </a:lnTo>
                    <a:lnTo>
                      <a:pt x="87" y="2976"/>
                    </a:lnTo>
                    <a:lnTo>
                      <a:pt x="109" y="3019"/>
                    </a:lnTo>
                    <a:lnTo>
                      <a:pt x="132" y="3062"/>
                    </a:lnTo>
                    <a:lnTo>
                      <a:pt x="155" y="3104"/>
                    </a:lnTo>
                    <a:lnTo>
                      <a:pt x="175" y="3103"/>
                    </a:lnTo>
                    <a:lnTo>
                      <a:pt x="194" y="3100"/>
                    </a:lnTo>
                    <a:lnTo>
                      <a:pt x="233" y="3093"/>
                    </a:lnTo>
                    <a:lnTo>
                      <a:pt x="275" y="3083"/>
                    </a:lnTo>
                    <a:lnTo>
                      <a:pt x="318" y="3070"/>
                    </a:lnTo>
                    <a:lnTo>
                      <a:pt x="363" y="3053"/>
                    </a:lnTo>
                    <a:lnTo>
                      <a:pt x="409" y="3035"/>
                    </a:lnTo>
                    <a:lnTo>
                      <a:pt x="457" y="3013"/>
                    </a:lnTo>
                    <a:lnTo>
                      <a:pt x="507" y="2989"/>
                    </a:lnTo>
                    <a:lnTo>
                      <a:pt x="557" y="2961"/>
                    </a:lnTo>
                    <a:lnTo>
                      <a:pt x="608" y="2931"/>
                    </a:lnTo>
                    <a:lnTo>
                      <a:pt x="660" y="2900"/>
                    </a:lnTo>
                    <a:lnTo>
                      <a:pt x="714" y="2865"/>
                    </a:lnTo>
                    <a:lnTo>
                      <a:pt x="768" y="2828"/>
                    </a:lnTo>
                    <a:lnTo>
                      <a:pt x="823" y="2789"/>
                    </a:lnTo>
                    <a:lnTo>
                      <a:pt x="878" y="2747"/>
                    </a:lnTo>
                    <a:lnTo>
                      <a:pt x="934" y="2704"/>
                    </a:lnTo>
                    <a:lnTo>
                      <a:pt x="992" y="2658"/>
                    </a:lnTo>
                    <a:lnTo>
                      <a:pt x="1048" y="2610"/>
                    </a:lnTo>
                    <a:lnTo>
                      <a:pt x="1106" y="2561"/>
                    </a:lnTo>
                    <a:lnTo>
                      <a:pt x="1163" y="2510"/>
                    </a:lnTo>
                    <a:lnTo>
                      <a:pt x="1222" y="2457"/>
                    </a:lnTo>
                    <a:lnTo>
                      <a:pt x="1279" y="2402"/>
                    </a:lnTo>
                    <a:lnTo>
                      <a:pt x="1337" y="2345"/>
                    </a:lnTo>
                    <a:lnTo>
                      <a:pt x="1394" y="2288"/>
                    </a:lnTo>
                    <a:lnTo>
                      <a:pt x="1452" y="2229"/>
                    </a:lnTo>
                    <a:lnTo>
                      <a:pt x="1509" y="2168"/>
                    </a:lnTo>
                    <a:lnTo>
                      <a:pt x="1566" y="2106"/>
                    </a:lnTo>
                    <a:lnTo>
                      <a:pt x="1622" y="2044"/>
                    </a:lnTo>
                    <a:lnTo>
                      <a:pt x="1677" y="1979"/>
                    </a:lnTo>
                    <a:lnTo>
                      <a:pt x="1732" y="1914"/>
                    </a:lnTo>
                    <a:lnTo>
                      <a:pt x="1786" y="1848"/>
                    </a:lnTo>
                    <a:lnTo>
                      <a:pt x="1839" y="1781"/>
                    </a:lnTo>
                    <a:lnTo>
                      <a:pt x="1924" y="1784"/>
                    </a:lnTo>
                    <a:lnTo>
                      <a:pt x="2008" y="1784"/>
                    </a:lnTo>
                    <a:lnTo>
                      <a:pt x="2093" y="1784"/>
                    </a:lnTo>
                    <a:lnTo>
                      <a:pt x="2177" y="1781"/>
                    </a:lnTo>
                    <a:lnTo>
                      <a:pt x="2230" y="1848"/>
                    </a:lnTo>
                    <a:lnTo>
                      <a:pt x="2284" y="1914"/>
                    </a:lnTo>
                    <a:lnTo>
                      <a:pt x="2339" y="1979"/>
                    </a:lnTo>
                    <a:lnTo>
                      <a:pt x="2395" y="2044"/>
                    </a:lnTo>
                    <a:lnTo>
                      <a:pt x="2451" y="2106"/>
                    </a:lnTo>
                    <a:lnTo>
                      <a:pt x="2507" y="2168"/>
                    </a:lnTo>
                    <a:lnTo>
                      <a:pt x="2565" y="2229"/>
                    </a:lnTo>
                    <a:lnTo>
                      <a:pt x="2622" y="2288"/>
                    </a:lnTo>
                    <a:lnTo>
                      <a:pt x="2680" y="2345"/>
                    </a:lnTo>
                    <a:lnTo>
                      <a:pt x="2737" y="2402"/>
                    </a:lnTo>
                    <a:lnTo>
                      <a:pt x="2795" y="2457"/>
                    </a:lnTo>
                    <a:lnTo>
                      <a:pt x="2852" y="2510"/>
                    </a:lnTo>
                    <a:lnTo>
                      <a:pt x="2911" y="2561"/>
                    </a:lnTo>
                    <a:lnTo>
                      <a:pt x="2967" y="2610"/>
                    </a:lnTo>
                    <a:lnTo>
                      <a:pt x="3025" y="2658"/>
                    </a:lnTo>
                    <a:lnTo>
                      <a:pt x="3082" y="2704"/>
                    </a:lnTo>
                    <a:lnTo>
                      <a:pt x="3137" y="2747"/>
                    </a:lnTo>
                    <a:lnTo>
                      <a:pt x="3194" y="2789"/>
                    </a:lnTo>
                    <a:lnTo>
                      <a:pt x="3249" y="2828"/>
                    </a:lnTo>
                    <a:lnTo>
                      <a:pt x="3303" y="2865"/>
                    </a:lnTo>
                    <a:lnTo>
                      <a:pt x="3357" y="2900"/>
                    </a:lnTo>
                    <a:lnTo>
                      <a:pt x="3408" y="2931"/>
                    </a:lnTo>
                    <a:lnTo>
                      <a:pt x="3460" y="2961"/>
                    </a:lnTo>
                    <a:lnTo>
                      <a:pt x="3510" y="2989"/>
                    </a:lnTo>
                    <a:lnTo>
                      <a:pt x="3559" y="3013"/>
                    </a:lnTo>
                    <a:lnTo>
                      <a:pt x="3607" y="3035"/>
                    </a:lnTo>
                    <a:lnTo>
                      <a:pt x="3654" y="3053"/>
                    </a:lnTo>
                    <a:lnTo>
                      <a:pt x="3698" y="3070"/>
                    </a:lnTo>
                    <a:lnTo>
                      <a:pt x="3741" y="3083"/>
                    </a:lnTo>
                    <a:lnTo>
                      <a:pt x="3783" y="3093"/>
                    </a:lnTo>
                    <a:lnTo>
                      <a:pt x="3823" y="3100"/>
                    </a:lnTo>
                    <a:lnTo>
                      <a:pt x="3842" y="3103"/>
                    </a:lnTo>
                    <a:lnTo>
                      <a:pt x="3861" y="3104"/>
                    </a:lnTo>
                    <a:lnTo>
                      <a:pt x="3885" y="3062"/>
                    </a:lnTo>
                    <a:lnTo>
                      <a:pt x="3908" y="3019"/>
                    </a:lnTo>
                    <a:lnTo>
                      <a:pt x="3929" y="2976"/>
                    </a:lnTo>
                    <a:lnTo>
                      <a:pt x="3950" y="2931"/>
                    </a:lnTo>
                    <a:lnTo>
                      <a:pt x="3968" y="2886"/>
                    </a:lnTo>
                    <a:lnTo>
                      <a:pt x="3986" y="2839"/>
                    </a:lnTo>
                    <a:lnTo>
                      <a:pt x="4002" y="2791"/>
                    </a:lnTo>
                    <a:lnTo>
                      <a:pt x="4017" y="2743"/>
                    </a:lnTo>
                    <a:lnTo>
                      <a:pt x="3962" y="1828"/>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10000"/>
                <a:scene3d>
                  <a:camera prst="orthographicFront"/>
                  <a:lightRig rig="threePt" dir="t"/>
                </a:scene3d>
                <a:sp3d contourW="12700">
                  <a:contourClr>
                    <a:srgbClr val="FFFFFF"/>
                  </a:contourClr>
                </a:sp3d>
              </a:bodyPr>
              <a:lstStyle/>
              <a:p>
                <a:pPr algn="ctr">
                  <a:defRPr/>
                </a:pPr>
                <a:endParaRPr lang="zh-CN" altLang="en-US">
                  <a:solidFill>
                    <a:srgbClr val="FFFFFF"/>
                  </a:solidFill>
                  <a:sym typeface="Arial" panose="020B0604020202020204" pitchFamily="34" charset="0"/>
                </a:endParaRPr>
              </a:p>
            </p:txBody>
          </p:sp>
        </p:grpSp>
        <p:grpSp>
          <p:nvGrpSpPr>
            <p:cNvPr id="18" name="组合 17"/>
            <p:cNvGrpSpPr/>
            <p:nvPr>
              <p:custDataLst>
                <p:tags r:id="rId9"/>
              </p:custDataLst>
            </p:nvPr>
          </p:nvGrpSpPr>
          <p:grpSpPr>
            <a:xfrm rot="18900000" flipH="1">
              <a:off x="3663777" y="1284196"/>
              <a:ext cx="640633" cy="1778200"/>
              <a:chOff x="6472029" y="4289826"/>
              <a:chExt cx="640633" cy="1778200"/>
            </a:xfrm>
          </p:grpSpPr>
          <p:sp>
            <p:nvSpPr>
              <p:cNvPr id="19" name="矩形 18"/>
              <p:cNvSpPr/>
              <p:nvPr>
                <p:custDataLst>
                  <p:tags r:id="rId10"/>
                </p:custDataLst>
              </p:nvPr>
            </p:nvSpPr>
            <p:spPr>
              <a:xfrm>
                <a:off x="6639344" y="4669142"/>
                <a:ext cx="306000" cy="1398884"/>
              </a:xfrm>
              <a:prstGeom prst="rect">
                <a:avLst/>
              </a:prstGeom>
              <a:solidFill>
                <a:srgbClr val="B9A2A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sym typeface="Arial" panose="020B0604020202020204" pitchFamily="34" charset="0"/>
                </a:endParaRPr>
              </a:p>
            </p:txBody>
          </p:sp>
          <p:sp>
            <p:nvSpPr>
              <p:cNvPr id="20" name="KSO_Shape"/>
              <p:cNvSpPr/>
              <p:nvPr>
                <p:custDataLst>
                  <p:tags r:id="rId11"/>
                </p:custDataLst>
              </p:nvPr>
            </p:nvSpPr>
            <p:spPr bwMode="auto">
              <a:xfrm>
                <a:off x="6472029" y="4289826"/>
                <a:ext cx="640633" cy="491335"/>
              </a:xfrm>
              <a:custGeom>
                <a:avLst/>
                <a:gdLst>
                  <a:gd name="T0" fmla="*/ 275650506 w 4017"/>
                  <a:gd name="T1" fmla="*/ 361503440 h 5149"/>
                  <a:gd name="T2" fmla="*/ 241880717 w 4017"/>
                  <a:gd name="T3" fmla="*/ 367663150 h 5149"/>
                  <a:gd name="T4" fmla="*/ 200148806 w 4017"/>
                  <a:gd name="T5" fmla="*/ 407358851 h 5149"/>
                  <a:gd name="T6" fmla="*/ 157730371 w 4017"/>
                  <a:gd name="T7" fmla="*/ 440757952 h 5149"/>
                  <a:gd name="T8" fmla="*/ 116410301 w 4017"/>
                  <a:gd name="T9" fmla="*/ 467175999 h 5149"/>
                  <a:gd name="T10" fmla="*/ 77560901 w 4017"/>
                  <a:gd name="T11" fmla="*/ 485380977 h 5149"/>
                  <a:gd name="T12" fmla="*/ 42830275 w 4017"/>
                  <a:gd name="T13" fmla="*/ 494004718 h 5149"/>
                  <a:gd name="T14" fmla="*/ 30887278 w 4017"/>
                  <a:gd name="T15" fmla="*/ 664832421 h 5149"/>
                  <a:gd name="T16" fmla="*/ 63421547 w 4017"/>
                  <a:gd name="T17" fmla="*/ 704801903 h 5149"/>
                  <a:gd name="T18" fmla="*/ 89092429 w 4017"/>
                  <a:gd name="T19" fmla="*/ 699189756 h 5149"/>
                  <a:gd name="T20" fmla="*/ 122175694 w 4017"/>
                  <a:gd name="T21" fmla="*/ 686870337 h 5149"/>
                  <a:gd name="T22" fmla="*/ 156632007 w 4017"/>
                  <a:gd name="T23" fmla="*/ 669349813 h 5149"/>
                  <a:gd name="T24" fmla="*/ 192049528 w 4017"/>
                  <a:gd name="T25" fmla="*/ 646490553 h 5149"/>
                  <a:gd name="T26" fmla="*/ 245037912 w 4017"/>
                  <a:gd name="T27" fmla="*/ 604331190 h 5149"/>
                  <a:gd name="T28" fmla="*/ 283337944 w 4017"/>
                  <a:gd name="T29" fmla="*/ 605562836 h 5149"/>
                  <a:gd name="T30" fmla="*/ 329737625 w 4017"/>
                  <a:gd name="T31" fmla="*/ 624178855 h 5149"/>
                  <a:gd name="T32" fmla="*/ 371194851 w 4017"/>
                  <a:gd name="T33" fmla="*/ 654703252 h 5149"/>
                  <a:gd name="T34" fmla="*/ 406337689 w 4017"/>
                  <a:gd name="T35" fmla="*/ 675782934 h 5149"/>
                  <a:gd name="T36" fmla="*/ 440382162 w 4017"/>
                  <a:gd name="T37" fmla="*/ 691661140 h 5149"/>
                  <a:gd name="T38" fmla="*/ 472779274 w 4017"/>
                  <a:gd name="T39" fmla="*/ 701790679 h 5149"/>
                  <a:gd name="T40" fmla="*/ 499548149 w 4017"/>
                  <a:gd name="T41" fmla="*/ 692345593 h 5149"/>
                  <a:gd name="T42" fmla="*/ 529474220 w 4017"/>
                  <a:gd name="T43" fmla="*/ 649775558 h 5149"/>
                  <a:gd name="T44" fmla="*/ 497488948 w 4017"/>
                  <a:gd name="T45" fmla="*/ 492225140 h 5149"/>
                  <a:gd name="T46" fmla="*/ 461248117 w 4017"/>
                  <a:gd name="T47" fmla="*/ 480316393 h 5149"/>
                  <a:gd name="T48" fmla="*/ 421437880 w 4017"/>
                  <a:gd name="T49" fmla="*/ 459236711 h 5149"/>
                  <a:gd name="T50" fmla="*/ 379568813 w 4017"/>
                  <a:gd name="T51" fmla="*/ 430355002 h 5149"/>
                  <a:gd name="T52" fmla="*/ 337150379 w 4017"/>
                  <a:gd name="T53" fmla="*/ 394628760 h 5149"/>
                  <a:gd name="T54" fmla="*/ 302556909 w 4017"/>
                  <a:gd name="T55" fmla="*/ 360545206 h 5149"/>
                  <a:gd name="T56" fmla="*/ 532768942 w 4017"/>
                  <a:gd name="T57" fmla="*/ 246796838 h 5149"/>
                  <a:gd name="T58" fmla="*/ 499822833 w 4017"/>
                  <a:gd name="T59" fmla="*/ 228454970 h 5149"/>
                  <a:gd name="T60" fmla="*/ 452736999 w 4017"/>
                  <a:gd name="T61" fmla="*/ 190538847 h 5149"/>
                  <a:gd name="T62" fmla="*/ 401395606 w 4017"/>
                  <a:gd name="T63" fmla="*/ 139208180 h 5149"/>
                  <a:gd name="T64" fmla="*/ 349917056 w 4017"/>
                  <a:gd name="T65" fmla="*/ 78159386 h 5149"/>
                  <a:gd name="T66" fmla="*/ 302419382 w 4017"/>
                  <a:gd name="T67" fmla="*/ 11498075 h 5149"/>
                  <a:gd name="T68" fmla="*/ 233781439 w 4017"/>
                  <a:gd name="T69" fmla="*/ 34083554 h 5149"/>
                  <a:gd name="T70" fmla="*/ 184499247 w 4017"/>
                  <a:gd name="T71" fmla="*/ 99375958 h 5149"/>
                  <a:gd name="T72" fmla="*/ 132746013 w 4017"/>
                  <a:gd name="T73" fmla="*/ 157550419 h 5149"/>
                  <a:gd name="T74" fmla="*/ 82365828 w 4017"/>
                  <a:gd name="T75" fmla="*/ 204911257 h 5149"/>
                  <a:gd name="T76" fmla="*/ 37613508 w 4017"/>
                  <a:gd name="T77" fmla="*/ 237489013 h 5149"/>
                  <a:gd name="T78" fmla="*/ 12903834 w 4017"/>
                  <a:gd name="T79" fmla="*/ 248850198 h 5149"/>
                  <a:gd name="T80" fmla="*/ 1922045 w 4017"/>
                  <a:gd name="T81" fmla="*/ 382035929 h 5149"/>
                  <a:gd name="T82" fmla="*/ 18120601 w 4017"/>
                  <a:gd name="T83" fmla="*/ 419130708 h 5149"/>
                  <a:gd name="T84" fmla="*/ 37751035 w 4017"/>
                  <a:gd name="T85" fmla="*/ 422005042 h 5149"/>
                  <a:gd name="T86" fmla="*/ 76462908 w 4017"/>
                  <a:gd name="T87" fmla="*/ 405305491 h 5149"/>
                  <a:gd name="T88" fmla="*/ 120528333 w 4017"/>
                  <a:gd name="T89" fmla="*/ 376013110 h 5149"/>
                  <a:gd name="T90" fmla="*/ 167751694 w 4017"/>
                  <a:gd name="T91" fmla="*/ 336317409 h 5149"/>
                  <a:gd name="T92" fmla="*/ 214974685 w 4017"/>
                  <a:gd name="T93" fmla="*/ 288272118 h 5149"/>
                  <a:gd name="T94" fmla="*/ 252451036 w 4017"/>
                  <a:gd name="T95" fmla="*/ 243785614 h 5149"/>
                  <a:gd name="T96" fmla="*/ 306125944 w 4017"/>
                  <a:gd name="T97" fmla="*/ 252956548 h 5149"/>
                  <a:gd name="T98" fmla="*/ 352113414 w 4017"/>
                  <a:gd name="T99" fmla="*/ 305108559 h 5149"/>
                  <a:gd name="T100" fmla="*/ 399611088 w 4017"/>
                  <a:gd name="T101" fmla="*/ 350552928 h 5149"/>
                  <a:gd name="T102" fmla="*/ 446010398 w 4017"/>
                  <a:gd name="T103" fmla="*/ 387100514 h 5149"/>
                  <a:gd name="T104" fmla="*/ 488565989 w 4017"/>
                  <a:gd name="T105" fmla="*/ 412423436 h 5149"/>
                  <a:gd name="T106" fmla="*/ 524806820 w 4017"/>
                  <a:gd name="T107" fmla="*/ 424332183 h 5149"/>
                  <a:gd name="T108" fmla="*/ 539358386 w 4017"/>
                  <a:gd name="T109" fmla="*/ 407358851 h 5149"/>
                  <a:gd name="T110" fmla="*/ 551438539 w 4017"/>
                  <a:gd name="T111" fmla="*/ 375465548 h 514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017" h="5149">
                    <a:moveTo>
                      <a:pt x="2204" y="2634"/>
                    </a:moveTo>
                    <a:lnTo>
                      <a:pt x="2204" y="2634"/>
                    </a:lnTo>
                    <a:lnTo>
                      <a:pt x="2155" y="2637"/>
                    </a:lnTo>
                    <a:lnTo>
                      <a:pt x="2106" y="2639"/>
                    </a:lnTo>
                    <a:lnTo>
                      <a:pt x="2057" y="2640"/>
                    </a:lnTo>
                    <a:lnTo>
                      <a:pt x="2008" y="2641"/>
                    </a:lnTo>
                    <a:lnTo>
                      <a:pt x="1959" y="2640"/>
                    </a:lnTo>
                    <a:lnTo>
                      <a:pt x="1909" y="2639"/>
                    </a:lnTo>
                    <a:lnTo>
                      <a:pt x="1860" y="2637"/>
                    </a:lnTo>
                    <a:lnTo>
                      <a:pt x="1812" y="2634"/>
                    </a:lnTo>
                    <a:lnTo>
                      <a:pt x="1762" y="2686"/>
                    </a:lnTo>
                    <a:lnTo>
                      <a:pt x="1712" y="2737"/>
                    </a:lnTo>
                    <a:lnTo>
                      <a:pt x="1661" y="2786"/>
                    </a:lnTo>
                    <a:lnTo>
                      <a:pt x="1611" y="2835"/>
                    </a:lnTo>
                    <a:lnTo>
                      <a:pt x="1561" y="2883"/>
                    </a:lnTo>
                    <a:lnTo>
                      <a:pt x="1509" y="2930"/>
                    </a:lnTo>
                    <a:lnTo>
                      <a:pt x="1458" y="2976"/>
                    </a:lnTo>
                    <a:lnTo>
                      <a:pt x="1406" y="3019"/>
                    </a:lnTo>
                    <a:lnTo>
                      <a:pt x="1355" y="3062"/>
                    </a:lnTo>
                    <a:lnTo>
                      <a:pt x="1303" y="3104"/>
                    </a:lnTo>
                    <a:lnTo>
                      <a:pt x="1252" y="3144"/>
                    </a:lnTo>
                    <a:lnTo>
                      <a:pt x="1200" y="3183"/>
                    </a:lnTo>
                    <a:lnTo>
                      <a:pt x="1149" y="3220"/>
                    </a:lnTo>
                    <a:lnTo>
                      <a:pt x="1098" y="3256"/>
                    </a:lnTo>
                    <a:lnTo>
                      <a:pt x="1047" y="3291"/>
                    </a:lnTo>
                    <a:lnTo>
                      <a:pt x="997" y="3324"/>
                    </a:lnTo>
                    <a:lnTo>
                      <a:pt x="946" y="3355"/>
                    </a:lnTo>
                    <a:lnTo>
                      <a:pt x="897" y="3385"/>
                    </a:lnTo>
                    <a:lnTo>
                      <a:pt x="848" y="3413"/>
                    </a:lnTo>
                    <a:lnTo>
                      <a:pt x="799" y="3440"/>
                    </a:lnTo>
                    <a:lnTo>
                      <a:pt x="751" y="3464"/>
                    </a:lnTo>
                    <a:lnTo>
                      <a:pt x="703" y="3488"/>
                    </a:lnTo>
                    <a:lnTo>
                      <a:pt x="656" y="3509"/>
                    </a:lnTo>
                    <a:lnTo>
                      <a:pt x="610" y="3528"/>
                    </a:lnTo>
                    <a:lnTo>
                      <a:pt x="565" y="3546"/>
                    </a:lnTo>
                    <a:lnTo>
                      <a:pt x="520" y="3561"/>
                    </a:lnTo>
                    <a:lnTo>
                      <a:pt x="477" y="3575"/>
                    </a:lnTo>
                    <a:lnTo>
                      <a:pt x="433" y="3586"/>
                    </a:lnTo>
                    <a:lnTo>
                      <a:pt x="393" y="3596"/>
                    </a:lnTo>
                    <a:lnTo>
                      <a:pt x="352" y="3603"/>
                    </a:lnTo>
                    <a:lnTo>
                      <a:pt x="312" y="3609"/>
                    </a:lnTo>
                    <a:lnTo>
                      <a:pt x="274" y="3613"/>
                    </a:lnTo>
                    <a:lnTo>
                      <a:pt x="159" y="4747"/>
                    </a:lnTo>
                    <a:lnTo>
                      <a:pt x="191" y="4802"/>
                    </a:lnTo>
                    <a:lnTo>
                      <a:pt x="225" y="4857"/>
                    </a:lnTo>
                    <a:lnTo>
                      <a:pt x="261" y="4909"/>
                    </a:lnTo>
                    <a:lnTo>
                      <a:pt x="298" y="4960"/>
                    </a:lnTo>
                    <a:lnTo>
                      <a:pt x="338" y="5010"/>
                    </a:lnTo>
                    <a:lnTo>
                      <a:pt x="377" y="5058"/>
                    </a:lnTo>
                    <a:lnTo>
                      <a:pt x="419" y="5104"/>
                    </a:lnTo>
                    <a:lnTo>
                      <a:pt x="462" y="5149"/>
                    </a:lnTo>
                    <a:lnTo>
                      <a:pt x="498" y="5143"/>
                    </a:lnTo>
                    <a:lnTo>
                      <a:pt x="535" y="5135"/>
                    </a:lnTo>
                    <a:lnTo>
                      <a:pt x="572" y="5128"/>
                    </a:lnTo>
                    <a:lnTo>
                      <a:pt x="611" y="5119"/>
                    </a:lnTo>
                    <a:lnTo>
                      <a:pt x="649" y="5108"/>
                    </a:lnTo>
                    <a:lnTo>
                      <a:pt x="689" y="5096"/>
                    </a:lnTo>
                    <a:lnTo>
                      <a:pt x="728" y="5083"/>
                    </a:lnTo>
                    <a:lnTo>
                      <a:pt x="768" y="5068"/>
                    </a:lnTo>
                    <a:lnTo>
                      <a:pt x="808" y="5053"/>
                    </a:lnTo>
                    <a:lnTo>
                      <a:pt x="849" y="5036"/>
                    </a:lnTo>
                    <a:lnTo>
                      <a:pt x="890" y="5018"/>
                    </a:lnTo>
                    <a:lnTo>
                      <a:pt x="931" y="5000"/>
                    </a:lnTo>
                    <a:lnTo>
                      <a:pt x="973" y="4980"/>
                    </a:lnTo>
                    <a:lnTo>
                      <a:pt x="1014" y="4958"/>
                    </a:lnTo>
                    <a:lnTo>
                      <a:pt x="1056" y="4937"/>
                    </a:lnTo>
                    <a:lnTo>
                      <a:pt x="1098" y="4914"/>
                    </a:lnTo>
                    <a:lnTo>
                      <a:pt x="1141" y="4890"/>
                    </a:lnTo>
                    <a:lnTo>
                      <a:pt x="1183" y="4865"/>
                    </a:lnTo>
                    <a:lnTo>
                      <a:pt x="1227" y="4838"/>
                    </a:lnTo>
                    <a:lnTo>
                      <a:pt x="1270" y="4811"/>
                    </a:lnTo>
                    <a:lnTo>
                      <a:pt x="1313" y="4783"/>
                    </a:lnTo>
                    <a:lnTo>
                      <a:pt x="1356" y="4753"/>
                    </a:lnTo>
                    <a:lnTo>
                      <a:pt x="1399" y="4723"/>
                    </a:lnTo>
                    <a:lnTo>
                      <a:pt x="1442" y="4693"/>
                    </a:lnTo>
                    <a:lnTo>
                      <a:pt x="1485" y="4661"/>
                    </a:lnTo>
                    <a:lnTo>
                      <a:pt x="1528" y="4629"/>
                    </a:lnTo>
                    <a:lnTo>
                      <a:pt x="1615" y="4560"/>
                    </a:lnTo>
                    <a:lnTo>
                      <a:pt x="1700" y="4490"/>
                    </a:lnTo>
                    <a:lnTo>
                      <a:pt x="1785" y="4415"/>
                    </a:lnTo>
                    <a:lnTo>
                      <a:pt x="1840" y="4419"/>
                    </a:lnTo>
                    <a:lnTo>
                      <a:pt x="1896" y="4423"/>
                    </a:lnTo>
                    <a:lnTo>
                      <a:pt x="1953" y="4424"/>
                    </a:lnTo>
                    <a:lnTo>
                      <a:pt x="2008" y="4425"/>
                    </a:lnTo>
                    <a:lnTo>
                      <a:pt x="2064" y="4424"/>
                    </a:lnTo>
                    <a:lnTo>
                      <a:pt x="2120" y="4423"/>
                    </a:lnTo>
                    <a:lnTo>
                      <a:pt x="2177" y="4419"/>
                    </a:lnTo>
                    <a:lnTo>
                      <a:pt x="2232" y="4415"/>
                    </a:lnTo>
                    <a:lnTo>
                      <a:pt x="2317" y="4490"/>
                    </a:lnTo>
                    <a:lnTo>
                      <a:pt x="2402" y="4560"/>
                    </a:lnTo>
                    <a:lnTo>
                      <a:pt x="2488" y="4629"/>
                    </a:lnTo>
                    <a:lnTo>
                      <a:pt x="2531" y="4661"/>
                    </a:lnTo>
                    <a:lnTo>
                      <a:pt x="2574" y="4693"/>
                    </a:lnTo>
                    <a:lnTo>
                      <a:pt x="2617" y="4723"/>
                    </a:lnTo>
                    <a:lnTo>
                      <a:pt x="2661" y="4753"/>
                    </a:lnTo>
                    <a:lnTo>
                      <a:pt x="2704" y="4783"/>
                    </a:lnTo>
                    <a:lnTo>
                      <a:pt x="2747" y="4811"/>
                    </a:lnTo>
                    <a:lnTo>
                      <a:pt x="2790" y="4838"/>
                    </a:lnTo>
                    <a:lnTo>
                      <a:pt x="2833" y="4865"/>
                    </a:lnTo>
                    <a:lnTo>
                      <a:pt x="2875" y="4890"/>
                    </a:lnTo>
                    <a:lnTo>
                      <a:pt x="2918" y="4914"/>
                    </a:lnTo>
                    <a:lnTo>
                      <a:pt x="2960" y="4937"/>
                    </a:lnTo>
                    <a:lnTo>
                      <a:pt x="3002" y="4958"/>
                    </a:lnTo>
                    <a:lnTo>
                      <a:pt x="3044" y="4980"/>
                    </a:lnTo>
                    <a:lnTo>
                      <a:pt x="3086" y="5000"/>
                    </a:lnTo>
                    <a:lnTo>
                      <a:pt x="3127" y="5018"/>
                    </a:lnTo>
                    <a:lnTo>
                      <a:pt x="3167" y="5036"/>
                    </a:lnTo>
                    <a:lnTo>
                      <a:pt x="3208" y="5053"/>
                    </a:lnTo>
                    <a:lnTo>
                      <a:pt x="3249" y="5068"/>
                    </a:lnTo>
                    <a:lnTo>
                      <a:pt x="3288" y="5083"/>
                    </a:lnTo>
                    <a:lnTo>
                      <a:pt x="3328" y="5096"/>
                    </a:lnTo>
                    <a:lnTo>
                      <a:pt x="3367" y="5108"/>
                    </a:lnTo>
                    <a:lnTo>
                      <a:pt x="3406" y="5119"/>
                    </a:lnTo>
                    <a:lnTo>
                      <a:pt x="3444" y="5127"/>
                    </a:lnTo>
                    <a:lnTo>
                      <a:pt x="3481" y="5135"/>
                    </a:lnTo>
                    <a:lnTo>
                      <a:pt x="3518" y="5143"/>
                    </a:lnTo>
                    <a:lnTo>
                      <a:pt x="3554" y="5149"/>
                    </a:lnTo>
                    <a:lnTo>
                      <a:pt x="3597" y="5104"/>
                    </a:lnTo>
                    <a:lnTo>
                      <a:pt x="3639" y="5058"/>
                    </a:lnTo>
                    <a:lnTo>
                      <a:pt x="3679" y="5010"/>
                    </a:lnTo>
                    <a:lnTo>
                      <a:pt x="3718" y="4960"/>
                    </a:lnTo>
                    <a:lnTo>
                      <a:pt x="3756" y="4909"/>
                    </a:lnTo>
                    <a:lnTo>
                      <a:pt x="3790" y="4857"/>
                    </a:lnTo>
                    <a:lnTo>
                      <a:pt x="3825" y="4802"/>
                    </a:lnTo>
                    <a:lnTo>
                      <a:pt x="3857" y="4747"/>
                    </a:lnTo>
                    <a:lnTo>
                      <a:pt x="3742" y="3612"/>
                    </a:lnTo>
                    <a:lnTo>
                      <a:pt x="3704" y="3609"/>
                    </a:lnTo>
                    <a:lnTo>
                      <a:pt x="3664" y="3603"/>
                    </a:lnTo>
                    <a:lnTo>
                      <a:pt x="3624" y="3596"/>
                    </a:lnTo>
                    <a:lnTo>
                      <a:pt x="3583" y="3586"/>
                    </a:lnTo>
                    <a:lnTo>
                      <a:pt x="3540" y="3575"/>
                    </a:lnTo>
                    <a:lnTo>
                      <a:pt x="3497" y="3561"/>
                    </a:lnTo>
                    <a:lnTo>
                      <a:pt x="3451" y="3546"/>
                    </a:lnTo>
                    <a:lnTo>
                      <a:pt x="3407" y="3528"/>
                    </a:lnTo>
                    <a:lnTo>
                      <a:pt x="3360" y="3509"/>
                    </a:lnTo>
                    <a:lnTo>
                      <a:pt x="3313" y="3488"/>
                    </a:lnTo>
                    <a:lnTo>
                      <a:pt x="3266" y="3464"/>
                    </a:lnTo>
                    <a:lnTo>
                      <a:pt x="3218" y="3440"/>
                    </a:lnTo>
                    <a:lnTo>
                      <a:pt x="3168" y="3413"/>
                    </a:lnTo>
                    <a:lnTo>
                      <a:pt x="3119" y="3385"/>
                    </a:lnTo>
                    <a:lnTo>
                      <a:pt x="3070" y="3355"/>
                    </a:lnTo>
                    <a:lnTo>
                      <a:pt x="3020" y="3324"/>
                    </a:lnTo>
                    <a:lnTo>
                      <a:pt x="2970" y="3291"/>
                    </a:lnTo>
                    <a:lnTo>
                      <a:pt x="2918" y="3256"/>
                    </a:lnTo>
                    <a:lnTo>
                      <a:pt x="2868" y="3220"/>
                    </a:lnTo>
                    <a:lnTo>
                      <a:pt x="2816" y="3183"/>
                    </a:lnTo>
                    <a:lnTo>
                      <a:pt x="2765" y="3144"/>
                    </a:lnTo>
                    <a:lnTo>
                      <a:pt x="2713" y="3104"/>
                    </a:lnTo>
                    <a:lnTo>
                      <a:pt x="2662" y="3062"/>
                    </a:lnTo>
                    <a:lnTo>
                      <a:pt x="2610" y="3019"/>
                    </a:lnTo>
                    <a:lnTo>
                      <a:pt x="2559" y="2976"/>
                    </a:lnTo>
                    <a:lnTo>
                      <a:pt x="2507" y="2930"/>
                    </a:lnTo>
                    <a:lnTo>
                      <a:pt x="2456" y="2883"/>
                    </a:lnTo>
                    <a:lnTo>
                      <a:pt x="2405" y="2835"/>
                    </a:lnTo>
                    <a:lnTo>
                      <a:pt x="2354" y="2786"/>
                    </a:lnTo>
                    <a:lnTo>
                      <a:pt x="2304" y="2737"/>
                    </a:lnTo>
                    <a:lnTo>
                      <a:pt x="2254" y="2686"/>
                    </a:lnTo>
                    <a:lnTo>
                      <a:pt x="2204" y="2634"/>
                    </a:lnTo>
                    <a:close/>
                    <a:moveTo>
                      <a:pt x="3962" y="1828"/>
                    </a:moveTo>
                    <a:lnTo>
                      <a:pt x="3962" y="1828"/>
                    </a:lnTo>
                    <a:lnTo>
                      <a:pt x="3942" y="1823"/>
                    </a:lnTo>
                    <a:lnTo>
                      <a:pt x="3922" y="1818"/>
                    </a:lnTo>
                    <a:lnTo>
                      <a:pt x="3902" y="1811"/>
                    </a:lnTo>
                    <a:lnTo>
                      <a:pt x="3881" y="1803"/>
                    </a:lnTo>
                    <a:lnTo>
                      <a:pt x="3859" y="1794"/>
                    </a:lnTo>
                    <a:lnTo>
                      <a:pt x="3837" y="1784"/>
                    </a:lnTo>
                    <a:lnTo>
                      <a:pt x="3790" y="1761"/>
                    </a:lnTo>
                    <a:lnTo>
                      <a:pt x="3742" y="1735"/>
                    </a:lnTo>
                    <a:lnTo>
                      <a:pt x="3692" y="1703"/>
                    </a:lnTo>
                    <a:lnTo>
                      <a:pt x="3641" y="1669"/>
                    </a:lnTo>
                    <a:lnTo>
                      <a:pt x="3587" y="1632"/>
                    </a:lnTo>
                    <a:lnTo>
                      <a:pt x="3531" y="1590"/>
                    </a:lnTo>
                    <a:lnTo>
                      <a:pt x="3475" y="1545"/>
                    </a:lnTo>
                    <a:lnTo>
                      <a:pt x="3416" y="1497"/>
                    </a:lnTo>
                    <a:lnTo>
                      <a:pt x="3358" y="1446"/>
                    </a:lnTo>
                    <a:lnTo>
                      <a:pt x="3298" y="1392"/>
                    </a:lnTo>
                    <a:lnTo>
                      <a:pt x="3237" y="1336"/>
                    </a:lnTo>
                    <a:lnTo>
                      <a:pt x="3176" y="1277"/>
                    </a:lnTo>
                    <a:lnTo>
                      <a:pt x="3113" y="1215"/>
                    </a:lnTo>
                    <a:lnTo>
                      <a:pt x="3050" y="1151"/>
                    </a:lnTo>
                    <a:lnTo>
                      <a:pt x="2988" y="1085"/>
                    </a:lnTo>
                    <a:lnTo>
                      <a:pt x="2924" y="1017"/>
                    </a:lnTo>
                    <a:lnTo>
                      <a:pt x="2861" y="946"/>
                    </a:lnTo>
                    <a:lnTo>
                      <a:pt x="2798" y="874"/>
                    </a:lnTo>
                    <a:lnTo>
                      <a:pt x="2735" y="801"/>
                    </a:lnTo>
                    <a:lnTo>
                      <a:pt x="2673" y="726"/>
                    </a:lnTo>
                    <a:lnTo>
                      <a:pt x="2610" y="649"/>
                    </a:lnTo>
                    <a:lnTo>
                      <a:pt x="2549" y="571"/>
                    </a:lnTo>
                    <a:lnTo>
                      <a:pt x="2489" y="492"/>
                    </a:lnTo>
                    <a:lnTo>
                      <a:pt x="2429" y="412"/>
                    </a:lnTo>
                    <a:lnTo>
                      <a:pt x="2371" y="331"/>
                    </a:lnTo>
                    <a:lnTo>
                      <a:pt x="2313" y="249"/>
                    </a:lnTo>
                    <a:lnTo>
                      <a:pt x="2257" y="167"/>
                    </a:lnTo>
                    <a:lnTo>
                      <a:pt x="2203" y="84"/>
                    </a:lnTo>
                    <a:lnTo>
                      <a:pt x="2150" y="0"/>
                    </a:lnTo>
                    <a:lnTo>
                      <a:pt x="1866" y="0"/>
                    </a:lnTo>
                    <a:lnTo>
                      <a:pt x="1814" y="84"/>
                    </a:lnTo>
                    <a:lnTo>
                      <a:pt x="1758" y="167"/>
                    </a:lnTo>
                    <a:lnTo>
                      <a:pt x="1703" y="249"/>
                    </a:lnTo>
                    <a:lnTo>
                      <a:pt x="1646" y="331"/>
                    </a:lnTo>
                    <a:lnTo>
                      <a:pt x="1587" y="412"/>
                    </a:lnTo>
                    <a:lnTo>
                      <a:pt x="1527" y="492"/>
                    </a:lnTo>
                    <a:lnTo>
                      <a:pt x="1467" y="571"/>
                    </a:lnTo>
                    <a:lnTo>
                      <a:pt x="1406" y="649"/>
                    </a:lnTo>
                    <a:lnTo>
                      <a:pt x="1344" y="726"/>
                    </a:lnTo>
                    <a:lnTo>
                      <a:pt x="1282" y="801"/>
                    </a:lnTo>
                    <a:lnTo>
                      <a:pt x="1218" y="874"/>
                    </a:lnTo>
                    <a:lnTo>
                      <a:pt x="1156" y="946"/>
                    </a:lnTo>
                    <a:lnTo>
                      <a:pt x="1092" y="1017"/>
                    </a:lnTo>
                    <a:lnTo>
                      <a:pt x="1029" y="1085"/>
                    </a:lnTo>
                    <a:lnTo>
                      <a:pt x="967" y="1151"/>
                    </a:lnTo>
                    <a:lnTo>
                      <a:pt x="903" y="1215"/>
                    </a:lnTo>
                    <a:lnTo>
                      <a:pt x="841" y="1277"/>
                    </a:lnTo>
                    <a:lnTo>
                      <a:pt x="780" y="1336"/>
                    </a:lnTo>
                    <a:lnTo>
                      <a:pt x="719" y="1392"/>
                    </a:lnTo>
                    <a:lnTo>
                      <a:pt x="659" y="1446"/>
                    </a:lnTo>
                    <a:lnTo>
                      <a:pt x="600" y="1497"/>
                    </a:lnTo>
                    <a:lnTo>
                      <a:pt x="541" y="1545"/>
                    </a:lnTo>
                    <a:lnTo>
                      <a:pt x="485" y="1590"/>
                    </a:lnTo>
                    <a:lnTo>
                      <a:pt x="430" y="1632"/>
                    </a:lnTo>
                    <a:lnTo>
                      <a:pt x="376" y="1669"/>
                    </a:lnTo>
                    <a:lnTo>
                      <a:pt x="324" y="1703"/>
                    </a:lnTo>
                    <a:lnTo>
                      <a:pt x="274" y="1735"/>
                    </a:lnTo>
                    <a:lnTo>
                      <a:pt x="225" y="1761"/>
                    </a:lnTo>
                    <a:lnTo>
                      <a:pt x="179" y="1784"/>
                    </a:lnTo>
                    <a:lnTo>
                      <a:pt x="157" y="1794"/>
                    </a:lnTo>
                    <a:lnTo>
                      <a:pt x="135" y="1803"/>
                    </a:lnTo>
                    <a:lnTo>
                      <a:pt x="115" y="1811"/>
                    </a:lnTo>
                    <a:lnTo>
                      <a:pt x="94" y="1818"/>
                    </a:lnTo>
                    <a:lnTo>
                      <a:pt x="74" y="1823"/>
                    </a:lnTo>
                    <a:lnTo>
                      <a:pt x="55" y="1828"/>
                    </a:lnTo>
                    <a:lnTo>
                      <a:pt x="0" y="2743"/>
                    </a:lnTo>
                    <a:lnTo>
                      <a:pt x="14" y="2791"/>
                    </a:lnTo>
                    <a:lnTo>
                      <a:pt x="31" y="2839"/>
                    </a:lnTo>
                    <a:lnTo>
                      <a:pt x="48" y="2886"/>
                    </a:lnTo>
                    <a:lnTo>
                      <a:pt x="67" y="2931"/>
                    </a:lnTo>
                    <a:lnTo>
                      <a:pt x="87" y="2976"/>
                    </a:lnTo>
                    <a:lnTo>
                      <a:pt x="109" y="3019"/>
                    </a:lnTo>
                    <a:lnTo>
                      <a:pt x="132" y="3062"/>
                    </a:lnTo>
                    <a:lnTo>
                      <a:pt x="155" y="3104"/>
                    </a:lnTo>
                    <a:lnTo>
                      <a:pt x="175" y="3103"/>
                    </a:lnTo>
                    <a:lnTo>
                      <a:pt x="194" y="3100"/>
                    </a:lnTo>
                    <a:lnTo>
                      <a:pt x="233" y="3093"/>
                    </a:lnTo>
                    <a:lnTo>
                      <a:pt x="275" y="3083"/>
                    </a:lnTo>
                    <a:lnTo>
                      <a:pt x="318" y="3070"/>
                    </a:lnTo>
                    <a:lnTo>
                      <a:pt x="363" y="3053"/>
                    </a:lnTo>
                    <a:lnTo>
                      <a:pt x="409" y="3035"/>
                    </a:lnTo>
                    <a:lnTo>
                      <a:pt x="457" y="3013"/>
                    </a:lnTo>
                    <a:lnTo>
                      <a:pt x="507" y="2989"/>
                    </a:lnTo>
                    <a:lnTo>
                      <a:pt x="557" y="2961"/>
                    </a:lnTo>
                    <a:lnTo>
                      <a:pt x="608" y="2931"/>
                    </a:lnTo>
                    <a:lnTo>
                      <a:pt x="660" y="2900"/>
                    </a:lnTo>
                    <a:lnTo>
                      <a:pt x="714" y="2865"/>
                    </a:lnTo>
                    <a:lnTo>
                      <a:pt x="768" y="2828"/>
                    </a:lnTo>
                    <a:lnTo>
                      <a:pt x="823" y="2789"/>
                    </a:lnTo>
                    <a:lnTo>
                      <a:pt x="878" y="2747"/>
                    </a:lnTo>
                    <a:lnTo>
                      <a:pt x="934" y="2704"/>
                    </a:lnTo>
                    <a:lnTo>
                      <a:pt x="992" y="2658"/>
                    </a:lnTo>
                    <a:lnTo>
                      <a:pt x="1048" y="2610"/>
                    </a:lnTo>
                    <a:lnTo>
                      <a:pt x="1106" y="2561"/>
                    </a:lnTo>
                    <a:lnTo>
                      <a:pt x="1163" y="2510"/>
                    </a:lnTo>
                    <a:lnTo>
                      <a:pt x="1222" y="2457"/>
                    </a:lnTo>
                    <a:lnTo>
                      <a:pt x="1279" y="2402"/>
                    </a:lnTo>
                    <a:lnTo>
                      <a:pt x="1337" y="2345"/>
                    </a:lnTo>
                    <a:lnTo>
                      <a:pt x="1394" y="2288"/>
                    </a:lnTo>
                    <a:lnTo>
                      <a:pt x="1452" y="2229"/>
                    </a:lnTo>
                    <a:lnTo>
                      <a:pt x="1509" y="2168"/>
                    </a:lnTo>
                    <a:lnTo>
                      <a:pt x="1566" y="2106"/>
                    </a:lnTo>
                    <a:lnTo>
                      <a:pt x="1622" y="2044"/>
                    </a:lnTo>
                    <a:lnTo>
                      <a:pt x="1677" y="1979"/>
                    </a:lnTo>
                    <a:lnTo>
                      <a:pt x="1732" y="1914"/>
                    </a:lnTo>
                    <a:lnTo>
                      <a:pt x="1786" y="1848"/>
                    </a:lnTo>
                    <a:lnTo>
                      <a:pt x="1839" y="1781"/>
                    </a:lnTo>
                    <a:lnTo>
                      <a:pt x="1924" y="1784"/>
                    </a:lnTo>
                    <a:lnTo>
                      <a:pt x="2008" y="1784"/>
                    </a:lnTo>
                    <a:lnTo>
                      <a:pt x="2093" y="1784"/>
                    </a:lnTo>
                    <a:lnTo>
                      <a:pt x="2177" y="1781"/>
                    </a:lnTo>
                    <a:lnTo>
                      <a:pt x="2230" y="1848"/>
                    </a:lnTo>
                    <a:lnTo>
                      <a:pt x="2284" y="1914"/>
                    </a:lnTo>
                    <a:lnTo>
                      <a:pt x="2339" y="1979"/>
                    </a:lnTo>
                    <a:lnTo>
                      <a:pt x="2395" y="2044"/>
                    </a:lnTo>
                    <a:lnTo>
                      <a:pt x="2451" y="2106"/>
                    </a:lnTo>
                    <a:lnTo>
                      <a:pt x="2507" y="2168"/>
                    </a:lnTo>
                    <a:lnTo>
                      <a:pt x="2565" y="2229"/>
                    </a:lnTo>
                    <a:lnTo>
                      <a:pt x="2622" y="2288"/>
                    </a:lnTo>
                    <a:lnTo>
                      <a:pt x="2680" y="2345"/>
                    </a:lnTo>
                    <a:lnTo>
                      <a:pt x="2737" y="2402"/>
                    </a:lnTo>
                    <a:lnTo>
                      <a:pt x="2795" y="2457"/>
                    </a:lnTo>
                    <a:lnTo>
                      <a:pt x="2852" y="2510"/>
                    </a:lnTo>
                    <a:lnTo>
                      <a:pt x="2911" y="2561"/>
                    </a:lnTo>
                    <a:lnTo>
                      <a:pt x="2967" y="2610"/>
                    </a:lnTo>
                    <a:lnTo>
                      <a:pt x="3025" y="2658"/>
                    </a:lnTo>
                    <a:lnTo>
                      <a:pt x="3082" y="2704"/>
                    </a:lnTo>
                    <a:lnTo>
                      <a:pt x="3137" y="2747"/>
                    </a:lnTo>
                    <a:lnTo>
                      <a:pt x="3194" y="2789"/>
                    </a:lnTo>
                    <a:lnTo>
                      <a:pt x="3249" y="2828"/>
                    </a:lnTo>
                    <a:lnTo>
                      <a:pt x="3303" y="2865"/>
                    </a:lnTo>
                    <a:lnTo>
                      <a:pt x="3357" y="2900"/>
                    </a:lnTo>
                    <a:lnTo>
                      <a:pt x="3408" y="2931"/>
                    </a:lnTo>
                    <a:lnTo>
                      <a:pt x="3460" y="2961"/>
                    </a:lnTo>
                    <a:lnTo>
                      <a:pt x="3510" y="2989"/>
                    </a:lnTo>
                    <a:lnTo>
                      <a:pt x="3559" y="3013"/>
                    </a:lnTo>
                    <a:lnTo>
                      <a:pt x="3607" y="3035"/>
                    </a:lnTo>
                    <a:lnTo>
                      <a:pt x="3654" y="3053"/>
                    </a:lnTo>
                    <a:lnTo>
                      <a:pt x="3698" y="3070"/>
                    </a:lnTo>
                    <a:lnTo>
                      <a:pt x="3741" y="3083"/>
                    </a:lnTo>
                    <a:lnTo>
                      <a:pt x="3783" y="3093"/>
                    </a:lnTo>
                    <a:lnTo>
                      <a:pt x="3823" y="3100"/>
                    </a:lnTo>
                    <a:lnTo>
                      <a:pt x="3842" y="3103"/>
                    </a:lnTo>
                    <a:lnTo>
                      <a:pt x="3861" y="3104"/>
                    </a:lnTo>
                    <a:lnTo>
                      <a:pt x="3885" y="3062"/>
                    </a:lnTo>
                    <a:lnTo>
                      <a:pt x="3908" y="3019"/>
                    </a:lnTo>
                    <a:lnTo>
                      <a:pt x="3929" y="2976"/>
                    </a:lnTo>
                    <a:lnTo>
                      <a:pt x="3950" y="2931"/>
                    </a:lnTo>
                    <a:lnTo>
                      <a:pt x="3968" y="2886"/>
                    </a:lnTo>
                    <a:lnTo>
                      <a:pt x="3986" y="2839"/>
                    </a:lnTo>
                    <a:lnTo>
                      <a:pt x="4002" y="2791"/>
                    </a:lnTo>
                    <a:lnTo>
                      <a:pt x="4017" y="2743"/>
                    </a:lnTo>
                    <a:lnTo>
                      <a:pt x="3962" y="182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10000"/>
                <a:scene3d>
                  <a:camera prst="orthographicFront"/>
                  <a:lightRig rig="threePt" dir="t"/>
                </a:scene3d>
                <a:sp3d contourW="12700">
                  <a:contourClr>
                    <a:srgbClr val="FFFFFF"/>
                  </a:contourClr>
                </a:sp3d>
              </a:bodyPr>
              <a:lstStyle/>
              <a:p>
                <a:pPr algn="ctr">
                  <a:defRPr/>
                </a:pPr>
                <a:endParaRPr lang="zh-CN" altLang="en-US">
                  <a:solidFill>
                    <a:srgbClr val="FFFFFF"/>
                  </a:solidFill>
                  <a:sym typeface="Arial" panose="020B0604020202020204" pitchFamily="34" charset="0"/>
                </a:endParaRPr>
              </a:p>
            </p:txBody>
          </p:sp>
        </p:grpSp>
      </p:grpSp>
      <p:sp>
        <p:nvSpPr>
          <p:cNvPr id="21" name="矩形 20"/>
          <p:cNvSpPr/>
          <p:nvPr/>
        </p:nvSpPr>
        <p:spPr>
          <a:xfrm>
            <a:off x="7412506" y="5280517"/>
            <a:ext cx="3080285" cy="1135054"/>
          </a:xfrm>
          <a:prstGeom prst="rect">
            <a:avLst/>
          </a:prstGeom>
        </p:spPr>
        <p:txBody>
          <a:bodyPr wrap="square">
            <a:spAutoFit/>
          </a:bodyPr>
          <a:lstStyle/>
          <a:p>
            <a:pPr lvl="0" algn="ctr" eaLnBrk="1" fontAlgn="auto" hangingPunct="1">
              <a:lnSpc>
                <a:spcPct val="150000"/>
              </a:lnSpc>
              <a:spcBef>
                <a:spcPts val="0"/>
              </a:spcBef>
              <a:spcAft>
                <a:spcPts val="0"/>
              </a:spcAft>
              <a:defRPr/>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加强社会公德、职业道德和家庭美德教育</a:t>
            </a:r>
            <a:endPar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sp>
        <p:nvSpPr>
          <p:cNvPr id="23" name="矩形 22"/>
          <p:cNvSpPr/>
          <p:nvPr/>
        </p:nvSpPr>
        <p:spPr>
          <a:xfrm>
            <a:off x="6537244" y="3956000"/>
            <a:ext cx="1750525" cy="1135054"/>
          </a:xfrm>
          <a:prstGeom prst="rect">
            <a:avLst/>
          </a:prstGeom>
        </p:spPr>
        <p:txBody>
          <a:bodyPr wrap="square">
            <a:spAutoFit/>
          </a:bodyPr>
          <a:lstStyle/>
          <a:p>
            <a:pPr lvl="0" algn="just" eaLnBrk="1" fontAlgn="auto" hangingPunct="1">
              <a:lnSpc>
                <a:spcPct val="150000"/>
              </a:lnSpc>
              <a:spcBef>
                <a:spcPts val="0"/>
              </a:spcBef>
              <a:spcAft>
                <a:spcPts val="0"/>
              </a:spcAft>
              <a:defRPr/>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以为人民服务为</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核心</a:t>
            </a:r>
            <a:endPar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sp>
        <p:nvSpPr>
          <p:cNvPr id="24" name="矩形 23"/>
          <p:cNvSpPr/>
          <p:nvPr/>
        </p:nvSpPr>
        <p:spPr>
          <a:xfrm>
            <a:off x="6694048" y="2734335"/>
            <a:ext cx="1750525" cy="1135054"/>
          </a:xfrm>
          <a:prstGeom prst="rect">
            <a:avLst/>
          </a:prstGeom>
        </p:spPr>
        <p:txBody>
          <a:bodyPr wrap="square">
            <a:spAutoFit/>
          </a:bodyPr>
          <a:lstStyle/>
          <a:p>
            <a:pPr lvl="0" algn="just" eaLnBrk="1" fontAlgn="auto" hangingPunct="1">
              <a:lnSpc>
                <a:spcPct val="150000"/>
              </a:lnSpc>
              <a:spcBef>
                <a:spcPts val="0"/>
              </a:spcBef>
              <a:spcAft>
                <a:spcPts val="0"/>
              </a:spcAft>
              <a:defRPr/>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以集体主义为</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原则</a:t>
            </a:r>
            <a:endPar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sp>
        <p:nvSpPr>
          <p:cNvPr id="25" name="矩形 24"/>
          <p:cNvSpPr/>
          <p:nvPr/>
        </p:nvSpPr>
        <p:spPr>
          <a:xfrm>
            <a:off x="10113696" y="3106898"/>
            <a:ext cx="1750525" cy="1135054"/>
          </a:xfrm>
          <a:prstGeom prst="rect">
            <a:avLst/>
          </a:prstGeom>
        </p:spPr>
        <p:txBody>
          <a:bodyPr wrap="square">
            <a:spAutoFit/>
          </a:bodyPr>
          <a:lstStyle/>
          <a:p>
            <a:pPr lvl="0" algn="just" eaLnBrk="1" fontAlgn="auto" hangingPunct="1">
              <a:lnSpc>
                <a:spcPct val="150000"/>
              </a:lnSpc>
              <a:spcBef>
                <a:spcPts val="0"/>
              </a:spcBef>
              <a:spcAft>
                <a:spcPts val="0"/>
              </a:spcAft>
              <a:defRPr/>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以诚实守信为</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重点</a:t>
            </a:r>
            <a:endPar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sp>
        <p:nvSpPr>
          <p:cNvPr id="2" name="矩形 1"/>
          <p:cNvSpPr/>
          <p:nvPr/>
        </p:nvSpPr>
        <p:spPr>
          <a:xfrm>
            <a:off x="3500579" y="5620392"/>
            <a:ext cx="2662274" cy="923330"/>
          </a:xfrm>
          <a:prstGeom prst="rect">
            <a:avLst/>
          </a:prstGeom>
        </p:spPr>
        <p:txBody>
          <a:bodyPr wrap="square">
            <a:spAutoFit/>
          </a:bodyPr>
          <a:lstStyle/>
          <a:p>
            <a:r>
              <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2001</a:t>
            </a: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年</a:t>
            </a:r>
            <a:r>
              <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9</a:t>
            </a: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月，</a:t>
            </a:r>
            <a:endPar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a:p>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中共中央印发</a:t>
            </a:r>
            <a:r>
              <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a:t>
            </a: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公民道德建设实施纲要</a:t>
            </a:r>
            <a:r>
              <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a:t>
            </a:r>
            <a:endParaRPr lang="zh-CN" altLang="en-US" dirty="0"/>
          </a:p>
        </p:txBody>
      </p:sp>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矩形: 圆角 7"/>
          <p:cNvSpPr/>
          <p:nvPr/>
        </p:nvSpPr>
        <p:spPr>
          <a:xfrm>
            <a:off x="2611272" y="1092295"/>
            <a:ext cx="6969456"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（二）始终代表中国先进文化的前进方向</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9"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5.</a:t>
            </a:r>
            <a:r>
              <a:rPr lang="zh-CN" altLang="en-US" sz="2400" b="1" dirty="0">
                <a:solidFill>
                  <a:srgbClr val="C00000"/>
                </a:solidFill>
              </a:rPr>
              <a:t>发展社会主义先进文化，必须做好思想政治工作</a:t>
            </a:r>
            <a:endParaRPr lang="zh-CN" altLang="en-US" sz="2400" b="1" dirty="0">
              <a:solidFill>
                <a:srgbClr val="C00000"/>
              </a:solidFill>
            </a:endParaRPr>
          </a:p>
        </p:txBody>
      </p:sp>
      <p:pic>
        <p:nvPicPr>
          <p:cNvPr id="4" name="图片 3"/>
          <p:cNvPicPr>
            <a:picLocks noChangeAspect="1"/>
          </p:cNvPicPr>
          <p:nvPr/>
        </p:nvPicPr>
        <p:blipFill>
          <a:blip r:embed="rId1"/>
          <a:stretch>
            <a:fillRect/>
          </a:stretch>
        </p:blipFill>
        <p:spPr>
          <a:xfrm>
            <a:off x="4784876" y="3941163"/>
            <a:ext cx="3839120" cy="2661790"/>
          </a:xfrm>
          <a:prstGeom prst="rect">
            <a:avLst/>
          </a:prstGeom>
        </p:spPr>
      </p:pic>
      <p:sp>
        <p:nvSpPr>
          <p:cNvPr id="12" name="矩形 11"/>
          <p:cNvSpPr/>
          <p:nvPr/>
        </p:nvSpPr>
        <p:spPr>
          <a:xfrm>
            <a:off x="1367573" y="4427532"/>
            <a:ext cx="3170906" cy="1689052"/>
          </a:xfrm>
          <a:prstGeom prst="rect">
            <a:avLst/>
          </a:prstGeom>
        </p:spPr>
        <p:txBody>
          <a:bodyPr wrap="square">
            <a:spAutoFit/>
          </a:bodyPr>
          <a:lstStyle/>
          <a:p>
            <a:pPr lvl="0" indent="627380" algn="just" eaLnBrk="1" fontAlgn="auto" hangingPunct="1">
              <a:lnSpc>
                <a:spcPct val="150000"/>
              </a:lnSpc>
              <a:spcBef>
                <a:spcPts val="0"/>
              </a:spcBef>
              <a:spcAft>
                <a:spcPts val="0"/>
              </a:spcAft>
              <a:defRPr/>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越是发展经济，越是改革开放，越要重视思想政治工作。</a:t>
            </a:r>
            <a:endPar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sp>
        <p:nvSpPr>
          <p:cNvPr id="13" name="矩形 12"/>
          <p:cNvSpPr/>
          <p:nvPr/>
        </p:nvSpPr>
        <p:spPr>
          <a:xfrm>
            <a:off x="8705884" y="5585893"/>
            <a:ext cx="2118544" cy="1061381"/>
          </a:xfrm>
          <a:prstGeom prst="rect">
            <a:avLst/>
          </a:prstGeom>
        </p:spPr>
        <p:txBody>
          <a:bodyPr wrap="square">
            <a:spAutoFit/>
          </a:bodyPr>
          <a:lstStyle/>
          <a:p>
            <a:pPr algn="just">
              <a:lnSpc>
                <a:spcPct val="120000"/>
              </a:lnSpc>
            </a:pPr>
            <a:r>
              <a:rPr lang="zh-CN" altLang="en-US" dirty="0">
                <a:solidFill>
                  <a:srgbClr val="2A2A2A"/>
                </a:solidFill>
                <a:latin typeface="微软雅黑" panose="020B0503020204020204" pitchFamily="34" charset="-122"/>
                <a:ea typeface="微软雅黑" panose="020B0503020204020204" pitchFamily="34" charset="-122"/>
              </a:rPr>
              <a:t>江泽民在中央思想政治工作会议上发表重要讲话</a:t>
            </a:r>
            <a:endParaRPr lang="zh-CN" altLang="en-US" dirty="0">
              <a:solidFill>
                <a:srgbClr val="2A2A2A"/>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955212" y="2521794"/>
            <a:ext cx="8281577" cy="1299184"/>
            <a:chOff x="589468" y="2839500"/>
            <a:chExt cx="8281577" cy="1299184"/>
          </a:xfrm>
        </p:grpSpPr>
        <p:sp>
          <p:nvSpPr>
            <p:cNvPr id="14" name="圆角矩形 12"/>
            <p:cNvSpPr/>
            <p:nvPr/>
          </p:nvSpPr>
          <p:spPr>
            <a:xfrm>
              <a:off x="589468" y="2839500"/>
              <a:ext cx="2262914" cy="1299183"/>
            </a:xfrm>
            <a:prstGeom prst="roundRect">
              <a:avLst>
                <a:gd name="adj" fmla="val 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cs typeface="+mn-ea"/>
                <a:sym typeface="+mn-lt"/>
              </a:endParaRPr>
            </a:p>
          </p:txBody>
        </p:sp>
        <p:sp>
          <p:nvSpPr>
            <p:cNvPr id="7" name="矩形 6"/>
            <p:cNvSpPr/>
            <p:nvPr/>
          </p:nvSpPr>
          <p:spPr>
            <a:xfrm>
              <a:off x="705263" y="3258259"/>
              <a:ext cx="2031325" cy="461665"/>
            </a:xfrm>
            <a:prstGeom prst="rect">
              <a:avLst/>
            </a:prstGeom>
          </p:spPr>
          <p:txBody>
            <a:bodyPr wrap="none">
              <a:spAutoFit/>
            </a:bodyPr>
            <a:lstStyle/>
            <a:p>
              <a:r>
                <a:rPr lang="zh-CN" altLang="en-US" sz="2400" b="1" kern="100" dirty="0">
                  <a:solidFill>
                    <a:schemeClr val="bg1"/>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思想政治工作</a:t>
              </a:r>
              <a:endParaRPr lang="zh-CN" altLang="en-US" b="1" dirty="0">
                <a:solidFill>
                  <a:schemeClr val="bg1"/>
                </a:solidFill>
              </a:endParaRPr>
            </a:p>
          </p:txBody>
        </p:sp>
        <p:grpSp>
          <p:nvGrpSpPr>
            <p:cNvPr id="15" name="组合 14"/>
            <p:cNvGrpSpPr/>
            <p:nvPr/>
          </p:nvGrpSpPr>
          <p:grpSpPr>
            <a:xfrm>
              <a:off x="2981618" y="2839501"/>
              <a:ext cx="5889427" cy="589499"/>
              <a:chOff x="2981618" y="2839501"/>
              <a:chExt cx="5220685" cy="589499"/>
            </a:xfrm>
          </p:grpSpPr>
          <p:sp>
            <p:nvSpPr>
              <p:cNvPr id="17" name="圆角矩形 12"/>
              <p:cNvSpPr/>
              <p:nvPr/>
            </p:nvSpPr>
            <p:spPr>
              <a:xfrm>
                <a:off x="2981618" y="2839501"/>
                <a:ext cx="5220685" cy="589499"/>
              </a:xfrm>
              <a:prstGeom prst="roundRect">
                <a:avLst>
                  <a:gd name="adj" fmla="val 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cs typeface="+mn-ea"/>
                  <a:sym typeface="+mn-lt"/>
                </a:endParaRPr>
              </a:p>
            </p:txBody>
          </p:sp>
          <p:sp>
            <p:nvSpPr>
              <p:cNvPr id="18" name="矩形 17"/>
              <p:cNvSpPr/>
              <p:nvPr/>
            </p:nvSpPr>
            <p:spPr>
              <a:xfrm>
                <a:off x="3030693" y="2903418"/>
                <a:ext cx="5122535" cy="461665"/>
              </a:xfrm>
              <a:prstGeom prst="rect">
                <a:avLst/>
              </a:prstGeom>
            </p:spPr>
            <p:txBody>
              <a:bodyPr wrap="square">
                <a:spAutoFit/>
              </a:bodyPr>
              <a:lstStyle/>
              <a:p>
                <a:pPr lvl="0" algn="just" eaLnBrk="1" fontAlgn="auto" hangingPunct="1">
                  <a:spcBef>
                    <a:spcPts val="0"/>
                  </a:spcBef>
                  <a:spcAft>
                    <a:spcPts val="0"/>
                  </a:spcAft>
                  <a:defRPr/>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是经济工作和其他一切工作的生命线</a:t>
                </a:r>
                <a:endPar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grpSp>
        <p:grpSp>
          <p:nvGrpSpPr>
            <p:cNvPr id="20" name="组合 19"/>
            <p:cNvGrpSpPr/>
            <p:nvPr/>
          </p:nvGrpSpPr>
          <p:grpSpPr>
            <a:xfrm>
              <a:off x="2981618" y="3549185"/>
              <a:ext cx="5889427" cy="589499"/>
              <a:chOff x="2981618" y="2839501"/>
              <a:chExt cx="5220685" cy="589499"/>
            </a:xfrm>
          </p:grpSpPr>
          <p:sp>
            <p:nvSpPr>
              <p:cNvPr id="21" name="圆角矩形 12"/>
              <p:cNvSpPr/>
              <p:nvPr/>
            </p:nvSpPr>
            <p:spPr>
              <a:xfrm>
                <a:off x="2981618" y="2839501"/>
                <a:ext cx="5220685" cy="589499"/>
              </a:xfrm>
              <a:prstGeom prst="roundRect">
                <a:avLst>
                  <a:gd name="adj" fmla="val 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C00000"/>
                  </a:solidFill>
                  <a:cs typeface="+mn-ea"/>
                  <a:sym typeface="+mn-lt"/>
                </a:endParaRPr>
              </a:p>
            </p:txBody>
          </p:sp>
          <p:sp>
            <p:nvSpPr>
              <p:cNvPr id="23" name="矩形 22"/>
              <p:cNvSpPr/>
              <p:nvPr/>
            </p:nvSpPr>
            <p:spPr>
              <a:xfrm>
                <a:off x="3030693" y="2903418"/>
                <a:ext cx="5122535" cy="461665"/>
              </a:xfrm>
              <a:prstGeom prst="rect">
                <a:avLst/>
              </a:prstGeom>
            </p:spPr>
            <p:txBody>
              <a:bodyPr wrap="square">
                <a:spAutoFit/>
              </a:bodyPr>
              <a:lstStyle/>
              <a:p>
                <a:pPr lvl="0" algn="just" eaLnBrk="1" fontAlgn="auto" hangingPunct="1">
                  <a:spcBef>
                    <a:spcPts val="0"/>
                  </a:spcBef>
                  <a:spcAft>
                    <a:spcPts val="0"/>
                  </a:spcAft>
                  <a:defRPr/>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是我们党和社会主义国家的重要政治优势</a:t>
                </a:r>
                <a:endPar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grpSp>
      </p:gr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矩形: 圆角 5"/>
          <p:cNvSpPr/>
          <p:nvPr/>
        </p:nvSpPr>
        <p:spPr>
          <a:xfrm>
            <a:off x="2447499" y="1092295"/>
            <a:ext cx="7297002"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（三）始终代表中国最广大人民的根本利益</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7" name="矩形 6"/>
          <p:cNvSpPr/>
          <p:nvPr/>
        </p:nvSpPr>
        <p:spPr>
          <a:xfrm>
            <a:off x="7332704" y="2116329"/>
            <a:ext cx="4554293" cy="1689052"/>
          </a:xfrm>
          <a:prstGeom prst="rect">
            <a:avLst/>
          </a:prstGeom>
        </p:spPr>
        <p:txBody>
          <a:bodyPr wrap="square">
            <a:spAutoFit/>
          </a:bodyPr>
          <a:lstStyle/>
          <a:p>
            <a:pPr lvl="0" indent="627380" algn="just" eaLnBrk="1" fontAlgn="auto" hangingPunct="1">
              <a:lnSpc>
                <a:spcPct val="150000"/>
              </a:lnSpc>
              <a:spcBef>
                <a:spcPts val="0"/>
              </a:spcBef>
              <a:spcAft>
                <a:spcPts val="0"/>
              </a:spcAft>
              <a:defRPr/>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我们全部工作的出发点和落脚点</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，就是不断实现好维护好发展好最广大人民的根本利益。</a:t>
            </a:r>
            <a:endPar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grpSp>
        <p:nvGrpSpPr>
          <p:cNvPr id="8" name="组合 7"/>
          <p:cNvGrpSpPr/>
          <p:nvPr/>
        </p:nvGrpSpPr>
        <p:grpSpPr>
          <a:xfrm>
            <a:off x="6044" y="2881218"/>
            <a:ext cx="7508259" cy="2884487"/>
            <a:chOff x="666750" y="2424113"/>
            <a:chExt cx="3879850" cy="2884487"/>
          </a:xfrm>
        </p:grpSpPr>
        <p:sp>
          <p:nvSpPr>
            <p:cNvPr id="9" name="流程图: 数据 5"/>
            <p:cNvSpPr/>
            <p:nvPr/>
          </p:nvSpPr>
          <p:spPr>
            <a:xfrm>
              <a:off x="1365250" y="2765425"/>
              <a:ext cx="1778000" cy="133191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3871"/>
                <a:gd name="connsiteY0-2" fmla="*/ 10000 h 10000"/>
                <a:gd name="connsiteX1-3" fmla="*/ 2000 w 13871"/>
                <a:gd name="connsiteY1-4" fmla="*/ 0 h 10000"/>
                <a:gd name="connsiteX2-5" fmla="*/ 13871 w 13871"/>
                <a:gd name="connsiteY2-6" fmla="*/ 2910 h 10000"/>
                <a:gd name="connsiteX3-7" fmla="*/ 8000 w 13871"/>
                <a:gd name="connsiteY3-8" fmla="*/ 10000 h 10000"/>
                <a:gd name="connsiteX4-9" fmla="*/ 0 w 13871"/>
                <a:gd name="connsiteY4-10" fmla="*/ 10000 h 10000"/>
                <a:gd name="connsiteX0-11" fmla="*/ 0 w 13871"/>
                <a:gd name="connsiteY0-12" fmla="*/ 8360 h 8360"/>
                <a:gd name="connsiteX1-13" fmla="*/ 11153 w 13871"/>
                <a:gd name="connsiteY1-14" fmla="*/ 0 h 8360"/>
                <a:gd name="connsiteX2-15" fmla="*/ 13871 w 13871"/>
                <a:gd name="connsiteY2-16" fmla="*/ 1270 h 8360"/>
                <a:gd name="connsiteX3-17" fmla="*/ 8000 w 13871"/>
                <a:gd name="connsiteY3-18" fmla="*/ 8360 h 8360"/>
                <a:gd name="connsiteX4-19" fmla="*/ 0 w 13871"/>
                <a:gd name="connsiteY4-20" fmla="*/ 8360 h 8360"/>
                <a:gd name="connsiteX0-21" fmla="*/ 0 w 16221"/>
                <a:gd name="connsiteY0-22" fmla="*/ 5063 h 10000"/>
                <a:gd name="connsiteX1-23" fmla="*/ 14262 w 16221"/>
                <a:gd name="connsiteY1-24" fmla="*/ 0 h 10000"/>
                <a:gd name="connsiteX2-25" fmla="*/ 16221 w 16221"/>
                <a:gd name="connsiteY2-26" fmla="*/ 1519 h 10000"/>
                <a:gd name="connsiteX3-27" fmla="*/ 11988 w 16221"/>
                <a:gd name="connsiteY3-28" fmla="*/ 10000 h 10000"/>
                <a:gd name="connsiteX4-29" fmla="*/ 0 w 16221"/>
                <a:gd name="connsiteY4-30" fmla="*/ 5063 h 10000"/>
                <a:gd name="connsiteX0-31" fmla="*/ 0 w 16221"/>
                <a:gd name="connsiteY0-32" fmla="*/ 7246 h 12183"/>
                <a:gd name="connsiteX1-33" fmla="*/ 10250 w 16221"/>
                <a:gd name="connsiteY1-34" fmla="*/ 0 h 12183"/>
                <a:gd name="connsiteX2-35" fmla="*/ 16221 w 16221"/>
                <a:gd name="connsiteY2-36" fmla="*/ 3702 h 12183"/>
                <a:gd name="connsiteX3-37" fmla="*/ 11988 w 16221"/>
                <a:gd name="connsiteY3-38" fmla="*/ 12183 h 12183"/>
                <a:gd name="connsiteX4-39" fmla="*/ 0 w 16221"/>
                <a:gd name="connsiteY4-40" fmla="*/ 7246 h 12183"/>
                <a:gd name="connsiteX0-41" fmla="*/ 0 w 16221"/>
                <a:gd name="connsiteY0-42" fmla="*/ 7246 h 13132"/>
                <a:gd name="connsiteX1-43" fmla="*/ 10250 w 16221"/>
                <a:gd name="connsiteY1-44" fmla="*/ 0 h 13132"/>
                <a:gd name="connsiteX2-45" fmla="*/ 16221 w 16221"/>
                <a:gd name="connsiteY2-46" fmla="*/ 3702 h 13132"/>
                <a:gd name="connsiteX3-47" fmla="*/ 3412 w 16221"/>
                <a:gd name="connsiteY3-48" fmla="*/ 13132 h 13132"/>
                <a:gd name="connsiteX4-49" fmla="*/ 0 w 16221"/>
                <a:gd name="connsiteY4-50" fmla="*/ 7246 h 13132"/>
                <a:gd name="connsiteX0-51" fmla="*/ 0 w 16279"/>
                <a:gd name="connsiteY0-52" fmla="*/ 7246 h 13132"/>
                <a:gd name="connsiteX1-53" fmla="*/ 10250 w 16279"/>
                <a:gd name="connsiteY1-54" fmla="*/ 0 h 13132"/>
                <a:gd name="connsiteX2-55" fmla="*/ 16279 w 16279"/>
                <a:gd name="connsiteY2-56" fmla="*/ 3765 h 13132"/>
                <a:gd name="connsiteX3-57" fmla="*/ 3412 w 16279"/>
                <a:gd name="connsiteY3-58" fmla="*/ 13132 h 13132"/>
                <a:gd name="connsiteX4-59" fmla="*/ 0 w 16279"/>
                <a:gd name="connsiteY4-60" fmla="*/ 7246 h 13132"/>
                <a:gd name="connsiteX0-61" fmla="*/ 0 w 16301"/>
                <a:gd name="connsiteY0-62" fmla="*/ 7246 h 13132"/>
                <a:gd name="connsiteX1-63" fmla="*/ 10250 w 16301"/>
                <a:gd name="connsiteY1-64" fmla="*/ 0 h 13132"/>
                <a:gd name="connsiteX2-65" fmla="*/ 16301 w 16301"/>
                <a:gd name="connsiteY2-66" fmla="*/ 3812 h 13132"/>
                <a:gd name="connsiteX3-67" fmla="*/ 3412 w 16301"/>
                <a:gd name="connsiteY3-68" fmla="*/ 13132 h 13132"/>
                <a:gd name="connsiteX4-69" fmla="*/ 0 w 16301"/>
                <a:gd name="connsiteY4-70" fmla="*/ 7246 h 13132"/>
                <a:gd name="connsiteX0-71" fmla="*/ 0 w 16366"/>
                <a:gd name="connsiteY0-72" fmla="*/ 7246 h 13132"/>
                <a:gd name="connsiteX1-73" fmla="*/ 10250 w 16366"/>
                <a:gd name="connsiteY1-74" fmla="*/ 0 h 13132"/>
                <a:gd name="connsiteX2-75" fmla="*/ 16366 w 16366"/>
                <a:gd name="connsiteY2-76" fmla="*/ 3836 h 13132"/>
                <a:gd name="connsiteX3-77" fmla="*/ 3412 w 16366"/>
                <a:gd name="connsiteY3-78" fmla="*/ 13132 h 13132"/>
                <a:gd name="connsiteX4-79" fmla="*/ 0 w 16366"/>
                <a:gd name="connsiteY4-80" fmla="*/ 7246 h 131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66" h="13132">
                  <a:moveTo>
                    <a:pt x="0" y="7246"/>
                  </a:moveTo>
                  <a:lnTo>
                    <a:pt x="10250" y="0"/>
                  </a:lnTo>
                  <a:lnTo>
                    <a:pt x="16366" y="3836"/>
                  </a:lnTo>
                  <a:lnTo>
                    <a:pt x="3412" y="13132"/>
                  </a:lnTo>
                  <a:lnTo>
                    <a:pt x="0" y="7246"/>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0" name="流程图: 数据 5"/>
            <p:cNvSpPr/>
            <p:nvPr/>
          </p:nvSpPr>
          <p:spPr>
            <a:xfrm>
              <a:off x="2070100" y="3840163"/>
              <a:ext cx="1778000" cy="133350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3871"/>
                <a:gd name="connsiteY0-2" fmla="*/ 10000 h 10000"/>
                <a:gd name="connsiteX1-3" fmla="*/ 2000 w 13871"/>
                <a:gd name="connsiteY1-4" fmla="*/ 0 h 10000"/>
                <a:gd name="connsiteX2-5" fmla="*/ 13871 w 13871"/>
                <a:gd name="connsiteY2-6" fmla="*/ 2910 h 10000"/>
                <a:gd name="connsiteX3-7" fmla="*/ 8000 w 13871"/>
                <a:gd name="connsiteY3-8" fmla="*/ 10000 h 10000"/>
                <a:gd name="connsiteX4-9" fmla="*/ 0 w 13871"/>
                <a:gd name="connsiteY4-10" fmla="*/ 10000 h 10000"/>
                <a:gd name="connsiteX0-11" fmla="*/ 0 w 13871"/>
                <a:gd name="connsiteY0-12" fmla="*/ 8360 h 8360"/>
                <a:gd name="connsiteX1-13" fmla="*/ 11153 w 13871"/>
                <a:gd name="connsiteY1-14" fmla="*/ 0 h 8360"/>
                <a:gd name="connsiteX2-15" fmla="*/ 13871 w 13871"/>
                <a:gd name="connsiteY2-16" fmla="*/ 1270 h 8360"/>
                <a:gd name="connsiteX3-17" fmla="*/ 8000 w 13871"/>
                <a:gd name="connsiteY3-18" fmla="*/ 8360 h 8360"/>
                <a:gd name="connsiteX4-19" fmla="*/ 0 w 13871"/>
                <a:gd name="connsiteY4-20" fmla="*/ 8360 h 8360"/>
                <a:gd name="connsiteX0-21" fmla="*/ 0 w 16221"/>
                <a:gd name="connsiteY0-22" fmla="*/ 5063 h 10000"/>
                <a:gd name="connsiteX1-23" fmla="*/ 14262 w 16221"/>
                <a:gd name="connsiteY1-24" fmla="*/ 0 h 10000"/>
                <a:gd name="connsiteX2-25" fmla="*/ 16221 w 16221"/>
                <a:gd name="connsiteY2-26" fmla="*/ 1519 h 10000"/>
                <a:gd name="connsiteX3-27" fmla="*/ 11988 w 16221"/>
                <a:gd name="connsiteY3-28" fmla="*/ 10000 h 10000"/>
                <a:gd name="connsiteX4-29" fmla="*/ 0 w 16221"/>
                <a:gd name="connsiteY4-30" fmla="*/ 5063 h 10000"/>
                <a:gd name="connsiteX0-31" fmla="*/ 0 w 16221"/>
                <a:gd name="connsiteY0-32" fmla="*/ 7246 h 12183"/>
                <a:gd name="connsiteX1-33" fmla="*/ 10250 w 16221"/>
                <a:gd name="connsiteY1-34" fmla="*/ 0 h 12183"/>
                <a:gd name="connsiteX2-35" fmla="*/ 16221 w 16221"/>
                <a:gd name="connsiteY2-36" fmla="*/ 3702 h 12183"/>
                <a:gd name="connsiteX3-37" fmla="*/ 11988 w 16221"/>
                <a:gd name="connsiteY3-38" fmla="*/ 12183 h 12183"/>
                <a:gd name="connsiteX4-39" fmla="*/ 0 w 16221"/>
                <a:gd name="connsiteY4-40" fmla="*/ 7246 h 12183"/>
                <a:gd name="connsiteX0-41" fmla="*/ 0 w 16221"/>
                <a:gd name="connsiteY0-42" fmla="*/ 7246 h 13132"/>
                <a:gd name="connsiteX1-43" fmla="*/ 10250 w 16221"/>
                <a:gd name="connsiteY1-44" fmla="*/ 0 h 13132"/>
                <a:gd name="connsiteX2-45" fmla="*/ 16221 w 16221"/>
                <a:gd name="connsiteY2-46" fmla="*/ 3702 h 13132"/>
                <a:gd name="connsiteX3-47" fmla="*/ 3412 w 16221"/>
                <a:gd name="connsiteY3-48" fmla="*/ 13132 h 13132"/>
                <a:gd name="connsiteX4-49" fmla="*/ 0 w 16221"/>
                <a:gd name="connsiteY4-50" fmla="*/ 7246 h 13132"/>
                <a:gd name="connsiteX0-51" fmla="*/ 0 w 16279"/>
                <a:gd name="connsiteY0-52" fmla="*/ 7246 h 13132"/>
                <a:gd name="connsiteX1-53" fmla="*/ 10250 w 16279"/>
                <a:gd name="connsiteY1-54" fmla="*/ 0 h 13132"/>
                <a:gd name="connsiteX2-55" fmla="*/ 16279 w 16279"/>
                <a:gd name="connsiteY2-56" fmla="*/ 3765 h 13132"/>
                <a:gd name="connsiteX3-57" fmla="*/ 3412 w 16279"/>
                <a:gd name="connsiteY3-58" fmla="*/ 13132 h 13132"/>
                <a:gd name="connsiteX4-59" fmla="*/ 0 w 16279"/>
                <a:gd name="connsiteY4-60" fmla="*/ 7246 h 13132"/>
                <a:gd name="connsiteX0-61" fmla="*/ 0 w 16301"/>
                <a:gd name="connsiteY0-62" fmla="*/ 7246 h 13132"/>
                <a:gd name="connsiteX1-63" fmla="*/ 10250 w 16301"/>
                <a:gd name="connsiteY1-64" fmla="*/ 0 h 13132"/>
                <a:gd name="connsiteX2-65" fmla="*/ 16301 w 16301"/>
                <a:gd name="connsiteY2-66" fmla="*/ 3812 h 13132"/>
                <a:gd name="connsiteX3-67" fmla="*/ 3412 w 16301"/>
                <a:gd name="connsiteY3-68" fmla="*/ 13132 h 13132"/>
                <a:gd name="connsiteX4-69" fmla="*/ 0 w 16301"/>
                <a:gd name="connsiteY4-70" fmla="*/ 7246 h 13132"/>
                <a:gd name="connsiteX0-71" fmla="*/ 0 w 16366"/>
                <a:gd name="connsiteY0-72" fmla="*/ 7246 h 13132"/>
                <a:gd name="connsiteX1-73" fmla="*/ 10250 w 16366"/>
                <a:gd name="connsiteY1-74" fmla="*/ 0 h 13132"/>
                <a:gd name="connsiteX2-75" fmla="*/ 16366 w 16366"/>
                <a:gd name="connsiteY2-76" fmla="*/ 3836 h 13132"/>
                <a:gd name="connsiteX3-77" fmla="*/ 3412 w 16366"/>
                <a:gd name="connsiteY3-78" fmla="*/ 13132 h 13132"/>
                <a:gd name="connsiteX4-79" fmla="*/ 0 w 16366"/>
                <a:gd name="connsiteY4-80" fmla="*/ 7246 h 131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66" h="13132">
                  <a:moveTo>
                    <a:pt x="0" y="7246"/>
                  </a:moveTo>
                  <a:lnTo>
                    <a:pt x="10250" y="0"/>
                  </a:lnTo>
                  <a:lnTo>
                    <a:pt x="16366" y="3836"/>
                  </a:lnTo>
                  <a:lnTo>
                    <a:pt x="3412" y="13132"/>
                  </a:lnTo>
                  <a:lnTo>
                    <a:pt x="0" y="7246"/>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1" name="矩形 10"/>
            <p:cNvSpPr/>
            <p:nvPr/>
          </p:nvSpPr>
          <p:spPr>
            <a:xfrm flipH="1">
              <a:off x="2070100" y="4576763"/>
              <a:ext cx="2476500" cy="7318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微软雅黑" panose="020B0503020204020204" pitchFamily="34" charset="-122"/>
                </a:rPr>
                <a:t>是历史的真正创造者</a:t>
              </a:r>
              <a:endParaRPr lang="zh-CN" altLang="en-US" sz="2400" dirty="0">
                <a:solidFill>
                  <a:schemeClr val="bg1"/>
                </a:solidFill>
                <a:latin typeface="微软雅黑" panose="020B0503020204020204" pitchFamily="34" charset="-122"/>
              </a:endParaRPr>
            </a:p>
          </p:txBody>
        </p:sp>
        <p:sp>
          <p:nvSpPr>
            <p:cNvPr id="12" name="矩形 11"/>
            <p:cNvSpPr/>
            <p:nvPr/>
          </p:nvSpPr>
          <p:spPr>
            <a:xfrm flipH="1">
              <a:off x="1371600" y="3500438"/>
              <a:ext cx="2476500" cy="7318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微软雅黑" panose="020B0503020204020204" pitchFamily="34" charset="-122"/>
                </a:rPr>
                <a:t>是决定我国前途和命运的根本力量</a:t>
              </a:r>
              <a:endParaRPr lang="zh-CN" altLang="en-US" sz="2400" dirty="0">
                <a:solidFill>
                  <a:schemeClr val="bg1"/>
                </a:solidFill>
                <a:latin typeface="微软雅黑" panose="020B0503020204020204" pitchFamily="34" charset="-122"/>
              </a:endParaRPr>
            </a:p>
          </p:txBody>
        </p:sp>
        <p:sp>
          <p:nvSpPr>
            <p:cNvPr id="13" name="矩形 12"/>
            <p:cNvSpPr/>
            <p:nvPr/>
          </p:nvSpPr>
          <p:spPr>
            <a:xfrm flipH="1">
              <a:off x="666750" y="2424113"/>
              <a:ext cx="2476500" cy="733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微软雅黑" panose="020B0503020204020204" pitchFamily="34" charset="-122"/>
                </a:rPr>
                <a:t>是我们国家的主人</a:t>
              </a:r>
              <a:endParaRPr lang="zh-CN" altLang="en-US" sz="2400" dirty="0">
                <a:solidFill>
                  <a:schemeClr val="bg1"/>
                </a:solidFill>
                <a:latin typeface="微软雅黑" panose="020B0503020204020204" pitchFamily="34" charset="-122"/>
              </a:endParaRPr>
            </a:p>
          </p:txBody>
        </p:sp>
      </p:grpSp>
      <p:sp>
        <p:nvSpPr>
          <p:cNvPr id="4" name="矩形 3"/>
          <p:cNvSpPr/>
          <p:nvPr/>
        </p:nvSpPr>
        <p:spPr>
          <a:xfrm>
            <a:off x="2099484" y="2165571"/>
            <a:ext cx="1244218" cy="523220"/>
          </a:xfrm>
          <a:prstGeom prst="rect">
            <a:avLst/>
          </a:prstGeom>
        </p:spPr>
        <p:txBody>
          <a:bodyPr wrap="square">
            <a:spAutoFit/>
          </a:bodyPr>
          <a:lstStyle/>
          <a:p>
            <a:pPr algn="ctr"/>
            <a:r>
              <a:rPr lang="zh-CN" altLang="en-US" sz="28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人民</a:t>
            </a:r>
            <a:endParaRPr lang="zh-CN" altLang="en-US" sz="2000" b="1" dirty="0">
              <a:solidFill>
                <a:srgbClr val="C00000"/>
              </a:solidFill>
            </a:endParaRPr>
          </a:p>
        </p:txBody>
      </p:sp>
      <p:pic>
        <p:nvPicPr>
          <p:cNvPr id="14" name="图片 13"/>
          <p:cNvPicPr>
            <a:picLocks noChangeAspect="1"/>
          </p:cNvPicPr>
          <p:nvPr/>
        </p:nvPicPr>
        <p:blipFill>
          <a:blip r:embed="rId1"/>
          <a:stretch>
            <a:fillRect/>
          </a:stretch>
        </p:blipFill>
        <p:spPr>
          <a:xfrm>
            <a:off x="7464971" y="3955387"/>
            <a:ext cx="4554293" cy="2602453"/>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96099" y="902343"/>
            <a:ext cx="7731652" cy="523220"/>
          </a:xfrm>
          <a:prstGeom prst="rect">
            <a:avLst/>
          </a:prstGeom>
        </p:spPr>
        <p:txBody>
          <a:bodyPr wrap="square">
            <a:spAutoFit/>
          </a:bodyPr>
          <a:lstStyle/>
          <a:p>
            <a:pPr algn="dist"/>
            <a:r>
              <a:rPr lang="en-US" altLang="zh-CN" sz="2800" b="1" dirty="0">
                <a:solidFill>
                  <a:srgbClr val="C00000"/>
                </a:solidFill>
                <a:latin typeface="微软雅黑" panose="020B0503020204020204" pitchFamily="34" charset="-122"/>
                <a:ea typeface="微软雅黑" panose="020B0503020204020204" pitchFamily="34" charset="-122"/>
              </a:rPr>
              <a:t>——  </a:t>
            </a:r>
            <a:r>
              <a:rPr lang="zh-CN" altLang="en-US" sz="2800" b="1" dirty="0">
                <a:solidFill>
                  <a:srgbClr val="C00000"/>
                </a:solidFill>
                <a:latin typeface="微软雅黑" panose="020B0503020204020204" pitchFamily="34" charset="-122"/>
                <a:ea typeface="微软雅黑" panose="020B0503020204020204" pitchFamily="34" charset="-122"/>
              </a:rPr>
              <a:t>不畏浮云遮望眼，</a:t>
            </a:r>
            <a:r>
              <a:rPr lang="zh-CN" altLang="en-US" sz="2800" b="1" kern="0" dirty="0">
                <a:solidFill>
                  <a:srgbClr val="C00000"/>
                </a:solidFill>
                <a:latin typeface="Century Gothic" panose="020B0502020202020204" pitchFamily="34" charset="0"/>
                <a:ea typeface="微软雅黑" panose="020B0503020204020204" pitchFamily="34" charset="-122"/>
                <a:sym typeface="+mn-ea"/>
              </a:rPr>
              <a:t>咬定青山不放松  </a:t>
            </a:r>
            <a:r>
              <a:rPr lang="en-US" altLang="zh-CN" sz="2800" b="1" kern="0" dirty="0">
                <a:solidFill>
                  <a:srgbClr val="C00000"/>
                </a:solidFill>
                <a:latin typeface="Century Gothic" panose="020B0502020202020204" pitchFamily="34" charset="0"/>
                <a:ea typeface="微软雅黑" panose="020B0503020204020204" pitchFamily="34" charset="-122"/>
                <a:sym typeface="+mn-ea"/>
              </a:rPr>
              <a:t>——</a:t>
            </a:r>
            <a:endParaRPr lang="zh-CN" altLang="en-US" sz="2800" b="1" kern="0" dirty="0">
              <a:solidFill>
                <a:srgbClr val="C00000"/>
              </a:solidFill>
              <a:latin typeface="Century Gothic" panose="020B0502020202020204" pitchFamily="34" charset="0"/>
              <a:ea typeface="微软雅黑" panose="020B0503020204020204" pitchFamily="34" charset="-122"/>
              <a:sym typeface="+mn-ea"/>
            </a:endParaRPr>
          </a:p>
        </p:txBody>
      </p:sp>
      <p:grpSp>
        <p:nvGrpSpPr>
          <p:cNvPr id="4" name="组合 3"/>
          <p:cNvGrpSpPr/>
          <p:nvPr/>
        </p:nvGrpSpPr>
        <p:grpSpPr>
          <a:xfrm>
            <a:off x="1013113" y="2227981"/>
            <a:ext cx="10165775" cy="3727676"/>
            <a:chOff x="834321" y="2729552"/>
            <a:chExt cx="10165775" cy="3727676"/>
          </a:xfrm>
        </p:grpSpPr>
        <p:sp>
          <p:nvSpPr>
            <p:cNvPr id="23" name="Aichitds6"/>
            <p:cNvSpPr/>
            <p:nvPr>
              <p:custDataLst>
                <p:tags r:id="rId1"/>
              </p:custDataLst>
            </p:nvPr>
          </p:nvSpPr>
          <p:spPr>
            <a:xfrm>
              <a:off x="1871000" y="3193576"/>
              <a:ext cx="9129096" cy="29336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0" marR="0" lvl="6" indent="0" algn="just" defTabSz="914400" rtl="0" eaLnBrk="1" fontAlgn="auto" latinLnBrk="0" hangingPunct="1">
                <a:lnSpc>
                  <a:spcPct val="150000"/>
                </a:lnSpc>
                <a:spcBef>
                  <a:spcPts val="0"/>
                </a:spcBef>
                <a:spcAft>
                  <a:spcPts val="0"/>
                </a:spcAft>
                <a:buClrTx/>
                <a:buSzTx/>
                <a:buFontTx/>
                <a:buNone/>
                <a:defRPr/>
              </a:pPr>
              <a:endParaRPr kumimoji="1" lang="en-US" altLang="zh-CN" sz="2000" b="0" i="0" u="none" strike="noStrike" kern="1200" cap="none" spc="0" normalizeH="0" baseline="0" noProof="0" dirty="0">
                <a:ln>
                  <a:noFill/>
                </a:ln>
                <a:solidFill>
                  <a:srgbClr val="FAEED8"/>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0" name="图片 9"/>
            <p:cNvPicPr>
              <a:picLocks noChangeAspect="1"/>
            </p:cNvPicPr>
            <p:nvPr/>
          </p:nvPicPr>
          <p:blipFill>
            <a:blip r:embed="rId2">
              <a:clrChange>
                <a:clrFrom>
                  <a:srgbClr val="FFFFFF"/>
                </a:clrFrom>
                <a:clrTo>
                  <a:srgbClr val="FFFFFF">
                    <a:alpha val="0"/>
                  </a:srgbClr>
                </a:clrTo>
              </a:clrChange>
            </a:blip>
            <a:stretch>
              <a:fillRect/>
            </a:stretch>
          </p:blipFill>
          <p:spPr>
            <a:xfrm>
              <a:off x="834321" y="2729552"/>
              <a:ext cx="2982141" cy="3727676"/>
            </a:xfrm>
            <a:prstGeom prst="rect">
              <a:avLst/>
            </a:prstGeom>
            <a:effectLst>
              <a:outerShdw blurRad="50800" dist="38100" dir="5400000" algn="t" rotWithShape="0">
                <a:prstClr val="black">
                  <a:alpha val="40000"/>
                </a:prstClr>
              </a:outerShdw>
            </a:effectLst>
            <a:scene3d>
              <a:camera prst="perspectiveRight"/>
              <a:lightRig rig="threePt" dir="t"/>
            </a:scene3d>
          </p:spPr>
        </p:pic>
        <p:sp>
          <p:nvSpPr>
            <p:cNvPr id="11" name="矩形 4"/>
            <p:cNvSpPr>
              <a:spLocks noChangeArrowheads="1"/>
            </p:cNvSpPr>
            <p:nvPr/>
          </p:nvSpPr>
          <p:spPr bwMode="auto">
            <a:xfrm>
              <a:off x="3985401" y="3235810"/>
              <a:ext cx="6632812"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31825" algn="just">
                <a:lnSpc>
                  <a:spcPct val="150000"/>
                </a:lnSpc>
                <a:spcBef>
                  <a:spcPct val="0"/>
                </a:spcBef>
                <a:buFontTx/>
                <a:buNone/>
              </a:pPr>
              <a:r>
                <a:rPr lang="zh-CN" altLang="en-US" sz="2400" dirty="0">
                  <a:solidFill>
                    <a:schemeClr val="bg1"/>
                  </a:solidFill>
                  <a:latin typeface="+mn-ea"/>
                  <a:ea typeface="+mn-ea"/>
                </a:rPr>
                <a:t>以江泽民为主要代表的中国共产党人，在世界社会主义陷入低谷时，从容应对困难和风险，坚决捍卫了中国特色社会主义，并在实践的基础上形成了“三个代表”重要思想，开创了中国特色社会主义事业新局面。</a:t>
              </a:r>
              <a:endParaRPr lang="zh-CN" altLang="en-US" sz="2400" dirty="0">
                <a:solidFill>
                  <a:schemeClr val="bg1"/>
                </a:solidFill>
                <a:latin typeface="+mn-ea"/>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6" y="0"/>
            <a:ext cx="12192154" cy="1379459"/>
            <a:chOff x="-156" y="0"/>
            <a:chExt cx="12192154" cy="1379459"/>
          </a:xfrm>
        </p:grpSpPr>
        <p:pic>
          <p:nvPicPr>
            <p:cNvPr id="3" name="图片 2"/>
            <p:cNvPicPr>
              <a:picLocks noChangeAspect="1"/>
            </p:cNvPicPr>
            <p:nvPr/>
          </p:nvPicPr>
          <p:blipFill rotWithShape="1">
            <a:blip r:embed="rId1"/>
            <a:srcRect l="8924" r="6227"/>
            <a:stretch>
              <a:fillRect/>
            </a:stretch>
          </p:blipFill>
          <p:spPr>
            <a:xfrm>
              <a:off x="10220346" y="146233"/>
              <a:ext cx="1840722" cy="1221059"/>
            </a:xfrm>
            <a:prstGeom prst="rect">
              <a:avLst/>
            </a:prstGeom>
          </p:spPr>
        </p:pic>
        <p:grpSp>
          <p:nvGrpSpPr>
            <p:cNvPr id="14" name="组合 13"/>
            <p:cNvGrpSpPr/>
            <p:nvPr/>
          </p:nvGrpSpPr>
          <p:grpSpPr>
            <a:xfrm>
              <a:off x="-156" y="0"/>
              <a:ext cx="12192154" cy="1379459"/>
              <a:chOff x="-156" y="0"/>
              <a:chExt cx="12192154" cy="1379459"/>
            </a:xfrm>
          </p:grpSpPr>
          <p:grpSp>
            <p:nvGrpSpPr>
              <p:cNvPr id="15" name="组合 14"/>
              <p:cNvGrpSpPr/>
              <p:nvPr/>
            </p:nvGrpSpPr>
            <p:grpSpPr>
              <a:xfrm>
                <a:off x="-156" y="132762"/>
                <a:ext cx="12192154" cy="1246697"/>
                <a:chOff x="-5720519" y="757867"/>
                <a:chExt cx="14864518" cy="1519954"/>
              </a:xfrm>
            </p:grpSpPr>
            <p:sp>
              <p:nvSpPr>
                <p:cNvPr id="18" name="矩形 17"/>
                <p:cNvSpPr/>
                <p:nvPr/>
              </p:nvSpPr>
              <p:spPr>
                <a:xfrm>
                  <a:off x="-5720519" y="1527204"/>
                  <a:ext cx="12356817" cy="750617"/>
                </a:xfrm>
                <a:prstGeom prst="rect">
                  <a:avLst/>
                </a:prstGeom>
                <a:gradFill>
                  <a:gsLst>
                    <a:gs pos="0">
                      <a:srgbClr val="800000"/>
                    </a:gs>
                    <a:gs pos="100000">
                      <a:srgbClr val="C00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9088259" y="757867"/>
                  <a:ext cx="55740" cy="1492282"/>
                </a:xfrm>
                <a:prstGeom prst="rect">
                  <a:avLst/>
                </a:prstGeom>
                <a:gradFill>
                  <a:gsLst>
                    <a:gs pos="0">
                      <a:srgbClr val="C00000"/>
                    </a:gs>
                    <a:gs pos="100000">
                      <a:srgbClr val="8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3582660" y="1583561"/>
                  <a:ext cx="10218958"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“为人民服务”这五个字如何成为党的宗旨？</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7" name="图片 16"/>
              <p:cNvPicPr>
                <a:picLocks noChangeAspect="1"/>
              </p:cNvPicPr>
              <p:nvPr/>
            </p:nvPicPr>
            <p:blipFill>
              <a:blip r:embed="rId2"/>
              <a:stretch>
                <a:fillRect/>
              </a:stretch>
            </p:blipFill>
            <p:spPr>
              <a:xfrm>
                <a:off x="5927" y="0"/>
                <a:ext cx="2050938" cy="1367292"/>
              </a:xfrm>
              <a:prstGeom prst="rect">
                <a:avLst/>
              </a:prstGeom>
            </p:spPr>
          </p:pic>
        </p:grpSp>
      </p:grpSp>
      <p:pic>
        <p:nvPicPr>
          <p:cNvPr id="23" name="图片 22"/>
          <p:cNvPicPr>
            <a:picLocks noChangeAspect="1"/>
          </p:cNvPicPr>
          <p:nvPr/>
        </p:nvPicPr>
        <p:blipFill>
          <a:blip r:embed="rId3"/>
          <a:stretch>
            <a:fillRect/>
          </a:stretch>
        </p:blipFill>
        <p:spPr>
          <a:xfrm>
            <a:off x="1208365" y="2549597"/>
            <a:ext cx="3546965" cy="2327696"/>
          </a:xfrm>
          <a:prstGeom prst="rect">
            <a:avLst/>
          </a:prstGeom>
        </p:spPr>
      </p:pic>
      <p:pic>
        <p:nvPicPr>
          <p:cNvPr id="10" name="图片 9"/>
          <p:cNvPicPr>
            <a:picLocks noChangeAspect="1"/>
          </p:cNvPicPr>
          <p:nvPr/>
        </p:nvPicPr>
        <p:blipFill>
          <a:blip r:embed="rId4"/>
          <a:stretch>
            <a:fillRect/>
          </a:stretch>
        </p:blipFill>
        <p:spPr>
          <a:xfrm>
            <a:off x="7699324" y="2337834"/>
            <a:ext cx="3755017" cy="4349562"/>
          </a:xfrm>
          <a:prstGeom prst="rect">
            <a:avLst/>
          </a:prstGeom>
        </p:spPr>
      </p:pic>
      <p:sp>
        <p:nvSpPr>
          <p:cNvPr id="21" name="矩形 20"/>
          <p:cNvSpPr/>
          <p:nvPr/>
        </p:nvSpPr>
        <p:spPr>
          <a:xfrm>
            <a:off x="1367573" y="1591222"/>
            <a:ext cx="8767562" cy="1135054"/>
          </a:xfrm>
          <a:prstGeom prst="rect">
            <a:avLst/>
          </a:prstGeom>
        </p:spPr>
        <p:txBody>
          <a:bodyPr wrap="square">
            <a:spAutoFit/>
          </a:bodyPr>
          <a:lstStyle/>
          <a:p>
            <a:pPr lvl="0" algn="just" eaLnBrk="1" fontAlgn="auto" hangingPunct="1">
              <a:lnSpc>
                <a:spcPct val="150000"/>
              </a:lnSpc>
              <a:spcBef>
                <a:spcPts val="0"/>
              </a:spcBef>
              <a:spcAft>
                <a:spcPts val="0"/>
              </a:spcAft>
              <a:defRPr/>
            </a:pP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“为人民服务”这五个字原本是题给哪位牺牲的战士的？</a:t>
            </a:r>
            <a:endPar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a:p>
            <a:pPr lvl="0" algn="just" eaLnBrk="1" fontAlgn="auto" hangingPunct="1">
              <a:lnSpc>
                <a:spcPct val="150000"/>
              </a:lnSpc>
              <a:spcBef>
                <a:spcPts val="0"/>
              </a:spcBef>
              <a:spcAft>
                <a:spcPts val="0"/>
              </a:spcAft>
              <a:defRPr/>
            </a:pPr>
            <a:endPar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sp>
        <p:nvSpPr>
          <p:cNvPr id="22" name="图形 8"/>
          <p:cNvSpPr/>
          <p:nvPr/>
        </p:nvSpPr>
        <p:spPr>
          <a:xfrm>
            <a:off x="841777" y="1567067"/>
            <a:ext cx="5636296" cy="770767"/>
          </a:xfrm>
          <a:custGeom>
            <a:avLst/>
            <a:gdLst>
              <a:gd name="connsiteX0" fmla="*/ 3946589 w 3949541"/>
              <a:gd name="connsiteY0" fmla="*/ 1086803 h 1112520"/>
              <a:gd name="connsiteX1" fmla="*/ 3024569 w 3949541"/>
              <a:gd name="connsiteY1" fmla="*/ 1108520 h 1112520"/>
              <a:gd name="connsiteX2" fmla="*/ 2563559 w 3949541"/>
              <a:gd name="connsiteY2" fmla="*/ 1108043 h 1112520"/>
              <a:gd name="connsiteX3" fmla="*/ 2102549 w 3949541"/>
              <a:gd name="connsiteY3" fmla="*/ 1097756 h 1112520"/>
              <a:gd name="connsiteX4" fmla="*/ 1641539 w 3949541"/>
              <a:gd name="connsiteY4" fmla="*/ 1092803 h 1112520"/>
              <a:gd name="connsiteX5" fmla="*/ 1411034 w 3949541"/>
              <a:gd name="connsiteY5" fmla="*/ 1094613 h 1112520"/>
              <a:gd name="connsiteX6" fmla="*/ 1180529 w 3949541"/>
              <a:gd name="connsiteY6" fmla="*/ 1098899 h 1112520"/>
              <a:gd name="connsiteX7" fmla="*/ 719519 w 3949541"/>
              <a:gd name="connsiteY7" fmla="*/ 1108043 h 1112520"/>
              <a:gd name="connsiteX8" fmla="*/ 258509 w 3949541"/>
              <a:gd name="connsiteY8" fmla="*/ 1112330 h 1112520"/>
              <a:gd name="connsiteX9" fmla="*/ 240030 w 3949541"/>
              <a:gd name="connsiteY9" fmla="*/ 1112520 h 1112520"/>
              <a:gd name="connsiteX10" fmla="*/ 232410 w 3949541"/>
              <a:gd name="connsiteY10" fmla="*/ 1095089 h 1112520"/>
              <a:gd name="connsiteX11" fmla="*/ 174784 w 3949541"/>
              <a:gd name="connsiteY11" fmla="*/ 963073 h 1112520"/>
              <a:gd name="connsiteX12" fmla="*/ 117539 w 3949541"/>
              <a:gd name="connsiteY12" fmla="*/ 830961 h 1112520"/>
              <a:gd name="connsiteX13" fmla="*/ 60960 w 3949541"/>
              <a:gd name="connsiteY13" fmla="*/ 698563 h 1112520"/>
              <a:gd name="connsiteX14" fmla="*/ 5048 w 3949541"/>
              <a:gd name="connsiteY14" fmla="*/ 565785 h 1112520"/>
              <a:gd name="connsiteX15" fmla="*/ 0 w 3949541"/>
              <a:gd name="connsiteY15" fmla="*/ 553688 h 1112520"/>
              <a:gd name="connsiteX16" fmla="*/ 5048 w 3949541"/>
              <a:gd name="connsiteY16" fmla="*/ 542163 h 1112520"/>
              <a:gd name="connsiteX17" fmla="*/ 120110 w 3949541"/>
              <a:gd name="connsiteY17" fmla="*/ 278130 h 1112520"/>
              <a:gd name="connsiteX18" fmla="*/ 236792 w 3949541"/>
              <a:gd name="connsiteY18" fmla="*/ 14764 h 1112520"/>
              <a:gd name="connsiteX19" fmla="*/ 243459 w 3949541"/>
              <a:gd name="connsiteY19" fmla="*/ 0 h 1112520"/>
              <a:gd name="connsiteX20" fmla="*/ 258699 w 3949541"/>
              <a:gd name="connsiteY20" fmla="*/ 286 h 1112520"/>
              <a:gd name="connsiteX21" fmla="*/ 452152 w 3949541"/>
              <a:gd name="connsiteY21" fmla="*/ 3905 h 1112520"/>
              <a:gd name="connsiteX22" fmla="*/ 645605 w 3949541"/>
              <a:gd name="connsiteY22" fmla="*/ 8477 h 1112520"/>
              <a:gd name="connsiteX23" fmla="*/ 839057 w 3949541"/>
              <a:gd name="connsiteY23" fmla="*/ 14192 h 1112520"/>
              <a:gd name="connsiteX24" fmla="*/ 1032510 w 3949541"/>
              <a:gd name="connsiteY24" fmla="*/ 21146 h 1112520"/>
              <a:gd name="connsiteX25" fmla="*/ 1035272 w 3949541"/>
              <a:gd name="connsiteY25" fmla="*/ 24098 h 1112520"/>
              <a:gd name="connsiteX26" fmla="*/ 1032510 w 3949541"/>
              <a:gd name="connsiteY26" fmla="*/ 26861 h 1112520"/>
              <a:gd name="connsiteX27" fmla="*/ 839057 w 3949541"/>
              <a:gd name="connsiteY27" fmla="*/ 33814 h 1112520"/>
              <a:gd name="connsiteX28" fmla="*/ 645605 w 3949541"/>
              <a:gd name="connsiteY28" fmla="*/ 39529 h 1112520"/>
              <a:gd name="connsiteX29" fmla="*/ 452057 w 3949541"/>
              <a:gd name="connsiteY29" fmla="*/ 44196 h 1112520"/>
              <a:gd name="connsiteX30" fmla="*/ 258699 w 3949541"/>
              <a:gd name="connsiteY30" fmla="*/ 47816 h 1112520"/>
              <a:gd name="connsiteX31" fmla="*/ 280511 w 3949541"/>
              <a:gd name="connsiteY31" fmla="*/ 33338 h 1112520"/>
              <a:gd name="connsiteX32" fmla="*/ 171260 w 3949541"/>
              <a:gd name="connsiteY32" fmla="*/ 299847 h 1112520"/>
              <a:gd name="connsiteX33" fmla="*/ 60389 w 3949541"/>
              <a:gd name="connsiteY33" fmla="*/ 565690 h 1112520"/>
              <a:gd name="connsiteX34" fmla="*/ 60389 w 3949541"/>
              <a:gd name="connsiteY34" fmla="*/ 542068 h 1112520"/>
              <a:gd name="connsiteX35" fmla="*/ 117253 w 3949541"/>
              <a:gd name="connsiteY35" fmla="*/ 674370 h 1112520"/>
              <a:gd name="connsiteX36" fmla="*/ 173641 w 3949541"/>
              <a:gd name="connsiteY36" fmla="*/ 806863 h 1112520"/>
              <a:gd name="connsiteX37" fmla="*/ 229362 w 3949541"/>
              <a:gd name="connsiteY37" fmla="*/ 939641 h 1112520"/>
              <a:gd name="connsiteX38" fmla="*/ 284798 w 3949541"/>
              <a:gd name="connsiteY38" fmla="*/ 1072610 h 1112520"/>
              <a:gd name="connsiteX39" fmla="*/ 258699 w 3949541"/>
              <a:gd name="connsiteY39" fmla="*/ 1055370 h 1112520"/>
              <a:gd name="connsiteX40" fmla="*/ 719709 w 3949541"/>
              <a:gd name="connsiteY40" fmla="*/ 1059656 h 1112520"/>
              <a:gd name="connsiteX41" fmla="*/ 1180719 w 3949541"/>
              <a:gd name="connsiteY41" fmla="*/ 1068800 h 1112520"/>
              <a:gd name="connsiteX42" fmla="*/ 1411224 w 3949541"/>
              <a:gd name="connsiteY42" fmla="*/ 1073087 h 1112520"/>
              <a:gd name="connsiteX43" fmla="*/ 1641729 w 3949541"/>
              <a:gd name="connsiteY43" fmla="*/ 1074896 h 1112520"/>
              <a:gd name="connsiteX44" fmla="*/ 2102739 w 3949541"/>
              <a:gd name="connsiteY44" fmla="*/ 1069943 h 1112520"/>
              <a:gd name="connsiteX45" fmla="*/ 2563749 w 3949541"/>
              <a:gd name="connsiteY45" fmla="*/ 1059656 h 1112520"/>
              <a:gd name="connsiteX46" fmla="*/ 3024759 w 3949541"/>
              <a:gd name="connsiteY46" fmla="*/ 1059180 h 1112520"/>
              <a:gd name="connsiteX47" fmla="*/ 3946779 w 3949541"/>
              <a:gd name="connsiteY47" fmla="*/ 1080897 h 1112520"/>
              <a:gd name="connsiteX48" fmla="*/ 3949541 w 3949541"/>
              <a:gd name="connsiteY48" fmla="*/ 1083850 h 1112520"/>
              <a:gd name="connsiteX49" fmla="*/ 3946589 w 3949541"/>
              <a:gd name="connsiteY49" fmla="*/ 1086803 h 111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9541" h="1112520">
                <a:moveTo>
                  <a:pt x="3946589" y="1086803"/>
                </a:moveTo>
                <a:cubicBezTo>
                  <a:pt x="3639217" y="1100709"/>
                  <a:pt x="3331940" y="1105853"/>
                  <a:pt x="3024569" y="1108520"/>
                </a:cubicBezTo>
                <a:cubicBezTo>
                  <a:pt x="2870930" y="1109472"/>
                  <a:pt x="2717197" y="1110615"/>
                  <a:pt x="2563559" y="1108043"/>
                </a:cubicBezTo>
                <a:cubicBezTo>
                  <a:pt x="2409920" y="1105376"/>
                  <a:pt x="2256187" y="1101281"/>
                  <a:pt x="2102549" y="1097756"/>
                </a:cubicBezTo>
                <a:cubicBezTo>
                  <a:pt x="1948910" y="1093565"/>
                  <a:pt x="1795177" y="1092422"/>
                  <a:pt x="1641539" y="1092803"/>
                </a:cubicBezTo>
                <a:cubicBezTo>
                  <a:pt x="1564672" y="1092899"/>
                  <a:pt x="1487900" y="1093661"/>
                  <a:pt x="1411034" y="1094613"/>
                </a:cubicBezTo>
                <a:lnTo>
                  <a:pt x="1180529" y="1098899"/>
                </a:lnTo>
                <a:cubicBezTo>
                  <a:pt x="1026890" y="1101947"/>
                  <a:pt x="873157" y="1105948"/>
                  <a:pt x="719519" y="1108043"/>
                </a:cubicBezTo>
                <a:cubicBezTo>
                  <a:pt x="565880" y="1110139"/>
                  <a:pt x="412147" y="1110996"/>
                  <a:pt x="258509" y="1112330"/>
                </a:cubicBezTo>
                <a:lnTo>
                  <a:pt x="240030" y="1112520"/>
                </a:lnTo>
                <a:lnTo>
                  <a:pt x="232410" y="1095089"/>
                </a:lnTo>
                <a:lnTo>
                  <a:pt x="174784" y="963073"/>
                </a:lnTo>
                <a:cubicBezTo>
                  <a:pt x="155639" y="919067"/>
                  <a:pt x="136208" y="875157"/>
                  <a:pt x="117539" y="830961"/>
                </a:cubicBezTo>
                <a:lnTo>
                  <a:pt x="60960" y="698563"/>
                </a:lnTo>
                <a:cubicBezTo>
                  <a:pt x="42101" y="654368"/>
                  <a:pt x="23432" y="610076"/>
                  <a:pt x="5048" y="565785"/>
                </a:cubicBezTo>
                <a:lnTo>
                  <a:pt x="0" y="553688"/>
                </a:lnTo>
                <a:lnTo>
                  <a:pt x="5048" y="542163"/>
                </a:lnTo>
                <a:cubicBezTo>
                  <a:pt x="43434" y="454152"/>
                  <a:pt x="81248" y="365855"/>
                  <a:pt x="120110" y="278130"/>
                </a:cubicBezTo>
                <a:cubicBezTo>
                  <a:pt x="158972" y="190310"/>
                  <a:pt x="197453" y="102299"/>
                  <a:pt x="236792" y="14764"/>
                </a:cubicBezTo>
                <a:lnTo>
                  <a:pt x="243459" y="0"/>
                </a:lnTo>
                <a:lnTo>
                  <a:pt x="258699" y="286"/>
                </a:lnTo>
                <a:lnTo>
                  <a:pt x="452152" y="3905"/>
                </a:lnTo>
                <a:lnTo>
                  <a:pt x="645605" y="8477"/>
                </a:lnTo>
                <a:cubicBezTo>
                  <a:pt x="710089" y="10096"/>
                  <a:pt x="774573" y="12002"/>
                  <a:pt x="839057" y="14192"/>
                </a:cubicBezTo>
                <a:cubicBezTo>
                  <a:pt x="903542" y="16288"/>
                  <a:pt x="968026" y="18288"/>
                  <a:pt x="1032510" y="21146"/>
                </a:cubicBezTo>
                <a:cubicBezTo>
                  <a:pt x="1034129" y="21241"/>
                  <a:pt x="1035272" y="22574"/>
                  <a:pt x="1035272" y="24098"/>
                </a:cubicBezTo>
                <a:cubicBezTo>
                  <a:pt x="1035177" y="25622"/>
                  <a:pt x="1034034" y="26765"/>
                  <a:pt x="1032510" y="26861"/>
                </a:cubicBezTo>
                <a:cubicBezTo>
                  <a:pt x="968026" y="29718"/>
                  <a:pt x="903542" y="31718"/>
                  <a:pt x="839057" y="33814"/>
                </a:cubicBezTo>
                <a:cubicBezTo>
                  <a:pt x="774573" y="36100"/>
                  <a:pt x="710089" y="38005"/>
                  <a:pt x="645605" y="39529"/>
                </a:cubicBezTo>
                <a:lnTo>
                  <a:pt x="452057" y="44196"/>
                </a:lnTo>
                <a:lnTo>
                  <a:pt x="258699" y="47816"/>
                </a:lnTo>
                <a:lnTo>
                  <a:pt x="280511" y="33338"/>
                </a:lnTo>
                <a:cubicBezTo>
                  <a:pt x="244602" y="122396"/>
                  <a:pt x="207740" y="211074"/>
                  <a:pt x="171260" y="299847"/>
                </a:cubicBezTo>
                <a:cubicBezTo>
                  <a:pt x="134874" y="388715"/>
                  <a:pt x="97346" y="477107"/>
                  <a:pt x="60389" y="565690"/>
                </a:cubicBezTo>
                <a:lnTo>
                  <a:pt x="60389" y="542068"/>
                </a:lnTo>
                <a:cubicBezTo>
                  <a:pt x="79629" y="586073"/>
                  <a:pt x="98584" y="630174"/>
                  <a:pt x="117253" y="674370"/>
                </a:cubicBezTo>
                <a:lnTo>
                  <a:pt x="173641" y="806863"/>
                </a:lnTo>
                <a:cubicBezTo>
                  <a:pt x="192596" y="850963"/>
                  <a:pt x="210788" y="895350"/>
                  <a:pt x="229362" y="939641"/>
                </a:cubicBezTo>
                <a:lnTo>
                  <a:pt x="284798" y="1072610"/>
                </a:lnTo>
                <a:lnTo>
                  <a:pt x="258699" y="1055370"/>
                </a:lnTo>
                <a:cubicBezTo>
                  <a:pt x="412337" y="1056704"/>
                  <a:pt x="566071" y="1057656"/>
                  <a:pt x="719709" y="1059656"/>
                </a:cubicBezTo>
                <a:cubicBezTo>
                  <a:pt x="873347" y="1061752"/>
                  <a:pt x="1027081" y="1065752"/>
                  <a:pt x="1180719" y="1068800"/>
                </a:cubicBezTo>
                <a:lnTo>
                  <a:pt x="1411224" y="1073087"/>
                </a:lnTo>
                <a:cubicBezTo>
                  <a:pt x="1488091" y="1074039"/>
                  <a:pt x="1564862" y="1074801"/>
                  <a:pt x="1641729" y="1074896"/>
                </a:cubicBezTo>
                <a:cubicBezTo>
                  <a:pt x="1795367" y="1075277"/>
                  <a:pt x="1949101" y="1074134"/>
                  <a:pt x="2102739" y="1069943"/>
                </a:cubicBezTo>
                <a:cubicBezTo>
                  <a:pt x="2256377" y="1066419"/>
                  <a:pt x="2410016" y="1062323"/>
                  <a:pt x="2563749" y="1059656"/>
                </a:cubicBezTo>
                <a:cubicBezTo>
                  <a:pt x="2717387" y="1056989"/>
                  <a:pt x="2871121" y="1058228"/>
                  <a:pt x="3024759" y="1059180"/>
                </a:cubicBezTo>
                <a:cubicBezTo>
                  <a:pt x="3332131" y="1061752"/>
                  <a:pt x="3639407" y="1066895"/>
                  <a:pt x="3946779" y="1080897"/>
                </a:cubicBezTo>
                <a:cubicBezTo>
                  <a:pt x="3948398" y="1080992"/>
                  <a:pt x="3949541" y="1082326"/>
                  <a:pt x="3949541" y="1083850"/>
                </a:cubicBezTo>
                <a:cubicBezTo>
                  <a:pt x="3949256" y="1085564"/>
                  <a:pt x="3948017" y="1086707"/>
                  <a:pt x="3946589" y="1086803"/>
                </a:cubicBezTo>
                <a:close/>
              </a:path>
            </a:pathLst>
          </a:custGeom>
          <a:gradFill>
            <a:gsLst>
              <a:gs pos="0">
                <a:srgbClr val="C30F0F">
                  <a:lumMod val="90000"/>
                  <a:lumOff val="10000"/>
                </a:srgbClr>
              </a:gs>
              <a:gs pos="79000">
                <a:srgbClr val="C30F0F"/>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ln w="19050">
                <a:noFill/>
              </a:ln>
              <a:gradFill>
                <a:gsLst>
                  <a:gs pos="100000">
                    <a:srgbClr val="E9BE61"/>
                  </a:gs>
                  <a:gs pos="49000">
                    <a:srgbClr val="FEEFAC"/>
                  </a:gs>
                </a:gsLst>
                <a:lin ang="5400000" scaled="0"/>
              </a:gradFill>
              <a:latin typeface="思源宋体 CN Heavy" panose="02020900000000000000" pitchFamily="18" charset="-122"/>
              <a:ea typeface="思源宋体 CN Heavy" panose="02020900000000000000" pitchFamily="18" charset="-122"/>
            </a:endParaRPr>
          </a:p>
        </p:txBody>
      </p:sp>
      <p:sp>
        <p:nvSpPr>
          <p:cNvPr id="24" name="矩形 23"/>
          <p:cNvSpPr/>
          <p:nvPr/>
        </p:nvSpPr>
        <p:spPr>
          <a:xfrm>
            <a:off x="4914538" y="2726276"/>
            <a:ext cx="2118544" cy="1726178"/>
          </a:xfrm>
          <a:prstGeom prst="rect">
            <a:avLst/>
          </a:prstGeom>
        </p:spPr>
        <p:txBody>
          <a:bodyPr wrap="square">
            <a:spAutoFit/>
          </a:bodyPr>
          <a:lstStyle/>
          <a:p>
            <a:pPr indent="450850" algn="just">
              <a:lnSpc>
                <a:spcPct val="120000"/>
              </a:lnSpc>
            </a:pPr>
            <a:r>
              <a:rPr lang="zh-CN" altLang="en-US" dirty="0">
                <a:solidFill>
                  <a:srgbClr val="2A2A2A"/>
                </a:solidFill>
                <a:latin typeface="微软雅黑" panose="020B0503020204020204" pitchFamily="34" charset="-122"/>
                <a:ea typeface="微软雅黑" panose="020B0503020204020204" pitchFamily="34" charset="-122"/>
              </a:rPr>
              <a:t>张思德（左）和战友一起烧炭。</a:t>
            </a:r>
            <a:r>
              <a:rPr lang="en-US" altLang="zh-CN" dirty="0">
                <a:solidFill>
                  <a:srgbClr val="2A2A2A"/>
                </a:solidFill>
                <a:latin typeface="微软雅黑" panose="020B0503020204020204" pitchFamily="34" charset="-122"/>
                <a:ea typeface="微软雅黑" panose="020B0503020204020204" pitchFamily="34" charset="-122"/>
              </a:rPr>
              <a:t>1944</a:t>
            </a:r>
            <a:r>
              <a:rPr lang="zh-CN" altLang="en-US" dirty="0">
                <a:solidFill>
                  <a:srgbClr val="2A2A2A"/>
                </a:solidFill>
                <a:latin typeface="微软雅黑" panose="020B0503020204020204" pitchFamily="34" charset="-122"/>
                <a:ea typeface="微软雅黑" panose="020B0503020204020204" pitchFamily="34" charset="-122"/>
              </a:rPr>
              <a:t>年</a:t>
            </a:r>
            <a:r>
              <a:rPr lang="en-US" altLang="zh-CN" dirty="0">
                <a:solidFill>
                  <a:srgbClr val="2A2A2A"/>
                </a:solidFill>
                <a:latin typeface="微软雅黑" panose="020B0503020204020204" pitchFamily="34" charset="-122"/>
                <a:ea typeface="微软雅黑" panose="020B0503020204020204" pitchFamily="34" charset="-122"/>
              </a:rPr>
              <a:t>9</a:t>
            </a:r>
            <a:r>
              <a:rPr lang="zh-CN" altLang="en-US" dirty="0">
                <a:solidFill>
                  <a:srgbClr val="2A2A2A"/>
                </a:solidFill>
                <a:latin typeface="微软雅黑" panose="020B0503020204020204" pitchFamily="34" charset="-122"/>
                <a:ea typeface="微软雅黑" panose="020B0503020204020204" pitchFamily="34" charset="-122"/>
              </a:rPr>
              <a:t>月</a:t>
            </a:r>
            <a:r>
              <a:rPr lang="en-US" altLang="zh-CN" dirty="0">
                <a:solidFill>
                  <a:srgbClr val="2A2A2A"/>
                </a:solidFill>
                <a:latin typeface="微软雅黑" panose="020B0503020204020204" pitchFamily="34" charset="-122"/>
                <a:ea typeface="微软雅黑" panose="020B0503020204020204" pitchFamily="34" charset="-122"/>
              </a:rPr>
              <a:t>5</a:t>
            </a:r>
            <a:r>
              <a:rPr lang="zh-CN" altLang="en-US" dirty="0">
                <a:solidFill>
                  <a:srgbClr val="2A2A2A"/>
                </a:solidFill>
                <a:latin typeface="微软雅黑" panose="020B0503020204020204" pitchFamily="34" charset="-122"/>
                <a:ea typeface="微软雅黑" panose="020B0503020204020204" pitchFamily="34" charset="-122"/>
              </a:rPr>
              <a:t>日，张思德烧炭时因炭窑崩塌而牺牲。</a:t>
            </a:r>
            <a:endParaRPr lang="zh-CN" altLang="en-US" dirty="0">
              <a:solidFill>
                <a:srgbClr val="2A2A2A"/>
              </a:solidFill>
              <a:latin typeface="微软雅黑" panose="020B0503020204020204" pitchFamily="34" charset="-122"/>
              <a:ea typeface="微软雅黑" panose="020B0503020204020204" pitchFamily="34" charset="-122"/>
            </a:endParaRPr>
          </a:p>
        </p:txBody>
      </p:sp>
      <p:sp>
        <p:nvSpPr>
          <p:cNvPr id="5" name="矩形 4"/>
          <p:cNvSpPr/>
          <p:nvPr/>
        </p:nvSpPr>
        <p:spPr>
          <a:xfrm>
            <a:off x="1367573" y="5290933"/>
            <a:ext cx="6096000" cy="1142108"/>
          </a:xfrm>
          <a:prstGeom prst="rect">
            <a:avLst/>
          </a:prstGeom>
        </p:spPr>
        <p:txBody>
          <a:bodyPr>
            <a:spAutoFit/>
          </a:bodyPr>
          <a:lstStyle/>
          <a:p>
            <a:pPr lvl="0" algn="just" eaLnBrk="1" fontAlgn="auto" hangingPunct="1">
              <a:lnSpc>
                <a:spcPct val="150000"/>
              </a:lnSpc>
              <a:spcBef>
                <a:spcPts val="0"/>
              </a:spcBef>
              <a:spcAft>
                <a:spcPts val="0"/>
              </a:spcAft>
              <a:defRPr/>
            </a:pP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其后数年为何被反复提及？</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a:p>
            <a:pPr lvl="0" algn="just" eaLnBrk="1" fontAlgn="auto" hangingPunct="1">
              <a:lnSpc>
                <a:spcPct val="150000"/>
              </a:lnSpc>
              <a:spcBef>
                <a:spcPts val="0"/>
              </a:spcBef>
              <a:spcAft>
                <a:spcPts val="0"/>
              </a:spcAft>
              <a:defRPr/>
            </a:pP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是如何成为党的宗旨的？</a:t>
            </a:r>
            <a:endParaRPr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6" y="0"/>
            <a:ext cx="12192154" cy="1379459"/>
            <a:chOff x="-156" y="0"/>
            <a:chExt cx="12192154" cy="1379459"/>
          </a:xfrm>
        </p:grpSpPr>
        <p:pic>
          <p:nvPicPr>
            <p:cNvPr id="3" name="图片 2"/>
            <p:cNvPicPr>
              <a:picLocks noChangeAspect="1"/>
            </p:cNvPicPr>
            <p:nvPr/>
          </p:nvPicPr>
          <p:blipFill rotWithShape="1">
            <a:blip r:embed="rId1"/>
            <a:srcRect l="8924" r="6227"/>
            <a:stretch>
              <a:fillRect/>
            </a:stretch>
          </p:blipFill>
          <p:spPr>
            <a:xfrm>
              <a:off x="10220346" y="146233"/>
              <a:ext cx="1840722" cy="1221059"/>
            </a:xfrm>
            <a:prstGeom prst="rect">
              <a:avLst/>
            </a:prstGeom>
          </p:spPr>
        </p:pic>
        <p:grpSp>
          <p:nvGrpSpPr>
            <p:cNvPr id="14" name="组合 13"/>
            <p:cNvGrpSpPr/>
            <p:nvPr/>
          </p:nvGrpSpPr>
          <p:grpSpPr>
            <a:xfrm>
              <a:off x="-156" y="0"/>
              <a:ext cx="12192154" cy="1379459"/>
              <a:chOff x="-156" y="0"/>
              <a:chExt cx="12192154" cy="1379459"/>
            </a:xfrm>
          </p:grpSpPr>
          <p:grpSp>
            <p:nvGrpSpPr>
              <p:cNvPr id="15" name="组合 14"/>
              <p:cNvGrpSpPr/>
              <p:nvPr/>
            </p:nvGrpSpPr>
            <p:grpSpPr>
              <a:xfrm>
                <a:off x="-156" y="132762"/>
                <a:ext cx="12192154" cy="1246697"/>
                <a:chOff x="-5720519" y="757867"/>
                <a:chExt cx="14864518" cy="1519954"/>
              </a:xfrm>
            </p:grpSpPr>
            <p:sp>
              <p:nvSpPr>
                <p:cNvPr id="18" name="矩形 17"/>
                <p:cNvSpPr/>
                <p:nvPr/>
              </p:nvSpPr>
              <p:spPr>
                <a:xfrm>
                  <a:off x="-5720519" y="1527204"/>
                  <a:ext cx="12356817" cy="750617"/>
                </a:xfrm>
                <a:prstGeom prst="rect">
                  <a:avLst/>
                </a:prstGeom>
                <a:gradFill>
                  <a:gsLst>
                    <a:gs pos="0">
                      <a:srgbClr val="800000"/>
                    </a:gs>
                    <a:gs pos="100000">
                      <a:srgbClr val="C00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9088259" y="757867"/>
                  <a:ext cx="55740" cy="1492282"/>
                </a:xfrm>
                <a:prstGeom prst="rect">
                  <a:avLst/>
                </a:prstGeom>
                <a:gradFill>
                  <a:gsLst>
                    <a:gs pos="0">
                      <a:srgbClr val="C00000"/>
                    </a:gs>
                    <a:gs pos="100000">
                      <a:srgbClr val="8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3582660" y="1583561"/>
                  <a:ext cx="10218958" cy="6379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“为人民服务”这五个字如何成为党的宗旨？</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7" name="图片 16"/>
              <p:cNvPicPr>
                <a:picLocks noChangeAspect="1"/>
              </p:cNvPicPr>
              <p:nvPr/>
            </p:nvPicPr>
            <p:blipFill>
              <a:blip r:embed="rId2"/>
              <a:stretch>
                <a:fillRect/>
              </a:stretch>
            </p:blipFill>
            <p:spPr>
              <a:xfrm>
                <a:off x="5927" y="0"/>
                <a:ext cx="2050938" cy="1367292"/>
              </a:xfrm>
              <a:prstGeom prst="rect">
                <a:avLst/>
              </a:prstGeom>
            </p:spPr>
          </p:pic>
        </p:grpSp>
      </p:grpSp>
      <p:sp>
        <p:nvSpPr>
          <p:cNvPr id="27" name="矩形 26"/>
          <p:cNvSpPr/>
          <p:nvPr/>
        </p:nvSpPr>
        <p:spPr>
          <a:xfrm>
            <a:off x="732133" y="5480460"/>
            <a:ext cx="10727735" cy="1135054"/>
          </a:xfrm>
          <a:prstGeom prst="rect">
            <a:avLst/>
          </a:prstGeom>
        </p:spPr>
        <p:txBody>
          <a:bodyPr wrap="square">
            <a:spAutoFit/>
          </a:bodyPr>
          <a:lstStyle/>
          <a:p>
            <a:pPr lvl="0" indent="627380" algn="just" eaLnBrk="1" fontAlgn="auto" hangingPunct="1">
              <a:lnSpc>
                <a:spcPct val="150000"/>
              </a:lnSpc>
              <a:spcBef>
                <a:spcPts val="0"/>
              </a:spcBef>
              <a:spcAft>
                <a:spcPts val="0"/>
              </a:spcAft>
              <a:defRPr/>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中共七大通过了这份报告，并正式把</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“全心全意为人民服务”</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写进党章，从此它成为中国共产党的宗旨。</a:t>
            </a:r>
            <a:endPar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grpSp>
        <p:nvGrpSpPr>
          <p:cNvPr id="5" name="组合 4"/>
          <p:cNvGrpSpPr/>
          <p:nvPr/>
        </p:nvGrpSpPr>
        <p:grpSpPr>
          <a:xfrm>
            <a:off x="441278" y="1567530"/>
            <a:ext cx="11309444" cy="3742281"/>
            <a:chOff x="277505" y="1567530"/>
            <a:chExt cx="11309444" cy="3742281"/>
          </a:xfrm>
        </p:grpSpPr>
        <p:pic>
          <p:nvPicPr>
            <p:cNvPr id="25" name="图片 24"/>
            <p:cNvPicPr>
              <a:picLocks noChangeAspect="1"/>
            </p:cNvPicPr>
            <p:nvPr/>
          </p:nvPicPr>
          <p:blipFill rotWithShape="1">
            <a:blip r:embed="rId3">
              <a:extLst>
                <a:ext uri="{28A0092B-C50C-407E-A947-70E740481C1C}">
                  <a14:useLocalDpi xmlns:a14="http://schemas.microsoft.com/office/drawing/2010/main" val="0"/>
                </a:ext>
              </a:extLst>
            </a:blip>
            <a:srcRect r="1503"/>
            <a:stretch>
              <a:fillRect/>
            </a:stretch>
          </p:blipFill>
          <p:spPr>
            <a:xfrm>
              <a:off x="277505" y="1689311"/>
              <a:ext cx="5349103" cy="3620500"/>
            </a:xfrm>
            <a:prstGeom prst="rect">
              <a:avLst/>
            </a:prstGeom>
          </p:spPr>
        </p:pic>
        <p:grpSp>
          <p:nvGrpSpPr>
            <p:cNvPr id="2" name="组合 1"/>
            <p:cNvGrpSpPr/>
            <p:nvPr/>
          </p:nvGrpSpPr>
          <p:grpSpPr>
            <a:xfrm>
              <a:off x="5776734" y="1567530"/>
              <a:ext cx="5810215" cy="3742281"/>
              <a:chOff x="5967803" y="2371916"/>
              <a:chExt cx="5810215" cy="3742281"/>
            </a:xfrm>
          </p:grpSpPr>
          <p:pic>
            <p:nvPicPr>
              <p:cNvPr id="16" name="图片 15"/>
              <p:cNvPicPr>
                <a:picLocks noChangeAspect="1"/>
              </p:cNvPicPr>
              <p:nvPr/>
            </p:nvPicPr>
            <p:blipFill rotWithShape="1">
              <a:blip r:embed="rId4"/>
              <a:srcRect l="17573" t="8729" r="8450"/>
              <a:stretch>
                <a:fillRect/>
              </a:stretch>
            </p:blipFill>
            <p:spPr>
              <a:xfrm>
                <a:off x="7454476" y="2371916"/>
                <a:ext cx="2836869" cy="1968810"/>
              </a:xfrm>
              <a:prstGeom prst="rect">
                <a:avLst/>
              </a:prstGeom>
            </p:spPr>
          </p:pic>
          <p:sp>
            <p:nvSpPr>
              <p:cNvPr id="28" name="矩形 27"/>
              <p:cNvSpPr/>
              <p:nvPr/>
            </p:nvSpPr>
            <p:spPr>
              <a:xfrm>
                <a:off x="5967803" y="4290847"/>
                <a:ext cx="5810215" cy="1823350"/>
              </a:xfrm>
              <a:prstGeom prst="rect">
                <a:avLst/>
              </a:prstGeom>
              <a:solidFill>
                <a:schemeClr val="bg1"/>
              </a:solidFill>
              <a:ln w="19050" cap="flat" cmpd="sng" algn="ctr">
                <a:solidFill>
                  <a:srgbClr val="C0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9" name="矩形 28"/>
              <p:cNvSpPr/>
              <p:nvPr/>
            </p:nvSpPr>
            <p:spPr>
              <a:xfrm>
                <a:off x="6117928" y="4352201"/>
                <a:ext cx="5509964" cy="1689052"/>
              </a:xfrm>
              <a:prstGeom prst="rect">
                <a:avLst/>
              </a:prstGeom>
            </p:spPr>
            <p:txBody>
              <a:bodyPr wrap="square">
                <a:spAutoFit/>
              </a:bodyPr>
              <a:lstStyle/>
              <a:p>
                <a:pPr lvl="0" indent="627380" algn="just" eaLnBrk="1" fontAlgn="auto" hangingPunct="1">
                  <a:lnSpc>
                    <a:spcPct val="150000"/>
                  </a:lnSpc>
                  <a:spcBef>
                    <a:spcPts val="0"/>
                  </a:spcBef>
                  <a:spcAft>
                    <a:spcPts val="0"/>
                  </a:spcAft>
                  <a:defRPr/>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这篇名为</a:t>
                </a:r>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论联合政府</a:t>
                </a:r>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的报告中，</a:t>
                </a:r>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409</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次提及“人民”，在与会的</a:t>
                </a:r>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755</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位代表心中烙下了深刻的印记。</a:t>
                </a:r>
                <a:endPar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grpSp>
      </p:gr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矩形: 圆角 6"/>
          <p:cNvSpPr/>
          <p:nvPr/>
        </p:nvSpPr>
        <p:spPr>
          <a:xfrm>
            <a:off x="2447499" y="1092295"/>
            <a:ext cx="7297002"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（三）始终代表中国最广大人民的根本利益</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8"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1.</a:t>
            </a:r>
            <a:r>
              <a:rPr lang="zh-CN" altLang="en-US" sz="2400" b="1" dirty="0">
                <a:solidFill>
                  <a:srgbClr val="C00000"/>
                </a:solidFill>
              </a:rPr>
              <a:t>党来自于人民，植根于人民，服务于人民</a:t>
            </a:r>
            <a:endParaRPr lang="zh-CN" altLang="en-US" sz="2400" b="1" dirty="0">
              <a:solidFill>
                <a:srgbClr val="C00000"/>
              </a:solidFill>
            </a:endParaRPr>
          </a:p>
        </p:txBody>
      </p:sp>
      <p:grpSp>
        <p:nvGrpSpPr>
          <p:cNvPr id="3" name="组合 2"/>
          <p:cNvGrpSpPr/>
          <p:nvPr/>
        </p:nvGrpSpPr>
        <p:grpSpPr>
          <a:xfrm>
            <a:off x="5265185" y="2537428"/>
            <a:ext cx="6096000" cy="3474666"/>
            <a:chOff x="5265185" y="2537428"/>
            <a:chExt cx="6096000" cy="3474666"/>
          </a:xfrm>
        </p:grpSpPr>
        <p:grpSp>
          <p:nvGrpSpPr>
            <p:cNvPr id="10" name="组合 9"/>
            <p:cNvGrpSpPr/>
            <p:nvPr/>
          </p:nvGrpSpPr>
          <p:grpSpPr>
            <a:xfrm>
              <a:off x="5265185" y="2537428"/>
              <a:ext cx="6096000" cy="3474666"/>
              <a:chOff x="1907836" y="1293143"/>
              <a:chExt cx="8388626" cy="3474666"/>
            </a:xfrm>
          </p:grpSpPr>
          <p:sp>
            <p:nvSpPr>
              <p:cNvPr id="12" name="任意多边形 2"/>
              <p:cNvSpPr/>
              <p:nvPr/>
            </p:nvSpPr>
            <p:spPr>
              <a:xfrm>
                <a:off x="2066862" y="1556792"/>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C00000"/>
                </a:solidFill>
                <a:prstDash val="solid"/>
                <a:miter lim="800000"/>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cs typeface="+mn-cs"/>
                </a:endParaRPr>
              </a:p>
            </p:txBody>
          </p:sp>
          <p:sp>
            <p:nvSpPr>
              <p:cNvPr id="13" name="任意多边形 3"/>
              <p:cNvSpPr/>
              <p:nvPr/>
            </p:nvSpPr>
            <p:spPr>
              <a:xfrm rot="10800000">
                <a:off x="2022146" y="3701009"/>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C00000"/>
                </a:solidFill>
                <a:prstDash val="solid"/>
                <a:miter lim="800000"/>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cs typeface="+mn-cs"/>
                </a:endParaRPr>
              </a:p>
            </p:txBody>
          </p:sp>
          <p:grpSp>
            <p:nvGrpSpPr>
              <p:cNvPr id="14" name="组合 13"/>
              <p:cNvGrpSpPr/>
              <p:nvPr/>
            </p:nvGrpSpPr>
            <p:grpSpPr>
              <a:xfrm>
                <a:off x="1907836" y="1293143"/>
                <a:ext cx="318051" cy="967408"/>
                <a:chOff x="1907836" y="1293143"/>
                <a:chExt cx="318051" cy="967408"/>
              </a:xfrm>
            </p:grpSpPr>
            <p:sp>
              <p:nvSpPr>
                <p:cNvPr id="15" name="矩形 14"/>
                <p:cNvSpPr/>
                <p:nvPr/>
              </p:nvSpPr>
              <p:spPr>
                <a:xfrm>
                  <a:off x="1907836" y="1293143"/>
                  <a:ext cx="159026" cy="755374"/>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16" name="矩形 15"/>
                <p:cNvSpPr/>
                <p:nvPr/>
              </p:nvSpPr>
              <p:spPr>
                <a:xfrm rot="5400000">
                  <a:off x="1788567" y="1823231"/>
                  <a:ext cx="715615" cy="159025"/>
                </a:xfrm>
                <a:prstGeom prst="rect">
                  <a:avLst/>
                </a:prstGeom>
                <a:solidFill>
                  <a:srgbClr val="C00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grpSp>
        </p:grpSp>
        <p:sp>
          <p:nvSpPr>
            <p:cNvPr id="11" name="矩形 4"/>
            <p:cNvSpPr>
              <a:spLocks noChangeArrowheads="1"/>
            </p:cNvSpPr>
            <p:nvPr/>
          </p:nvSpPr>
          <p:spPr bwMode="auto">
            <a:xfrm>
              <a:off x="5654287" y="3277319"/>
              <a:ext cx="5304866"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dirty="0">
                  <a:solidFill>
                    <a:srgbClr val="000000"/>
                  </a:solidFill>
                </a:rPr>
                <a:t>“人心向背，是决定一个政党、一个政权兴亡的根本性因素。”</a:t>
              </a:r>
              <a:endParaRPr lang="zh-CN" altLang="en-US" sz="2400" dirty="0">
                <a:solidFill>
                  <a:srgbClr val="000000"/>
                </a:solidFill>
              </a:endParaRPr>
            </a:p>
            <a:p>
              <a:pPr indent="629920" algn="just">
                <a:lnSpc>
                  <a:spcPct val="150000"/>
                </a:lnSpc>
                <a:spcBef>
                  <a:spcPct val="0"/>
                </a:spcBef>
                <a:buFontTx/>
                <a:buNone/>
              </a:pPr>
              <a:r>
                <a:rPr lang="en-US" altLang="zh-CN" sz="2400" dirty="0">
                  <a:solidFill>
                    <a:srgbClr val="000000"/>
                  </a:solidFill>
                </a:rPr>
                <a:t>——《</a:t>
              </a:r>
              <a:r>
                <a:rPr lang="zh-CN" altLang="en-US" sz="2400" dirty="0">
                  <a:solidFill>
                    <a:srgbClr val="000000"/>
                  </a:solidFill>
                </a:rPr>
                <a:t>江泽民文选</a:t>
              </a:r>
              <a:r>
                <a:rPr lang="en-US" altLang="zh-CN" sz="2400" dirty="0">
                  <a:solidFill>
                    <a:srgbClr val="000000"/>
                  </a:solidFill>
                </a:rPr>
                <a:t>》</a:t>
              </a:r>
              <a:r>
                <a:rPr lang="zh-CN" altLang="en-US" sz="2400" dirty="0">
                  <a:solidFill>
                    <a:srgbClr val="000000"/>
                  </a:solidFill>
                </a:rPr>
                <a:t>第三卷，人民出版社</a:t>
              </a:r>
              <a:r>
                <a:rPr lang="en-US" altLang="zh-CN" sz="2400" dirty="0">
                  <a:solidFill>
                    <a:srgbClr val="000000"/>
                  </a:solidFill>
                </a:rPr>
                <a:t>2006</a:t>
              </a:r>
              <a:r>
                <a:rPr lang="zh-CN" altLang="en-US" sz="2400" dirty="0">
                  <a:solidFill>
                    <a:srgbClr val="000000"/>
                  </a:solidFill>
                </a:rPr>
                <a:t>年版，第</a:t>
              </a:r>
              <a:r>
                <a:rPr lang="en-US" altLang="zh-CN" sz="2400" dirty="0">
                  <a:solidFill>
                    <a:srgbClr val="000000"/>
                  </a:solidFill>
                </a:rPr>
                <a:t>185</a:t>
              </a:r>
              <a:r>
                <a:rPr lang="zh-CN" altLang="en-US" sz="2400" dirty="0">
                  <a:solidFill>
                    <a:srgbClr val="000000"/>
                  </a:solidFill>
                </a:rPr>
                <a:t>页 </a:t>
              </a:r>
              <a:endParaRPr lang="zh-CN" altLang="en-US" sz="2400" dirty="0">
                <a:solidFill>
                  <a:srgbClr val="000000"/>
                </a:solidFill>
              </a:endParaRPr>
            </a:p>
          </p:txBody>
        </p:sp>
      </p:grpSp>
      <p:grpSp>
        <p:nvGrpSpPr>
          <p:cNvPr id="4" name="组合 3"/>
          <p:cNvGrpSpPr/>
          <p:nvPr/>
        </p:nvGrpSpPr>
        <p:grpSpPr>
          <a:xfrm>
            <a:off x="744061" y="3504836"/>
            <a:ext cx="4296495" cy="1677953"/>
            <a:chOff x="640080" y="2690885"/>
            <a:chExt cx="4296495" cy="1677953"/>
          </a:xfrm>
        </p:grpSpPr>
        <p:sp>
          <p:nvSpPr>
            <p:cNvPr id="18" name="矩形 17"/>
            <p:cNvSpPr/>
            <p:nvPr/>
          </p:nvSpPr>
          <p:spPr>
            <a:xfrm>
              <a:off x="1765669" y="2722873"/>
              <a:ext cx="3170906" cy="461665"/>
            </a:xfrm>
            <a:prstGeom prst="rect">
              <a:avLst/>
            </a:prstGeom>
          </p:spPr>
          <p:txBody>
            <a:bodyPr wrap="square">
              <a:spAutoFit/>
            </a:bodyPr>
            <a:lstStyle/>
            <a:p>
              <a:pPr lvl="0" algn="just" eaLnBrk="1" fontAlgn="auto" hangingPunct="1">
                <a:spcBef>
                  <a:spcPts val="0"/>
                </a:spcBef>
                <a:spcAft>
                  <a:spcPts val="0"/>
                </a:spcAft>
                <a:defRPr/>
              </a:pP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党的全部任务和责任</a:t>
              </a:r>
              <a:endPar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grpSp>
          <p:nvGrpSpPr>
            <p:cNvPr id="19" name="组合 18"/>
            <p:cNvGrpSpPr/>
            <p:nvPr/>
          </p:nvGrpSpPr>
          <p:grpSpPr>
            <a:xfrm>
              <a:off x="640080" y="2690885"/>
              <a:ext cx="4083448" cy="1677953"/>
              <a:chOff x="1225275" y="4516797"/>
              <a:chExt cx="4083448" cy="1677953"/>
            </a:xfrm>
          </p:grpSpPr>
          <p:grpSp>
            <p:nvGrpSpPr>
              <p:cNvPr id="20" name="组合 19"/>
              <p:cNvGrpSpPr/>
              <p:nvPr/>
            </p:nvGrpSpPr>
            <p:grpSpPr>
              <a:xfrm>
                <a:off x="1225275" y="4516797"/>
                <a:ext cx="965475" cy="528089"/>
                <a:chOff x="2154747" y="4381031"/>
                <a:chExt cx="1865710" cy="1020494"/>
              </a:xfrm>
            </p:grpSpPr>
            <p:sp>
              <p:nvSpPr>
                <p:cNvPr id="23" name="矩形 83"/>
                <p:cNvSpPr>
                  <a:spLocks noChangeArrowheads="1"/>
                </p:cNvSpPr>
                <p:nvPr/>
              </p:nvSpPr>
              <p:spPr bwMode="auto">
                <a:xfrm>
                  <a:off x="2154747" y="4381031"/>
                  <a:ext cx="1865710" cy="1020494"/>
                </a:xfrm>
                <a:prstGeom prst="roundRect">
                  <a:avLst>
                    <a:gd name="adj" fmla="val 5783"/>
                  </a:avLst>
                </a:prstGeom>
                <a:solidFill>
                  <a:srgbClr val="F2F2F2">
                    <a:alpha val="60000"/>
                  </a:srgbClr>
                </a:solidFill>
                <a:ln w="9525">
                  <a:solidFill>
                    <a:srgbClr val="D30007"/>
                  </a:solidFill>
                  <a:miter lim="800000"/>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4D4D4D"/>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nvGrpSpPr>
                <p:cNvPr id="24" name="组合 23"/>
                <p:cNvGrpSpPr/>
                <p:nvPr/>
              </p:nvGrpSpPr>
              <p:grpSpPr>
                <a:xfrm>
                  <a:off x="2386289" y="4466946"/>
                  <a:ext cx="1402627" cy="770066"/>
                  <a:chOff x="6205199" y="-1470443"/>
                  <a:chExt cx="2475118" cy="1323336"/>
                </a:xfrm>
              </p:grpSpPr>
              <p:sp>
                <p:nvSpPr>
                  <p:cNvPr id="25" name="Freeform 7"/>
                  <p:cNvSpPr/>
                  <p:nvPr/>
                </p:nvSpPr>
                <p:spPr bwMode="auto">
                  <a:xfrm>
                    <a:off x="6684737" y="-1470443"/>
                    <a:ext cx="1995580" cy="1117732"/>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C00000">
                      <a:alpha val="50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6" name="Freeform 7"/>
                  <p:cNvSpPr/>
                  <p:nvPr/>
                </p:nvSpPr>
                <p:spPr bwMode="auto">
                  <a:xfrm>
                    <a:off x="6205199" y="-1343505"/>
                    <a:ext cx="2232248" cy="1196398"/>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D3000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7" name="Freeform 5"/>
                  <p:cNvSpPr/>
                  <p:nvPr/>
                </p:nvSpPr>
                <p:spPr bwMode="auto">
                  <a:xfrm>
                    <a:off x="7070380" y="-962472"/>
                    <a:ext cx="560539" cy="55188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sp>
            <p:nvSpPr>
              <p:cNvPr id="21" name="文本框 20"/>
              <p:cNvSpPr txBox="1">
                <a:spLocks noChangeArrowheads="1"/>
              </p:cNvSpPr>
              <p:nvPr/>
            </p:nvSpPr>
            <p:spPr bwMode="auto">
              <a:xfrm>
                <a:off x="1225275" y="5333024"/>
                <a:ext cx="4083448" cy="861726"/>
              </a:xfrm>
              <a:prstGeom prst="rect">
                <a:avLst/>
              </a:prstGeom>
              <a:solidFill>
                <a:srgbClr val="D30007"/>
              </a:solidFill>
              <a:ln>
                <a:noFill/>
              </a:ln>
            </p:spPr>
            <p:txBody>
              <a:bodyPr wrap="square" lIns="121873" tIns="60936" rIns="121873" bIns="60936">
                <a:spAutoFit/>
              </a:bodyPr>
              <a:lstStyle>
                <a:lvl1pPr defTabSz="1217930" eaLnBrk="0" hangingPunct="0">
                  <a:defRPr>
                    <a:solidFill>
                      <a:schemeClr val="tx1"/>
                    </a:solidFill>
                    <a:latin typeface="Arial" panose="020B0604020202020204" pitchFamily="34" charset="0"/>
                    <a:ea typeface="宋体" panose="02010600030101010101" pitchFamily="2" charset="-122"/>
                  </a:defRPr>
                </a:lvl1pPr>
                <a:lvl2pPr marL="742950" indent="-285750" defTabSz="1217930" eaLnBrk="0" hangingPunct="0">
                  <a:defRPr>
                    <a:solidFill>
                      <a:schemeClr val="tx1"/>
                    </a:solidFill>
                    <a:latin typeface="Arial" panose="020B0604020202020204" pitchFamily="34" charset="0"/>
                    <a:ea typeface="宋体" panose="02010600030101010101" pitchFamily="2" charset="-122"/>
                  </a:defRPr>
                </a:lvl2pPr>
                <a:lvl3pPr marL="1143000" indent="-228600" defTabSz="1217930" eaLnBrk="0" hangingPunct="0">
                  <a:defRPr>
                    <a:solidFill>
                      <a:schemeClr val="tx1"/>
                    </a:solidFill>
                    <a:latin typeface="Arial" panose="020B0604020202020204" pitchFamily="34" charset="0"/>
                    <a:ea typeface="宋体" panose="02010600030101010101" pitchFamily="2" charset="-122"/>
                  </a:defRPr>
                </a:lvl3pPr>
                <a:lvl4pPr marL="1600200" indent="-228600" defTabSz="1217930" eaLnBrk="0" hangingPunct="0">
                  <a:defRPr>
                    <a:solidFill>
                      <a:schemeClr val="tx1"/>
                    </a:solidFill>
                    <a:latin typeface="Arial" panose="020B0604020202020204" pitchFamily="34" charset="0"/>
                    <a:ea typeface="宋体" panose="02010600030101010101" pitchFamily="2" charset="-122"/>
                  </a:defRPr>
                </a:lvl4pPr>
                <a:lvl5pPr marL="2057400" indent="-228600" defTabSz="1217930" eaLnBrk="0" hangingPunct="0">
                  <a:defRPr>
                    <a:solidFill>
                      <a:schemeClr val="tx1"/>
                    </a:solidFill>
                    <a:latin typeface="Arial" panose="020B0604020202020204" pitchFamily="34"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eaLnBrk="1" hangingPunct="1">
                  <a:defRPr/>
                </a:pPr>
                <a:r>
                  <a:rPr lang="zh-CN" altLang="en-US" sz="2400" b="1" kern="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就是为实现人民群众的根本利益而奋斗</a:t>
                </a:r>
                <a:endParaRPr kumimoji="0" lang="zh-CN" altLang="en-US" sz="24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矩形: 圆角 9"/>
          <p:cNvSpPr/>
          <p:nvPr/>
        </p:nvSpPr>
        <p:spPr>
          <a:xfrm>
            <a:off x="2447499" y="1092295"/>
            <a:ext cx="7297002"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（三）始终代表中国最广大人民的根本利益</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11"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1.</a:t>
            </a:r>
            <a:r>
              <a:rPr lang="zh-CN" altLang="en-US" sz="2400" b="1" dirty="0">
                <a:solidFill>
                  <a:srgbClr val="C00000"/>
                </a:solidFill>
              </a:rPr>
              <a:t>党来自于人民，植根于人民，服务于人民</a:t>
            </a:r>
            <a:endParaRPr lang="zh-CN" altLang="en-US" sz="2400" b="1" dirty="0">
              <a:solidFill>
                <a:srgbClr val="C00000"/>
              </a:solidFill>
            </a:endParaRPr>
          </a:p>
        </p:txBody>
      </p:sp>
      <p:graphicFrame>
        <p:nvGraphicFramePr>
          <p:cNvPr id="5" name="图表 4"/>
          <p:cNvGraphicFramePr/>
          <p:nvPr/>
        </p:nvGraphicFramePr>
        <p:xfrm>
          <a:off x="393459" y="3011074"/>
          <a:ext cx="5964639" cy="3976426"/>
        </p:xfrm>
        <a:graphic>
          <a:graphicData uri="http://schemas.openxmlformats.org/drawingml/2006/chart">
            <c:chart xmlns:c="http://schemas.openxmlformats.org/drawingml/2006/chart" xmlns:r="http://schemas.openxmlformats.org/officeDocument/2006/relationships" r:id="rId1"/>
          </a:graphicData>
        </a:graphic>
      </p:graphicFrame>
      <p:sp>
        <p:nvSpPr>
          <p:cNvPr id="15" name="矩形 14"/>
          <p:cNvSpPr/>
          <p:nvPr/>
        </p:nvSpPr>
        <p:spPr>
          <a:xfrm>
            <a:off x="327779" y="2530316"/>
            <a:ext cx="10727735" cy="461665"/>
          </a:xfrm>
          <a:prstGeom prst="rect">
            <a:avLst/>
          </a:prstGeom>
        </p:spPr>
        <p:txBody>
          <a:bodyPr wrap="square">
            <a:spAutoFit/>
          </a:bodyPr>
          <a:lstStyle/>
          <a:p>
            <a:pPr lvl="0" algn="just" eaLnBrk="1" fontAlgn="auto" hangingPunct="1">
              <a:spcBef>
                <a:spcPts val="0"/>
              </a:spcBef>
              <a:spcAft>
                <a:spcPts val="0"/>
              </a:spcAft>
              <a:defRPr/>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rPr>
              <a:t>苏联解体前，苏联社会科学院做过一次问卷调查。</a:t>
            </a:r>
            <a:endPar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sym typeface="微软雅黑" panose="020B0503020204020204" pitchFamily="34" charset="-122"/>
            </a:endParaRPr>
          </a:p>
        </p:txBody>
      </p:sp>
      <p:sp>
        <p:nvSpPr>
          <p:cNvPr id="16" name="矩形 4"/>
          <p:cNvSpPr>
            <a:spLocks noChangeArrowheads="1"/>
          </p:cNvSpPr>
          <p:nvPr/>
        </p:nvSpPr>
        <p:spPr bwMode="auto">
          <a:xfrm>
            <a:off x="6223947" y="4573096"/>
            <a:ext cx="5304866"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dirty="0">
                <a:solidFill>
                  <a:srgbClr val="C00000"/>
                </a:solidFill>
              </a:rPr>
              <a:t>一切为了群众，一切相信群众，一切依靠群众</a:t>
            </a:r>
            <a:r>
              <a:rPr lang="zh-CN" altLang="en-US" sz="2400" dirty="0">
                <a:solidFill>
                  <a:srgbClr val="000000"/>
                </a:solidFill>
              </a:rPr>
              <a:t>，我们党就能获得取之不尽的力量源泉。</a:t>
            </a:r>
            <a:endParaRPr lang="zh-CN" altLang="en-US" sz="2400" dirty="0">
              <a:solidFill>
                <a:srgbClr val="000000"/>
              </a:solidFill>
            </a:endParaRPr>
          </a:p>
        </p:txBody>
      </p:sp>
      <p:sp>
        <p:nvSpPr>
          <p:cNvPr id="17" name="矩形 4"/>
          <p:cNvSpPr>
            <a:spLocks noChangeArrowheads="1"/>
          </p:cNvSpPr>
          <p:nvPr/>
        </p:nvSpPr>
        <p:spPr bwMode="auto">
          <a:xfrm>
            <a:off x="6213845" y="3148957"/>
            <a:ext cx="541404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dirty="0">
                <a:solidFill>
                  <a:srgbClr val="000000"/>
                </a:solidFill>
              </a:rPr>
              <a:t>一个不再代表人民利益的执政党，注定要“雨打风吹去”。</a:t>
            </a:r>
            <a:endParaRPr lang="zh-CN" altLang="en-US" sz="2400" dirty="0">
              <a:solidFill>
                <a:srgbClr val="000000"/>
              </a:solidFill>
            </a:endParaRPr>
          </a:p>
        </p:txBody>
      </p:sp>
      <p:grpSp>
        <p:nvGrpSpPr>
          <p:cNvPr id="23" name="组合 22"/>
          <p:cNvGrpSpPr/>
          <p:nvPr/>
        </p:nvGrpSpPr>
        <p:grpSpPr>
          <a:xfrm>
            <a:off x="6213845" y="4590415"/>
            <a:ext cx="5337659" cy="1695513"/>
            <a:chOff x="1064747" y="2676527"/>
            <a:chExt cx="10065216" cy="3197226"/>
          </a:xfrm>
        </p:grpSpPr>
        <p:sp>
          <p:nvSpPr>
            <p:cNvPr id="24" name="任意多边形 20"/>
            <p:cNvSpPr/>
            <p:nvPr/>
          </p:nvSpPr>
          <p:spPr>
            <a:xfrm>
              <a:off x="1083797" y="2686053"/>
              <a:ext cx="10031878" cy="3168650"/>
            </a:xfrm>
            <a:custGeom>
              <a:avLst/>
              <a:gdLst>
                <a:gd name="connsiteX0" fmla="*/ 0 w 10031878"/>
                <a:gd name="connsiteY0" fmla="*/ 0 h 3168650"/>
                <a:gd name="connsiteX1" fmla="*/ 10031878 w 10031878"/>
                <a:gd name="connsiteY1" fmla="*/ 0 h 3168650"/>
                <a:gd name="connsiteX2" fmla="*/ 10031878 w 10031878"/>
                <a:gd name="connsiteY2" fmla="*/ 2663562 h 3168650"/>
                <a:gd name="connsiteX3" fmla="*/ 9526790 w 10031878"/>
                <a:gd name="connsiteY3" fmla="*/ 3168650 h 3168650"/>
                <a:gd name="connsiteX4" fmla="*/ 0 w 10031878"/>
                <a:gd name="connsiteY4" fmla="*/ 3168650 h 316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1878" h="3168650">
                  <a:moveTo>
                    <a:pt x="0" y="0"/>
                  </a:moveTo>
                  <a:lnTo>
                    <a:pt x="10031878" y="0"/>
                  </a:lnTo>
                  <a:lnTo>
                    <a:pt x="10031878" y="2663562"/>
                  </a:lnTo>
                  <a:lnTo>
                    <a:pt x="9526790" y="3168650"/>
                  </a:lnTo>
                  <a:lnTo>
                    <a:pt x="0" y="3168650"/>
                  </a:lnTo>
                  <a:close/>
                </a:path>
              </a:pathLst>
            </a:custGeom>
            <a:noFill/>
            <a:ln w="12700" cap="flat" cmpd="sng" algn="ctr">
              <a:solidFill>
                <a:srgbClr val="C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25" name="任意多边形 21"/>
            <p:cNvSpPr/>
            <p:nvPr/>
          </p:nvSpPr>
          <p:spPr>
            <a:xfrm>
              <a:off x="10475119" y="2676527"/>
              <a:ext cx="654844" cy="715289"/>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26" name="任意多边形 22"/>
            <p:cNvSpPr/>
            <p:nvPr/>
          </p:nvSpPr>
          <p:spPr>
            <a:xfrm flipH="1" flipV="1">
              <a:off x="1064747" y="5158464"/>
              <a:ext cx="654844" cy="715289"/>
            </a:xfrm>
            <a:custGeom>
              <a:avLst/>
              <a:gdLst>
                <a:gd name="connsiteX0" fmla="*/ 0 w 309563"/>
                <a:gd name="connsiteY0" fmla="*/ 0 h 338137"/>
                <a:gd name="connsiteX1" fmla="*/ 309563 w 309563"/>
                <a:gd name="connsiteY1" fmla="*/ 0 h 338137"/>
                <a:gd name="connsiteX2" fmla="*/ 309563 w 309563"/>
                <a:gd name="connsiteY2" fmla="*/ 338137 h 338137"/>
              </a:gdLst>
              <a:ahLst/>
              <a:cxnLst>
                <a:cxn ang="0">
                  <a:pos x="connsiteX0" y="connsiteY0"/>
                </a:cxn>
                <a:cxn ang="0">
                  <a:pos x="connsiteX1" y="connsiteY1"/>
                </a:cxn>
                <a:cxn ang="0">
                  <a:pos x="connsiteX2" y="connsiteY2"/>
                </a:cxn>
              </a:cxnLst>
              <a:rect l="l" t="t" r="r" b="b"/>
              <a:pathLst>
                <a:path w="309563" h="338137">
                  <a:moveTo>
                    <a:pt x="0" y="0"/>
                  </a:moveTo>
                  <a:lnTo>
                    <a:pt x="309563" y="0"/>
                  </a:lnTo>
                  <a:lnTo>
                    <a:pt x="309563" y="338137"/>
                  </a:lnTo>
                </a:path>
              </a:pathLst>
            </a:custGeom>
            <a:noFill/>
            <a:ln w="5715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gr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4" name="图片 3"/>
          <p:cNvPicPr>
            <a:picLocks noChangeAspect="1"/>
          </p:cNvPicPr>
          <p:nvPr/>
        </p:nvPicPr>
        <p:blipFill>
          <a:blip r:embed="rId1"/>
          <a:stretch>
            <a:fillRect/>
          </a:stretch>
        </p:blipFill>
        <p:spPr>
          <a:xfrm>
            <a:off x="5986642" y="3429000"/>
            <a:ext cx="5092055" cy="2866639"/>
          </a:xfrm>
          <a:prstGeom prst="rect">
            <a:avLst/>
          </a:prstGeom>
        </p:spPr>
      </p:pic>
      <p:sp>
        <p:nvSpPr>
          <p:cNvPr id="7" name="矩形: 圆角 6"/>
          <p:cNvSpPr/>
          <p:nvPr/>
        </p:nvSpPr>
        <p:spPr>
          <a:xfrm>
            <a:off x="2447499" y="1092295"/>
            <a:ext cx="7297002"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（三）始终代表中国最广大人民的根本利益</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8"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2.</a:t>
            </a:r>
            <a:r>
              <a:rPr lang="zh-CN" altLang="en-US" sz="2400" b="1" dirty="0">
                <a:solidFill>
                  <a:srgbClr val="C00000"/>
                </a:solidFill>
              </a:rPr>
              <a:t>党始终坚持人民的利益高于一切</a:t>
            </a:r>
            <a:endParaRPr lang="zh-CN" altLang="en-US" sz="2400" b="1" dirty="0">
              <a:solidFill>
                <a:srgbClr val="C00000"/>
              </a:solidFill>
            </a:endParaRPr>
          </a:p>
        </p:txBody>
      </p:sp>
      <p:grpSp>
        <p:nvGrpSpPr>
          <p:cNvPr id="6" name="组合 5"/>
          <p:cNvGrpSpPr/>
          <p:nvPr/>
        </p:nvGrpSpPr>
        <p:grpSpPr>
          <a:xfrm>
            <a:off x="1113303" y="3747345"/>
            <a:ext cx="4566429" cy="2229948"/>
            <a:chOff x="843206" y="4121624"/>
            <a:chExt cx="4566429" cy="2229948"/>
          </a:xfrm>
        </p:grpSpPr>
        <p:sp>
          <p:nvSpPr>
            <p:cNvPr id="9" name="Freeform 6"/>
            <p:cNvSpPr/>
            <p:nvPr/>
          </p:nvSpPr>
          <p:spPr bwMode="auto">
            <a:xfrm>
              <a:off x="843206" y="5493904"/>
              <a:ext cx="4083635" cy="857668"/>
            </a:xfrm>
            <a:custGeom>
              <a:avLst/>
              <a:gdLst>
                <a:gd name="T0" fmla="*/ 1984 w 2306"/>
                <a:gd name="T1" fmla="*/ 732 h 732"/>
                <a:gd name="T2" fmla="*/ 0 w 2306"/>
                <a:gd name="T3" fmla="*/ 732 h 732"/>
                <a:gd name="T4" fmla="*/ 321 w 2306"/>
                <a:gd name="T5" fmla="*/ 366 h 732"/>
                <a:gd name="T6" fmla="*/ 0 w 2306"/>
                <a:gd name="T7" fmla="*/ 0 h 732"/>
                <a:gd name="T8" fmla="*/ 1984 w 2306"/>
                <a:gd name="T9" fmla="*/ 0 h 732"/>
                <a:gd name="T10" fmla="*/ 2306 w 2306"/>
                <a:gd name="T11" fmla="*/ 366 h 732"/>
                <a:gd name="T12" fmla="*/ 1984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4" y="732"/>
                  </a:moveTo>
                  <a:lnTo>
                    <a:pt x="0" y="732"/>
                  </a:lnTo>
                  <a:lnTo>
                    <a:pt x="321" y="366"/>
                  </a:lnTo>
                  <a:lnTo>
                    <a:pt x="0" y="0"/>
                  </a:lnTo>
                  <a:lnTo>
                    <a:pt x="1984" y="0"/>
                  </a:lnTo>
                  <a:lnTo>
                    <a:pt x="2306" y="366"/>
                  </a:lnTo>
                  <a:lnTo>
                    <a:pt x="1984" y="732"/>
                  </a:lnTo>
                  <a:close/>
                </a:path>
              </a:pathLst>
            </a:custGeom>
            <a:solidFill>
              <a:srgbClr val="C00000"/>
            </a:solidFill>
            <a:ln>
              <a:noFill/>
            </a:ln>
          </p:spPr>
          <p:txBody>
            <a:bodyPr vert="horz" wrap="square" lIns="121920" tIns="60960" rIns="121920" bIns="60960" numCol="1" anchor="t" anchorCtr="0" compatLnSpc="1"/>
            <a:lstStyle/>
            <a:p>
              <a:endParaRPr lang="zh-CN" altLang="en-US" sz="2400">
                <a:solidFill>
                  <a:prstClr val="black"/>
                </a:solidFill>
                <a:latin typeface="字魂59号-创粗黑" panose="00000500000000000000" pitchFamily="2" charset="-122"/>
                <a:ea typeface="字魂59号-创粗黑" panose="00000500000000000000" pitchFamily="2" charset="-122"/>
              </a:endParaRPr>
            </a:p>
          </p:txBody>
        </p:sp>
        <p:sp>
          <p:nvSpPr>
            <p:cNvPr id="10" name="文本框 9"/>
            <p:cNvSpPr txBox="1"/>
            <p:nvPr/>
          </p:nvSpPr>
          <p:spPr>
            <a:xfrm>
              <a:off x="1368256" y="5691905"/>
              <a:ext cx="3558585" cy="461665"/>
            </a:xfrm>
            <a:prstGeom prst="rect">
              <a:avLst/>
            </a:prstGeom>
            <a:noFill/>
            <a:ln w="9525">
              <a:noFill/>
            </a:ln>
          </p:spPr>
          <p:txBody>
            <a:bodyPr wrap="square">
              <a:spAutoFit/>
            </a:bodyPr>
            <a:lstStyle/>
            <a:p>
              <a:pPr lvl="0" algn="just">
                <a:spcBef>
                  <a:spcPts val="1400"/>
                </a:spcBef>
              </a:pPr>
              <a:r>
                <a:rPr lang="zh-CN" altLang="en-US" sz="2400" dirty="0">
                  <a:solidFill>
                    <a:schemeClr val="bg1"/>
                  </a:solidFill>
                  <a:latin typeface="微软雅黑" panose="020B0503020204020204" pitchFamily="34" charset="-122"/>
                  <a:ea typeface="微软雅黑" panose="020B0503020204020204" pitchFamily="34" charset="-122"/>
                </a:rPr>
                <a:t>我们党进行的一切奋斗</a:t>
              </a:r>
              <a:endPar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p:nvCxnSpPr>
          <p:spPr>
            <a:xfrm flipV="1">
              <a:off x="843207" y="4121624"/>
              <a:ext cx="0" cy="1372281"/>
            </a:xfrm>
            <a:prstGeom prst="line">
              <a:avLst/>
            </a:prstGeom>
            <a:ln>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3" name="文本框 9"/>
            <p:cNvSpPr txBox="1"/>
            <p:nvPr/>
          </p:nvSpPr>
          <p:spPr>
            <a:xfrm>
              <a:off x="1078935" y="4171100"/>
              <a:ext cx="4330700" cy="1135054"/>
            </a:xfrm>
            <a:prstGeom prst="rect">
              <a:avLst/>
            </a:prstGeom>
            <a:noFill/>
            <a:ln w="9525">
              <a:noFill/>
            </a:ln>
          </p:spPr>
          <p:txBody>
            <a:bodyPr wrap="square">
              <a:spAutoFit/>
            </a:bodyPr>
            <a:lstStyle/>
            <a:p>
              <a:pPr lvl="0" indent="622300" algn="just">
                <a:lnSpc>
                  <a:spcPct val="150000"/>
                </a:lnSpc>
                <a:spcBef>
                  <a:spcPts val="1400"/>
                </a:spcBef>
              </a:pPr>
              <a:r>
                <a:rPr lang="zh-CN" altLang="en-US" sz="2400" b="1" dirty="0">
                  <a:solidFill>
                    <a:prstClr val="black"/>
                  </a:solidFill>
                  <a:latin typeface="微软雅黑" panose="020B0503020204020204" pitchFamily="34" charset="-122"/>
                  <a:ea typeface="微软雅黑" panose="020B0503020204020204" pitchFamily="34" charset="-122"/>
                </a:rPr>
                <a:t>归根到底都是为了最广大人民的根本利益。</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2" name="组合 11"/>
          <p:cNvGrpSpPr/>
          <p:nvPr/>
        </p:nvGrpSpPr>
        <p:grpSpPr>
          <a:xfrm>
            <a:off x="2033702" y="2477990"/>
            <a:ext cx="8124597" cy="661284"/>
            <a:chOff x="1563574" y="2477990"/>
            <a:chExt cx="8124597" cy="661284"/>
          </a:xfrm>
        </p:grpSpPr>
        <p:sp>
          <p:nvSpPr>
            <p:cNvPr id="63492" name="文本框 9"/>
            <p:cNvSpPr txBox="1"/>
            <p:nvPr/>
          </p:nvSpPr>
          <p:spPr>
            <a:xfrm>
              <a:off x="2503830" y="2477990"/>
              <a:ext cx="7184341" cy="581057"/>
            </a:xfrm>
            <a:prstGeom prst="rect">
              <a:avLst/>
            </a:prstGeom>
            <a:noFill/>
            <a:ln w="9525">
              <a:noFill/>
            </a:ln>
          </p:spPr>
          <p:txBody>
            <a:bodyPr wrap="square">
              <a:spAutoFit/>
            </a:bodyPr>
            <a:lstStyle/>
            <a:p>
              <a:pPr marR="0" lvl="0" algn="ctr" defTabSz="914400" rtl="0" eaLnBrk="0" fontAlgn="base" latinLnBrk="0" hangingPunct="0">
                <a:lnSpc>
                  <a:spcPct val="150000"/>
                </a:lnSpc>
                <a:spcBef>
                  <a:spcPts val="14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党除了最广大人民的利益，没有自己特殊的利益。</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9" name="组合 18"/>
            <p:cNvGrpSpPr/>
            <p:nvPr/>
          </p:nvGrpSpPr>
          <p:grpSpPr>
            <a:xfrm>
              <a:off x="1563574" y="2558216"/>
              <a:ext cx="1058362" cy="581058"/>
              <a:chOff x="6205199" y="-1470443"/>
              <a:chExt cx="2475118" cy="1323336"/>
            </a:xfrm>
          </p:grpSpPr>
          <p:sp>
            <p:nvSpPr>
              <p:cNvPr id="20" name="Freeform 7"/>
              <p:cNvSpPr/>
              <p:nvPr/>
            </p:nvSpPr>
            <p:spPr bwMode="auto">
              <a:xfrm>
                <a:off x="6684737" y="-1470443"/>
                <a:ext cx="1995580" cy="1117732"/>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C00000">
                  <a:alpha val="5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Freeform 7"/>
              <p:cNvSpPr/>
              <p:nvPr/>
            </p:nvSpPr>
            <p:spPr bwMode="auto">
              <a:xfrm>
                <a:off x="6205199" y="-1343505"/>
                <a:ext cx="2232248" cy="1196398"/>
              </a:xfrm>
              <a:custGeom>
                <a:avLst/>
                <a:gdLst>
                  <a:gd name="T0" fmla="*/ 649 w 16560"/>
                  <a:gd name="T1" fmla="*/ 1791 h 8890"/>
                  <a:gd name="T2" fmla="*/ 3583 w 16560"/>
                  <a:gd name="T3" fmla="*/ 8882 h 8890"/>
                  <a:gd name="T4" fmla="*/ 3686 w 16560"/>
                  <a:gd name="T5" fmla="*/ 8827 h 8890"/>
                  <a:gd name="T6" fmla="*/ 3825 w 16560"/>
                  <a:gd name="T7" fmla="*/ 8759 h 8890"/>
                  <a:gd name="T8" fmla="*/ 4016 w 16560"/>
                  <a:gd name="T9" fmla="*/ 8676 h 8890"/>
                  <a:gd name="T10" fmla="*/ 4254 w 16560"/>
                  <a:gd name="T11" fmla="*/ 8586 h 8890"/>
                  <a:gd name="T12" fmla="*/ 4538 w 16560"/>
                  <a:gd name="T13" fmla="*/ 8497 h 8890"/>
                  <a:gd name="T14" fmla="*/ 4867 w 16560"/>
                  <a:gd name="T15" fmla="*/ 8416 h 8890"/>
                  <a:gd name="T16" fmla="*/ 5234 w 16560"/>
                  <a:gd name="T17" fmla="*/ 8351 h 8890"/>
                  <a:gd name="T18" fmla="*/ 5639 w 16560"/>
                  <a:gd name="T19" fmla="*/ 8309 h 8890"/>
                  <a:gd name="T20" fmla="*/ 6079 w 16560"/>
                  <a:gd name="T21" fmla="*/ 8297 h 8890"/>
                  <a:gd name="T22" fmla="*/ 7176 w 16560"/>
                  <a:gd name="T23" fmla="*/ 8367 h 8890"/>
                  <a:gd name="T24" fmla="*/ 8664 w 16560"/>
                  <a:gd name="T25" fmla="*/ 8468 h 8890"/>
                  <a:gd name="T26" fmla="*/ 9716 w 16560"/>
                  <a:gd name="T27" fmla="*/ 8523 h 8890"/>
                  <a:gd name="T28" fmla="*/ 10717 w 16560"/>
                  <a:gd name="T29" fmla="*/ 8550 h 8890"/>
                  <a:gd name="T30" fmla="*/ 11676 w 16560"/>
                  <a:gd name="T31" fmla="*/ 8537 h 8890"/>
                  <a:gd name="T32" fmla="*/ 12596 w 16560"/>
                  <a:gd name="T33" fmla="*/ 8476 h 8890"/>
                  <a:gd name="T34" fmla="*/ 13484 w 16560"/>
                  <a:gd name="T35" fmla="*/ 8355 h 8890"/>
                  <a:gd name="T36" fmla="*/ 14346 w 16560"/>
                  <a:gd name="T37" fmla="*/ 8165 h 8890"/>
                  <a:gd name="T38" fmla="*/ 15188 w 16560"/>
                  <a:gd name="T39" fmla="*/ 7894 h 8890"/>
                  <a:gd name="T40" fmla="*/ 16015 w 16560"/>
                  <a:gd name="T41" fmla="*/ 7534 h 8890"/>
                  <a:gd name="T42" fmla="*/ 16544 w 16560"/>
                  <a:gd name="T43" fmla="*/ 7225 h 8890"/>
                  <a:gd name="T44" fmla="*/ 16436 w 16560"/>
                  <a:gd name="T45" fmla="*/ 7122 h 8890"/>
                  <a:gd name="T46" fmla="*/ 16299 w 16560"/>
                  <a:gd name="T47" fmla="*/ 6977 h 8890"/>
                  <a:gd name="T48" fmla="*/ 16129 w 16560"/>
                  <a:gd name="T49" fmla="*/ 6772 h 8890"/>
                  <a:gd name="T50" fmla="*/ 15941 w 16560"/>
                  <a:gd name="T51" fmla="*/ 6509 h 8890"/>
                  <a:gd name="T52" fmla="*/ 15744 w 16560"/>
                  <a:gd name="T53" fmla="*/ 6188 h 8890"/>
                  <a:gd name="T54" fmla="*/ 15553 w 16560"/>
                  <a:gd name="T55" fmla="*/ 5807 h 8890"/>
                  <a:gd name="T56" fmla="*/ 15379 w 16560"/>
                  <a:gd name="T57" fmla="*/ 5366 h 8890"/>
                  <a:gd name="T58" fmla="*/ 15236 w 16560"/>
                  <a:gd name="T59" fmla="*/ 4867 h 8890"/>
                  <a:gd name="T60" fmla="*/ 15137 w 16560"/>
                  <a:gd name="T61" fmla="*/ 4307 h 8890"/>
                  <a:gd name="T62" fmla="*/ 15090 w 16560"/>
                  <a:gd name="T63" fmla="*/ 3695 h 8890"/>
                  <a:gd name="T64" fmla="*/ 15069 w 16560"/>
                  <a:gd name="T65" fmla="*/ 3136 h 8890"/>
                  <a:gd name="T66" fmla="*/ 15060 w 16560"/>
                  <a:gd name="T67" fmla="*/ 2654 h 8890"/>
                  <a:gd name="T68" fmla="*/ 15061 w 16560"/>
                  <a:gd name="T69" fmla="*/ 2246 h 8890"/>
                  <a:gd name="T70" fmla="*/ 15071 w 16560"/>
                  <a:gd name="T71" fmla="*/ 1908 h 8890"/>
                  <a:gd name="T72" fmla="*/ 15085 w 16560"/>
                  <a:gd name="T73" fmla="*/ 1633 h 8890"/>
                  <a:gd name="T74" fmla="*/ 15104 w 16560"/>
                  <a:gd name="T75" fmla="*/ 1417 h 8890"/>
                  <a:gd name="T76" fmla="*/ 15122 w 16560"/>
                  <a:gd name="T77" fmla="*/ 1255 h 8890"/>
                  <a:gd name="T78" fmla="*/ 15145 w 16560"/>
                  <a:gd name="T79" fmla="*/ 1115 h 8890"/>
                  <a:gd name="T80" fmla="*/ 15161 w 16560"/>
                  <a:gd name="T81" fmla="*/ 1043 h 8890"/>
                  <a:gd name="T82" fmla="*/ 14715 w 16560"/>
                  <a:gd name="T83" fmla="*/ 1310 h 8890"/>
                  <a:gd name="T84" fmla="*/ 14093 w 16560"/>
                  <a:gd name="T85" fmla="*/ 1523 h 8890"/>
                  <a:gd name="T86" fmla="*/ 13332 w 16560"/>
                  <a:gd name="T87" fmla="*/ 1686 h 8890"/>
                  <a:gd name="T88" fmla="*/ 12471 w 16560"/>
                  <a:gd name="T89" fmla="*/ 1801 h 8890"/>
                  <a:gd name="T90" fmla="*/ 11550 w 16560"/>
                  <a:gd name="T91" fmla="*/ 1872 h 8890"/>
                  <a:gd name="T92" fmla="*/ 10606 w 16560"/>
                  <a:gd name="T93" fmla="*/ 1898 h 8890"/>
                  <a:gd name="T94" fmla="*/ 9677 w 16560"/>
                  <a:gd name="T95" fmla="*/ 1884 h 8890"/>
                  <a:gd name="T96" fmla="*/ 8805 w 16560"/>
                  <a:gd name="T97" fmla="*/ 1832 h 8890"/>
                  <a:gd name="T98" fmla="*/ 8026 w 16560"/>
                  <a:gd name="T99" fmla="*/ 1744 h 8890"/>
                  <a:gd name="T100" fmla="*/ 7380 w 16560"/>
                  <a:gd name="T101" fmla="*/ 1622 h 8890"/>
                  <a:gd name="T102" fmla="*/ 6827 w 16560"/>
                  <a:gd name="T103" fmla="*/ 1448 h 8890"/>
                  <a:gd name="T104" fmla="*/ 6196 w 16560"/>
                  <a:gd name="T105" fmla="*/ 1244 h 8890"/>
                  <a:gd name="T106" fmla="*/ 5583 w 16560"/>
                  <a:gd name="T107" fmla="*/ 1072 h 8890"/>
                  <a:gd name="T108" fmla="*/ 4984 w 16560"/>
                  <a:gd name="T109" fmla="*/ 940 h 8890"/>
                  <a:gd name="T110" fmla="*/ 4397 w 16560"/>
                  <a:gd name="T111" fmla="*/ 852 h 8890"/>
                  <a:gd name="T112" fmla="*/ 3820 w 16560"/>
                  <a:gd name="T113" fmla="*/ 814 h 8890"/>
                  <a:gd name="T114" fmla="*/ 3250 w 16560"/>
                  <a:gd name="T115" fmla="*/ 832 h 8890"/>
                  <a:gd name="T116" fmla="*/ 2685 w 16560"/>
                  <a:gd name="T117" fmla="*/ 909 h 8890"/>
                  <a:gd name="T118" fmla="*/ 2122 w 16560"/>
                  <a:gd name="T119" fmla="*/ 1053 h 8890"/>
                  <a:gd name="T120" fmla="*/ 1558 w 16560"/>
                  <a:gd name="T121" fmla="*/ 1267 h 8890"/>
                  <a:gd name="T122" fmla="*/ 990 w 16560"/>
                  <a:gd name="T123" fmla="*/ 1559 h 8890"/>
                  <a:gd name="T124" fmla="*/ 0 w 16560"/>
                  <a:gd name="T125" fmla="*/ 0 h 8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60" h="8890">
                    <a:moveTo>
                      <a:pt x="0" y="0"/>
                    </a:moveTo>
                    <a:lnTo>
                      <a:pt x="167" y="1163"/>
                    </a:lnTo>
                    <a:lnTo>
                      <a:pt x="649" y="1791"/>
                    </a:lnTo>
                    <a:lnTo>
                      <a:pt x="649" y="1791"/>
                    </a:lnTo>
                    <a:lnTo>
                      <a:pt x="3571" y="8890"/>
                    </a:lnTo>
                    <a:lnTo>
                      <a:pt x="3583" y="8882"/>
                    </a:lnTo>
                    <a:lnTo>
                      <a:pt x="3623" y="8860"/>
                    </a:lnTo>
                    <a:lnTo>
                      <a:pt x="3650" y="8844"/>
                    </a:lnTo>
                    <a:lnTo>
                      <a:pt x="3686" y="8827"/>
                    </a:lnTo>
                    <a:lnTo>
                      <a:pt x="3726" y="8806"/>
                    </a:lnTo>
                    <a:lnTo>
                      <a:pt x="3773" y="8782"/>
                    </a:lnTo>
                    <a:lnTo>
                      <a:pt x="3825" y="8759"/>
                    </a:lnTo>
                    <a:lnTo>
                      <a:pt x="3883" y="8732"/>
                    </a:lnTo>
                    <a:lnTo>
                      <a:pt x="3946" y="8704"/>
                    </a:lnTo>
                    <a:lnTo>
                      <a:pt x="4016" y="8676"/>
                    </a:lnTo>
                    <a:lnTo>
                      <a:pt x="4090" y="8646"/>
                    </a:lnTo>
                    <a:lnTo>
                      <a:pt x="4169" y="8616"/>
                    </a:lnTo>
                    <a:lnTo>
                      <a:pt x="4254" y="8586"/>
                    </a:lnTo>
                    <a:lnTo>
                      <a:pt x="4344" y="8556"/>
                    </a:lnTo>
                    <a:lnTo>
                      <a:pt x="4439" y="8526"/>
                    </a:lnTo>
                    <a:lnTo>
                      <a:pt x="4538" y="8497"/>
                    </a:lnTo>
                    <a:lnTo>
                      <a:pt x="4643" y="8469"/>
                    </a:lnTo>
                    <a:lnTo>
                      <a:pt x="4753" y="8442"/>
                    </a:lnTo>
                    <a:lnTo>
                      <a:pt x="4867" y="8416"/>
                    </a:lnTo>
                    <a:lnTo>
                      <a:pt x="4985" y="8392"/>
                    </a:lnTo>
                    <a:lnTo>
                      <a:pt x="5107" y="8371"/>
                    </a:lnTo>
                    <a:lnTo>
                      <a:pt x="5234" y="8351"/>
                    </a:lnTo>
                    <a:lnTo>
                      <a:pt x="5364" y="8334"/>
                    </a:lnTo>
                    <a:lnTo>
                      <a:pt x="5500" y="8320"/>
                    </a:lnTo>
                    <a:lnTo>
                      <a:pt x="5639" y="8309"/>
                    </a:lnTo>
                    <a:lnTo>
                      <a:pt x="5782" y="8301"/>
                    </a:lnTo>
                    <a:lnTo>
                      <a:pt x="5928" y="8297"/>
                    </a:lnTo>
                    <a:lnTo>
                      <a:pt x="6079" y="8297"/>
                    </a:lnTo>
                    <a:lnTo>
                      <a:pt x="6232" y="8301"/>
                    </a:lnTo>
                    <a:lnTo>
                      <a:pt x="6389" y="8311"/>
                    </a:lnTo>
                    <a:lnTo>
                      <a:pt x="7176" y="8367"/>
                    </a:lnTo>
                    <a:lnTo>
                      <a:pt x="7933" y="8419"/>
                    </a:lnTo>
                    <a:lnTo>
                      <a:pt x="8302" y="8444"/>
                    </a:lnTo>
                    <a:lnTo>
                      <a:pt x="8664" y="8468"/>
                    </a:lnTo>
                    <a:lnTo>
                      <a:pt x="9021" y="8489"/>
                    </a:lnTo>
                    <a:lnTo>
                      <a:pt x="9371" y="8507"/>
                    </a:lnTo>
                    <a:lnTo>
                      <a:pt x="9716" y="8523"/>
                    </a:lnTo>
                    <a:lnTo>
                      <a:pt x="10055" y="8536"/>
                    </a:lnTo>
                    <a:lnTo>
                      <a:pt x="10389" y="8544"/>
                    </a:lnTo>
                    <a:lnTo>
                      <a:pt x="10717" y="8550"/>
                    </a:lnTo>
                    <a:lnTo>
                      <a:pt x="11041" y="8551"/>
                    </a:lnTo>
                    <a:lnTo>
                      <a:pt x="11361" y="8547"/>
                    </a:lnTo>
                    <a:lnTo>
                      <a:pt x="11676" y="8537"/>
                    </a:lnTo>
                    <a:lnTo>
                      <a:pt x="11986" y="8523"/>
                    </a:lnTo>
                    <a:lnTo>
                      <a:pt x="12293" y="8503"/>
                    </a:lnTo>
                    <a:lnTo>
                      <a:pt x="12596" y="8476"/>
                    </a:lnTo>
                    <a:lnTo>
                      <a:pt x="12895" y="8443"/>
                    </a:lnTo>
                    <a:lnTo>
                      <a:pt x="13191" y="8403"/>
                    </a:lnTo>
                    <a:lnTo>
                      <a:pt x="13484" y="8355"/>
                    </a:lnTo>
                    <a:lnTo>
                      <a:pt x="13774" y="8300"/>
                    </a:lnTo>
                    <a:lnTo>
                      <a:pt x="14062" y="8236"/>
                    </a:lnTo>
                    <a:lnTo>
                      <a:pt x="14346" y="8165"/>
                    </a:lnTo>
                    <a:lnTo>
                      <a:pt x="14629" y="8084"/>
                    </a:lnTo>
                    <a:lnTo>
                      <a:pt x="14909" y="7994"/>
                    </a:lnTo>
                    <a:lnTo>
                      <a:pt x="15188" y="7894"/>
                    </a:lnTo>
                    <a:lnTo>
                      <a:pt x="15464" y="7785"/>
                    </a:lnTo>
                    <a:lnTo>
                      <a:pt x="15739" y="7665"/>
                    </a:lnTo>
                    <a:lnTo>
                      <a:pt x="16015" y="7534"/>
                    </a:lnTo>
                    <a:lnTo>
                      <a:pt x="16288" y="7392"/>
                    </a:lnTo>
                    <a:lnTo>
                      <a:pt x="16560" y="7239"/>
                    </a:lnTo>
                    <a:lnTo>
                      <a:pt x="16544" y="7225"/>
                    </a:lnTo>
                    <a:lnTo>
                      <a:pt x="16502" y="7187"/>
                    </a:lnTo>
                    <a:lnTo>
                      <a:pt x="16472" y="7158"/>
                    </a:lnTo>
                    <a:lnTo>
                      <a:pt x="16436" y="7122"/>
                    </a:lnTo>
                    <a:lnTo>
                      <a:pt x="16394" y="7081"/>
                    </a:lnTo>
                    <a:lnTo>
                      <a:pt x="16349" y="7032"/>
                    </a:lnTo>
                    <a:lnTo>
                      <a:pt x="16299" y="6977"/>
                    </a:lnTo>
                    <a:lnTo>
                      <a:pt x="16245" y="6915"/>
                    </a:lnTo>
                    <a:lnTo>
                      <a:pt x="16189" y="6847"/>
                    </a:lnTo>
                    <a:lnTo>
                      <a:pt x="16129" y="6772"/>
                    </a:lnTo>
                    <a:lnTo>
                      <a:pt x="16068" y="6692"/>
                    </a:lnTo>
                    <a:lnTo>
                      <a:pt x="16005" y="6604"/>
                    </a:lnTo>
                    <a:lnTo>
                      <a:pt x="15941" y="6509"/>
                    </a:lnTo>
                    <a:lnTo>
                      <a:pt x="15875" y="6409"/>
                    </a:lnTo>
                    <a:lnTo>
                      <a:pt x="15810" y="6302"/>
                    </a:lnTo>
                    <a:lnTo>
                      <a:pt x="15744" y="6188"/>
                    </a:lnTo>
                    <a:lnTo>
                      <a:pt x="15679" y="6068"/>
                    </a:lnTo>
                    <a:lnTo>
                      <a:pt x="15615" y="5940"/>
                    </a:lnTo>
                    <a:lnTo>
                      <a:pt x="15553" y="5807"/>
                    </a:lnTo>
                    <a:lnTo>
                      <a:pt x="15492" y="5667"/>
                    </a:lnTo>
                    <a:lnTo>
                      <a:pt x="15434" y="5520"/>
                    </a:lnTo>
                    <a:lnTo>
                      <a:pt x="15379" y="5366"/>
                    </a:lnTo>
                    <a:lnTo>
                      <a:pt x="15327" y="5207"/>
                    </a:lnTo>
                    <a:lnTo>
                      <a:pt x="15280" y="5040"/>
                    </a:lnTo>
                    <a:lnTo>
                      <a:pt x="15236" y="4867"/>
                    </a:lnTo>
                    <a:lnTo>
                      <a:pt x="15198" y="4687"/>
                    </a:lnTo>
                    <a:lnTo>
                      <a:pt x="15164" y="4500"/>
                    </a:lnTo>
                    <a:lnTo>
                      <a:pt x="15137" y="4307"/>
                    </a:lnTo>
                    <a:lnTo>
                      <a:pt x="15115" y="4107"/>
                    </a:lnTo>
                    <a:lnTo>
                      <a:pt x="15101" y="3901"/>
                    </a:lnTo>
                    <a:lnTo>
                      <a:pt x="15090" y="3695"/>
                    </a:lnTo>
                    <a:lnTo>
                      <a:pt x="15081" y="3500"/>
                    </a:lnTo>
                    <a:lnTo>
                      <a:pt x="15075" y="3314"/>
                    </a:lnTo>
                    <a:lnTo>
                      <a:pt x="15069" y="3136"/>
                    </a:lnTo>
                    <a:lnTo>
                      <a:pt x="15064" y="2966"/>
                    </a:lnTo>
                    <a:lnTo>
                      <a:pt x="15061" y="2806"/>
                    </a:lnTo>
                    <a:lnTo>
                      <a:pt x="15060" y="2654"/>
                    </a:lnTo>
                    <a:lnTo>
                      <a:pt x="15059" y="2510"/>
                    </a:lnTo>
                    <a:lnTo>
                      <a:pt x="15060" y="2374"/>
                    </a:lnTo>
                    <a:lnTo>
                      <a:pt x="15061" y="2246"/>
                    </a:lnTo>
                    <a:lnTo>
                      <a:pt x="15063" y="2126"/>
                    </a:lnTo>
                    <a:lnTo>
                      <a:pt x="15066" y="2013"/>
                    </a:lnTo>
                    <a:lnTo>
                      <a:pt x="15071" y="1908"/>
                    </a:lnTo>
                    <a:lnTo>
                      <a:pt x="15075" y="1809"/>
                    </a:lnTo>
                    <a:lnTo>
                      <a:pt x="15080" y="1717"/>
                    </a:lnTo>
                    <a:lnTo>
                      <a:pt x="15085" y="1633"/>
                    </a:lnTo>
                    <a:lnTo>
                      <a:pt x="15091" y="1554"/>
                    </a:lnTo>
                    <a:lnTo>
                      <a:pt x="15098" y="1483"/>
                    </a:lnTo>
                    <a:lnTo>
                      <a:pt x="15104" y="1417"/>
                    </a:lnTo>
                    <a:lnTo>
                      <a:pt x="15110" y="1357"/>
                    </a:lnTo>
                    <a:lnTo>
                      <a:pt x="15116" y="1304"/>
                    </a:lnTo>
                    <a:lnTo>
                      <a:pt x="15122" y="1255"/>
                    </a:lnTo>
                    <a:lnTo>
                      <a:pt x="15129" y="1213"/>
                    </a:lnTo>
                    <a:lnTo>
                      <a:pt x="15134" y="1175"/>
                    </a:lnTo>
                    <a:lnTo>
                      <a:pt x="15145" y="1115"/>
                    </a:lnTo>
                    <a:lnTo>
                      <a:pt x="15153" y="1074"/>
                    </a:lnTo>
                    <a:lnTo>
                      <a:pt x="15159" y="1051"/>
                    </a:lnTo>
                    <a:lnTo>
                      <a:pt x="15161" y="1043"/>
                    </a:lnTo>
                    <a:lnTo>
                      <a:pt x="15034" y="1138"/>
                    </a:lnTo>
                    <a:lnTo>
                      <a:pt x="14885" y="1227"/>
                    </a:lnTo>
                    <a:lnTo>
                      <a:pt x="14715" y="1310"/>
                    </a:lnTo>
                    <a:lnTo>
                      <a:pt x="14525" y="1386"/>
                    </a:lnTo>
                    <a:lnTo>
                      <a:pt x="14317" y="1458"/>
                    </a:lnTo>
                    <a:lnTo>
                      <a:pt x="14093" y="1523"/>
                    </a:lnTo>
                    <a:lnTo>
                      <a:pt x="13852" y="1583"/>
                    </a:lnTo>
                    <a:lnTo>
                      <a:pt x="13598" y="1638"/>
                    </a:lnTo>
                    <a:lnTo>
                      <a:pt x="13332" y="1686"/>
                    </a:lnTo>
                    <a:lnTo>
                      <a:pt x="13053" y="1730"/>
                    </a:lnTo>
                    <a:lnTo>
                      <a:pt x="12767" y="1768"/>
                    </a:lnTo>
                    <a:lnTo>
                      <a:pt x="12471" y="1801"/>
                    </a:lnTo>
                    <a:lnTo>
                      <a:pt x="12168" y="1830"/>
                    </a:lnTo>
                    <a:lnTo>
                      <a:pt x="11861" y="1853"/>
                    </a:lnTo>
                    <a:lnTo>
                      <a:pt x="11550" y="1872"/>
                    </a:lnTo>
                    <a:lnTo>
                      <a:pt x="11235" y="1885"/>
                    </a:lnTo>
                    <a:lnTo>
                      <a:pt x="10920" y="1894"/>
                    </a:lnTo>
                    <a:lnTo>
                      <a:pt x="10606" y="1898"/>
                    </a:lnTo>
                    <a:lnTo>
                      <a:pt x="10292" y="1898"/>
                    </a:lnTo>
                    <a:lnTo>
                      <a:pt x="9983" y="1893"/>
                    </a:lnTo>
                    <a:lnTo>
                      <a:pt x="9677" y="1884"/>
                    </a:lnTo>
                    <a:lnTo>
                      <a:pt x="9379" y="1872"/>
                    </a:lnTo>
                    <a:lnTo>
                      <a:pt x="9087" y="1854"/>
                    </a:lnTo>
                    <a:lnTo>
                      <a:pt x="8805" y="1832"/>
                    </a:lnTo>
                    <a:lnTo>
                      <a:pt x="8534" y="1806"/>
                    </a:lnTo>
                    <a:lnTo>
                      <a:pt x="8273" y="1777"/>
                    </a:lnTo>
                    <a:lnTo>
                      <a:pt x="8026" y="1744"/>
                    </a:lnTo>
                    <a:lnTo>
                      <a:pt x="7794" y="1707"/>
                    </a:lnTo>
                    <a:lnTo>
                      <a:pt x="7578" y="1667"/>
                    </a:lnTo>
                    <a:lnTo>
                      <a:pt x="7380" y="1622"/>
                    </a:lnTo>
                    <a:lnTo>
                      <a:pt x="7199" y="1575"/>
                    </a:lnTo>
                    <a:lnTo>
                      <a:pt x="7041" y="1524"/>
                    </a:lnTo>
                    <a:lnTo>
                      <a:pt x="6827" y="1448"/>
                    </a:lnTo>
                    <a:lnTo>
                      <a:pt x="6614" y="1377"/>
                    </a:lnTo>
                    <a:lnTo>
                      <a:pt x="6404" y="1309"/>
                    </a:lnTo>
                    <a:lnTo>
                      <a:pt x="6196" y="1244"/>
                    </a:lnTo>
                    <a:lnTo>
                      <a:pt x="5990" y="1183"/>
                    </a:lnTo>
                    <a:lnTo>
                      <a:pt x="5785" y="1125"/>
                    </a:lnTo>
                    <a:lnTo>
                      <a:pt x="5583" y="1072"/>
                    </a:lnTo>
                    <a:lnTo>
                      <a:pt x="5381" y="1023"/>
                    </a:lnTo>
                    <a:lnTo>
                      <a:pt x="5181" y="980"/>
                    </a:lnTo>
                    <a:lnTo>
                      <a:pt x="4984" y="940"/>
                    </a:lnTo>
                    <a:lnTo>
                      <a:pt x="4787" y="905"/>
                    </a:lnTo>
                    <a:lnTo>
                      <a:pt x="4591" y="876"/>
                    </a:lnTo>
                    <a:lnTo>
                      <a:pt x="4397" y="852"/>
                    </a:lnTo>
                    <a:lnTo>
                      <a:pt x="4203" y="834"/>
                    </a:lnTo>
                    <a:lnTo>
                      <a:pt x="4012" y="821"/>
                    </a:lnTo>
                    <a:lnTo>
                      <a:pt x="3820" y="814"/>
                    </a:lnTo>
                    <a:lnTo>
                      <a:pt x="3629" y="814"/>
                    </a:lnTo>
                    <a:lnTo>
                      <a:pt x="3439" y="819"/>
                    </a:lnTo>
                    <a:lnTo>
                      <a:pt x="3250" y="832"/>
                    </a:lnTo>
                    <a:lnTo>
                      <a:pt x="3062" y="850"/>
                    </a:lnTo>
                    <a:lnTo>
                      <a:pt x="2873" y="876"/>
                    </a:lnTo>
                    <a:lnTo>
                      <a:pt x="2685" y="909"/>
                    </a:lnTo>
                    <a:lnTo>
                      <a:pt x="2496" y="950"/>
                    </a:lnTo>
                    <a:lnTo>
                      <a:pt x="2309" y="997"/>
                    </a:lnTo>
                    <a:lnTo>
                      <a:pt x="2122" y="1053"/>
                    </a:lnTo>
                    <a:lnTo>
                      <a:pt x="1933" y="1116"/>
                    </a:lnTo>
                    <a:lnTo>
                      <a:pt x="1746" y="1188"/>
                    </a:lnTo>
                    <a:lnTo>
                      <a:pt x="1558" y="1267"/>
                    </a:lnTo>
                    <a:lnTo>
                      <a:pt x="1369" y="1356"/>
                    </a:lnTo>
                    <a:lnTo>
                      <a:pt x="1180" y="1453"/>
                    </a:lnTo>
                    <a:lnTo>
                      <a:pt x="990" y="1559"/>
                    </a:lnTo>
                    <a:lnTo>
                      <a:pt x="801" y="1674"/>
                    </a:lnTo>
                    <a:lnTo>
                      <a:pt x="702" y="875"/>
                    </a:lnTo>
                    <a:lnTo>
                      <a:pt x="0" y="0"/>
                    </a:lnTo>
                    <a:close/>
                  </a:path>
                </a:pathLst>
              </a:cu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sym typeface="思源黑体 CN Normal" panose="020B0400000000000000" pitchFamily="34" charset="-122"/>
                </a:endParaRPr>
              </a:p>
            </p:txBody>
          </p:sp>
          <p:sp>
            <p:nvSpPr>
              <p:cNvPr id="23" name="Freeform 5"/>
              <p:cNvSpPr/>
              <p:nvPr/>
            </p:nvSpPr>
            <p:spPr bwMode="auto">
              <a:xfrm>
                <a:off x="7070380" y="-962472"/>
                <a:ext cx="560539" cy="55188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8F0DC"/>
              </a:solidFill>
              <a:ln>
                <a:noFill/>
              </a:ln>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447499" y="1092295"/>
            <a:ext cx="7297002"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（三）始终代表中国最广大人民的根本利益</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9" name="矩形 4"/>
          <p:cNvSpPr>
            <a:spLocks noChangeArrowheads="1"/>
          </p:cNvSpPr>
          <p:nvPr/>
        </p:nvSpPr>
        <p:spPr bwMode="auto">
          <a:xfrm>
            <a:off x="327779" y="1818730"/>
            <a:ext cx="9348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2.</a:t>
            </a:r>
            <a:r>
              <a:rPr lang="zh-CN" altLang="en-US" sz="2400" b="1" dirty="0">
                <a:solidFill>
                  <a:srgbClr val="C00000"/>
                </a:solidFill>
              </a:rPr>
              <a:t>党始终坚持人民的利益高于一切</a:t>
            </a:r>
            <a:endParaRPr lang="zh-CN" altLang="en-US" sz="2400" b="1" dirty="0">
              <a:solidFill>
                <a:srgbClr val="C00000"/>
              </a:solidFill>
            </a:endParaRPr>
          </a:p>
        </p:txBody>
      </p:sp>
      <p:sp>
        <p:nvSpPr>
          <p:cNvPr id="10" name="矩形 4"/>
          <p:cNvSpPr>
            <a:spLocks noChangeArrowheads="1"/>
          </p:cNvSpPr>
          <p:nvPr/>
        </p:nvSpPr>
        <p:spPr bwMode="auto">
          <a:xfrm>
            <a:off x="4542756" y="2697665"/>
            <a:ext cx="649724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b="1" dirty="0">
                <a:solidFill>
                  <a:srgbClr val="000000"/>
                </a:solidFill>
              </a:rPr>
              <a:t>要努力使工人、农民、知识分子和其他群众共同享受到经济社会发展的成果。</a:t>
            </a:r>
            <a:endParaRPr lang="zh-CN" altLang="en-US" sz="2400" b="1" dirty="0">
              <a:solidFill>
                <a:srgbClr val="000000"/>
              </a:solidFill>
            </a:endParaRPr>
          </a:p>
        </p:txBody>
      </p:sp>
      <p:grpSp>
        <p:nvGrpSpPr>
          <p:cNvPr id="4" name="组合 3"/>
          <p:cNvGrpSpPr/>
          <p:nvPr/>
        </p:nvGrpSpPr>
        <p:grpSpPr>
          <a:xfrm>
            <a:off x="4189940" y="4601926"/>
            <a:ext cx="7674281" cy="1946798"/>
            <a:chOff x="650852" y="3867148"/>
            <a:chExt cx="7674281" cy="1946798"/>
          </a:xfrm>
        </p:grpSpPr>
        <p:grpSp>
          <p:nvGrpSpPr>
            <p:cNvPr id="3" name="组合 2"/>
            <p:cNvGrpSpPr/>
            <p:nvPr/>
          </p:nvGrpSpPr>
          <p:grpSpPr>
            <a:xfrm>
              <a:off x="650852" y="3867148"/>
              <a:ext cx="7674281" cy="1946798"/>
              <a:chOff x="4093162" y="1769670"/>
              <a:chExt cx="6432028" cy="1946798"/>
            </a:xfrm>
          </p:grpSpPr>
          <p:sp>
            <p:nvSpPr>
              <p:cNvPr id="14" name="圆角矩形 9"/>
              <p:cNvSpPr/>
              <p:nvPr/>
            </p:nvSpPr>
            <p:spPr>
              <a:xfrm>
                <a:off x="4093162" y="2230903"/>
                <a:ext cx="6432028" cy="1485565"/>
              </a:xfrm>
              <a:prstGeom prst="roundRect">
                <a:avLst>
                  <a:gd name="adj" fmla="val 0"/>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zh-CN" altLang="en-US" sz="1600" dirty="0">
                  <a:solidFill>
                    <a:prstClr val="black">
                      <a:lumMod val="75000"/>
                      <a:lumOff val="25000"/>
                    </a:prstClr>
                  </a:solidFill>
                  <a:latin typeface="+mn-ea"/>
                  <a:cs typeface="+mn-ea"/>
                  <a:sym typeface="+mn-lt"/>
                </a:endParaRPr>
              </a:p>
            </p:txBody>
          </p:sp>
          <p:sp>
            <p:nvSpPr>
              <p:cNvPr id="15" name="圆角矩形 10"/>
              <p:cNvSpPr/>
              <p:nvPr/>
            </p:nvSpPr>
            <p:spPr>
              <a:xfrm>
                <a:off x="4093162" y="1769670"/>
                <a:ext cx="6432028" cy="554945"/>
              </a:xfrm>
              <a:prstGeom prst="roundRect">
                <a:avLst>
                  <a:gd name="adj"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mn-ea"/>
                    <a:cs typeface="+mn-ea"/>
                    <a:sym typeface="+mn-lt"/>
                  </a:rPr>
                  <a:t>我们党领导人民进行改革开放和现代化建设的根本目的</a:t>
                </a:r>
                <a:endParaRPr lang="en-US" altLang="zh-CN" sz="2400" dirty="0">
                  <a:solidFill>
                    <a:schemeClr val="bg1"/>
                  </a:solidFill>
                  <a:latin typeface="+mn-ea"/>
                  <a:cs typeface="+mn-ea"/>
                  <a:sym typeface="+mn-lt"/>
                </a:endParaRPr>
              </a:p>
            </p:txBody>
          </p:sp>
        </p:grpSp>
        <p:sp>
          <p:nvSpPr>
            <p:cNvPr id="17" name="矩形 4"/>
            <p:cNvSpPr>
              <a:spLocks noChangeArrowheads="1"/>
            </p:cNvSpPr>
            <p:nvPr/>
          </p:nvSpPr>
          <p:spPr bwMode="auto">
            <a:xfrm>
              <a:off x="1117903" y="4479638"/>
              <a:ext cx="674017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dirty="0">
                  <a:solidFill>
                    <a:srgbClr val="000000"/>
                  </a:solidFill>
                </a:rPr>
                <a:t>就是要通过发展社会生产力，努力满足人民群众日益增长的物质文化需要。</a:t>
              </a:r>
              <a:endParaRPr lang="zh-CN" altLang="en-US" sz="2400" dirty="0">
                <a:solidFill>
                  <a:srgbClr val="000000"/>
                </a:solidFill>
              </a:endParaRPr>
            </a:p>
          </p:txBody>
        </p:sp>
      </p:grpSp>
      <p:grpSp>
        <p:nvGrpSpPr>
          <p:cNvPr id="7" name="组合 6"/>
          <p:cNvGrpSpPr/>
          <p:nvPr/>
        </p:nvGrpSpPr>
        <p:grpSpPr>
          <a:xfrm>
            <a:off x="436960" y="2412058"/>
            <a:ext cx="3529250" cy="4190895"/>
            <a:chOff x="8502555" y="2115403"/>
            <a:chExt cx="3361666" cy="4004985"/>
          </a:xfrm>
        </p:grpSpPr>
        <p:grpSp>
          <p:nvGrpSpPr>
            <p:cNvPr id="5" name="组合 4"/>
            <p:cNvGrpSpPr/>
            <p:nvPr/>
          </p:nvGrpSpPr>
          <p:grpSpPr>
            <a:xfrm>
              <a:off x="8502555" y="2115403"/>
              <a:ext cx="3361666" cy="4004985"/>
              <a:chOff x="8707271" y="3057382"/>
              <a:chExt cx="2704073" cy="3063006"/>
            </a:xfrm>
          </p:grpSpPr>
          <p:sp>
            <p:nvSpPr>
              <p:cNvPr id="11" name="任意多边形: 形状 10"/>
              <p:cNvSpPr/>
              <p:nvPr/>
            </p:nvSpPr>
            <p:spPr>
              <a:xfrm>
                <a:off x="8707271" y="3057382"/>
                <a:ext cx="2704073" cy="3063006"/>
              </a:xfrm>
              <a:custGeom>
                <a:avLst/>
                <a:gdLst>
                  <a:gd name="connsiteX0" fmla="*/ 464439 w 1245012"/>
                  <a:gd name="connsiteY0" fmla="*/ 1410272 h 1410271"/>
                  <a:gd name="connsiteX1" fmla="*/ 0 w 1245012"/>
                  <a:gd name="connsiteY1" fmla="*/ 1410272 h 1410271"/>
                  <a:gd name="connsiteX2" fmla="*/ 0 w 1245012"/>
                  <a:gd name="connsiteY2" fmla="*/ 780574 h 1410271"/>
                  <a:gd name="connsiteX3" fmla="*/ 780574 w 1245012"/>
                  <a:gd name="connsiteY3" fmla="*/ 0 h 1410271"/>
                  <a:gd name="connsiteX4" fmla="*/ 1245013 w 1245012"/>
                  <a:gd name="connsiteY4" fmla="*/ 0 h 1410271"/>
                  <a:gd name="connsiteX5" fmla="*/ 1245013 w 1245012"/>
                  <a:gd name="connsiteY5" fmla="*/ 629698 h 1410271"/>
                  <a:gd name="connsiteX6" fmla="*/ 464439 w 1245012"/>
                  <a:gd name="connsiteY6" fmla="*/ 1410272 h 141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5012" h="1410271">
                    <a:moveTo>
                      <a:pt x="464439" y="1410272"/>
                    </a:moveTo>
                    <a:lnTo>
                      <a:pt x="0" y="1410272"/>
                    </a:lnTo>
                    <a:lnTo>
                      <a:pt x="0" y="780574"/>
                    </a:lnTo>
                    <a:cubicBezTo>
                      <a:pt x="0" y="349472"/>
                      <a:pt x="349472" y="0"/>
                      <a:pt x="780574" y="0"/>
                    </a:cubicBezTo>
                    <a:lnTo>
                      <a:pt x="1245013" y="0"/>
                    </a:lnTo>
                    <a:lnTo>
                      <a:pt x="1245013" y="629698"/>
                    </a:lnTo>
                    <a:cubicBezTo>
                      <a:pt x="1245013" y="1060799"/>
                      <a:pt x="895540" y="1410272"/>
                      <a:pt x="464439" y="1410272"/>
                    </a:cubicBezTo>
                    <a:close/>
                  </a:path>
                </a:pathLst>
              </a:cu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n w="19050">
                    <a:noFill/>
                  </a:ln>
                  <a:gradFill>
                    <a:gsLst>
                      <a:gs pos="100000">
                        <a:srgbClr val="E9BE61"/>
                      </a:gs>
                      <a:gs pos="49000">
                        <a:srgbClr val="FEEFAC"/>
                      </a:gs>
                    </a:gsLst>
                    <a:lin ang="5400000" scaled="0"/>
                  </a:gradFill>
                  <a:latin typeface="思源宋体 CN Heavy" panose="02020900000000000000" pitchFamily="18" charset="-122"/>
                  <a:ea typeface="思源宋体 CN Heavy" panose="02020900000000000000" pitchFamily="18" charset="-122"/>
                </a:endParaRPr>
              </a:p>
            </p:txBody>
          </p:sp>
          <p:sp>
            <p:nvSpPr>
              <p:cNvPr id="12" name="任意多边形: 形状 11"/>
              <p:cNvSpPr/>
              <p:nvPr/>
            </p:nvSpPr>
            <p:spPr>
              <a:xfrm>
                <a:off x="8707271" y="3057382"/>
                <a:ext cx="2704073" cy="3063006"/>
              </a:xfrm>
              <a:custGeom>
                <a:avLst/>
                <a:gdLst>
                  <a:gd name="connsiteX0" fmla="*/ 647319 w 1245012"/>
                  <a:gd name="connsiteY0" fmla="*/ 1410272 h 1410271"/>
                  <a:gd name="connsiteX1" fmla="*/ 0 w 1245012"/>
                  <a:gd name="connsiteY1" fmla="*/ 1410272 h 1410271"/>
                  <a:gd name="connsiteX2" fmla="*/ 0 w 1245012"/>
                  <a:gd name="connsiteY2" fmla="*/ 597694 h 1410271"/>
                  <a:gd name="connsiteX3" fmla="*/ 597694 w 1245012"/>
                  <a:gd name="connsiteY3" fmla="*/ 0 h 1410271"/>
                  <a:gd name="connsiteX4" fmla="*/ 1245013 w 1245012"/>
                  <a:gd name="connsiteY4" fmla="*/ 0 h 1410271"/>
                  <a:gd name="connsiteX5" fmla="*/ 1245013 w 1245012"/>
                  <a:gd name="connsiteY5" fmla="*/ 812578 h 1410271"/>
                  <a:gd name="connsiteX6" fmla="*/ 647319 w 1245012"/>
                  <a:gd name="connsiteY6" fmla="*/ 1410272 h 141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5012" h="1410271">
                    <a:moveTo>
                      <a:pt x="647319" y="1410272"/>
                    </a:moveTo>
                    <a:lnTo>
                      <a:pt x="0" y="1410272"/>
                    </a:lnTo>
                    <a:lnTo>
                      <a:pt x="0" y="597694"/>
                    </a:lnTo>
                    <a:cubicBezTo>
                      <a:pt x="0" y="267653"/>
                      <a:pt x="267653" y="0"/>
                      <a:pt x="597694" y="0"/>
                    </a:cubicBezTo>
                    <a:lnTo>
                      <a:pt x="1245013" y="0"/>
                    </a:lnTo>
                    <a:lnTo>
                      <a:pt x="1245013" y="812578"/>
                    </a:lnTo>
                    <a:cubicBezTo>
                      <a:pt x="1245013" y="1142714"/>
                      <a:pt x="977456" y="1410272"/>
                      <a:pt x="647319" y="1410272"/>
                    </a:cubicBezTo>
                    <a:close/>
                  </a:path>
                </a:pathLst>
              </a:custGeom>
              <a:gradFill>
                <a:gsLst>
                  <a:gs pos="100000">
                    <a:srgbClr val="8C1A24">
                      <a:alpha val="34000"/>
                    </a:srgbClr>
                  </a:gs>
                  <a:gs pos="76000">
                    <a:srgbClr val="8C1A24">
                      <a:alpha val="24000"/>
                    </a:srgbClr>
                  </a:gs>
                </a:gsLst>
                <a:lin ang="5400000" scaled="0"/>
              </a:gradFill>
              <a:ln w="9525" cap="flat">
                <a:gradFill flip="none" rotWithShape="1">
                  <a:gsLst>
                    <a:gs pos="3540">
                      <a:srgbClr val="8C1A24"/>
                    </a:gs>
                    <a:gs pos="30000">
                      <a:srgbClr val="8C1A24">
                        <a:alpha val="0"/>
                      </a:srgbClr>
                    </a:gs>
                    <a:gs pos="79000">
                      <a:srgbClr val="8C1A24">
                        <a:alpha val="0"/>
                      </a:srgbClr>
                    </a:gs>
                    <a:gs pos="100000">
                      <a:srgbClr val="8C1A24"/>
                    </a:gs>
                  </a:gsLst>
                  <a:lin ang="2700000" scaled="1"/>
                  <a:tileRect/>
                </a:gradFill>
                <a:prstDash val="solid"/>
                <a:miter/>
              </a:ln>
            </p:spPr>
            <p:txBody>
              <a:bodyPr rtlCol="0" anchor="ctr"/>
              <a:lstStyle/>
              <a:p>
                <a:endParaRPr lang="zh-CN" altLang="en-US"/>
              </a:p>
            </p:txBody>
          </p:sp>
        </p:grpSp>
        <p:sp>
          <p:nvSpPr>
            <p:cNvPr id="20" name="矩形 4"/>
            <p:cNvSpPr>
              <a:spLocks noChangeArrowheads="1"/>
            </p:cNvSpPr>
            <p:nvPr/>
          </p:nvSpPr>
          <p:spPr bwMode="auto">
            <a:xfrm>
              <a:off x="8993875" y="2654826"/>
              <a:ext cx="276116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pPr>
              <a:r>
                <a:rPr lang="zh-CN" altLang="en-US" sz="2400" dirty="0">
                  <a:solidFill>
                    <a:schemeClr val="accent4">
                      <a:lumMod val="20000"/>
                      <a:lumOff val="80000"/>
                    </a:schemeClr>
                  </a:solidFill>
                </a:rPr>
                <a:t>实行改革开放和实现社会主义现代化</a:t>
              </a:r>
              <a:endParaRPr lang="zh-CN" altLang="en-US" sz="2400" dirty="0">
                <a:solidFill>
                  <a:schemeClr val="accent4">
                    <a:lumMod val="20000"/>
                    <a:lumOff val="80000"/>
                  </a:schemeClr>
                </a:solidFill>
              </a:endParaRPr>
            </a:p>
          </p:txBody>
        </p:sp>
        <p:sp>
          <p:nvSpPr>
            <p:cNvPr id="21" name="矩形 4"/>
            <p:cNvSpPr>
              <a:spLocks noChangeArrowheads="1"/>
            </p:cNvSpPr>
            <p:nvPr/>
          </p:nvSpPr>
          <p:spPr bwMode="auto">
            <a:xfrm>
              <a:off x="8802805" y="4058017"/>
              <a:ext cx="276116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FontTx/>
                <a:buNone/>
              </a:pPr>
              <a:r>
                <a:rPr lang="zh-CN" altLang="en-US" sz="2400">
                  <a:solidFill>
                    <a:schemeClr val="bg1"/>
                  </a:solidFill>
                </a:rPr>
                <a:t>是祖国的富强之道</a:t>
              </a:r>
              <a:endParaRPr lang="en-US" altLang="zh-CN" sz="2400">
                <a:solidFill>
                  <a:schemeClr val="bg1"/>
                </a:solidFill>
              </a:endParaRPr>
            </a:p>
            <a:p>
              <a:pPr algn="just">
                <a:lnSpc>
                  <a:spcPct val="150000"/>
                </a:lnSpc>
                <a:spcBef>
                  <a:spcPct val="0"/>
                </a:spcBef>
                <a:buFontTx/>
                <a:buNone/>
              </a:pPr>
              <a:r>
                <a:rPr lang="zh-CN" altLang="en-US" sz="2400">
                  <a:solidFill>
                    <a:schemeClr val="bg1"/>
                  </a:solidFill>
                </a:rPr>
                <a:t>是自己的富裕之道</a:t>
              </a:r>
              <a:endParaRPr lang="zh-CN" altLang="en-US" sz="2400" dirty="0">
                <a:solidFill>
                  <a:schemeClr val="bg1"/>
                </a:solidFill>
              </a:endParaRPr>
            </a:p>
          </p:txBody>
        </p:sp>
        <p:cxnSp>
          <p:nvCxnSpPr>
            <p:cNvPr id="22" name="直接连接符 21"/>
            <p:cNvCxnSpPr/>
            <p:nvPr/>
          </p:nvCxnSpPr>
          <p:spPr>
            <a:xfrm>
              <a:off x="8802805" y="3965547"/>
              <a:ext cx="281144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447499" y="1092295"/>
            <a:ext cx="7297002"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（三）始终代表中国最广大人民的根本利益</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sp>
        <p:nvSpPr>
          <p:cNvPr id="9" name="矩形 4"/>
          <p:cNvSpPr>
            <a:spLocks noChangeArrowheads="1"/>
          </p:cNvSpPr>
          <p:nvPr/>
        </p:nvSpPr>
        <p:spPr bwMode="auto">
          <a:xfrm>
            <a:off x="327779" y="1818730"/>
            <a:ext cx="9785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263525" indent="-263525" algn="just">
              <a:lnSpc>
                <a:spcPct val="100000"/>
              </a:lnSpc>
              <a:spcBef>
                <a:spcPct val="0"/>
              </a:spcBef>
              <a:buFontTx/>
              <a:buNone/>
            </a:pPr>
            <a:r>
              <a:rPr lang="en-US" altLang="zh-CN" sz="2400" b="1" dirty="0">
                <a:solidFill>
                  <a:srgbClr val="C00000"/>
                </a:solidFill>
              </a:rPr>
              <a:t>3.</a:t>
            </a:r>
            <a:r>
              <a:rPr lang="zh-CN" altLang="en-US" sz="2400" b="1" dirty="0">
                <a:solidFill>
                  <a:srgbClr val="C00000"/>
                </a:solidFill>
              </a:rPr>
              <a:t>妥善处理各方面的利益关系，把一切积极因素充分调动和凝聚起来</a:t>
            </a:r>
            <a:endParaRPr lang="zh-CN" altLang="en-US" sz="2400" b="1" dirty="0">
              <a:solidFill>
                <a:srgbClr val="C00000"/>
              </a:solidFill>
            </a:endParaRPr>
          </a:p>
        </p:txBody>
      </p:sp>
      <p:grpSp>
        <p:nvGrpSpPr>
          <p:cNvPr id="6" name="组合 5"/>
          <p:cNvGrpSpPr/>
          <p:nvPr/>
        </p:nvGrpSpPr>
        <p:grpSpPr>
          <a:xfrm>
            <a:off x="406358" y="2814643"/>
            <a:ext cx="7764110" cy="565924"/>
            <a:chOff x="1325299" y="3037984"/>
            <a:chExt cx="7764110" cy="565924"/>
          </a:xfrm>
        </p:grpSpPr>
        <p:grpSp>
          <p:nvGrpSpPr>
            <p:cNvPr id="5" name="组合 4"/>
            <p:cNvGrpSpPr/>
            <p:nvPr/>
          </p:nvGrpSpPr>
          <p:grpSpPr>
            <a:xfrm>
              <a:off x="1325299" y="3037984"/>
              <a:ext cx="7764110" cy="565924"/>
              <a:chOff x="1325299" y="3037984"/>
              <a:chExt cx="7764110" cy="565924"/>
            </a:xfrm>
          </p:grpSpPr>
          <p:grpSp>
            <p:nvGrpSpPr>
              <p:cNvPr id="3" name="组合 2"/>
              <p:cNvGrpSpPr/>
              <p:nvPr/>
            </p:nvGrpSpPr>
            <p:grpSpPr>
              <a:xfrm>
                <a:off x="1325299" y="3037984"/>
                <a:ext cx="7764110" cy="565924"/>
                <a:chOff x="2955322" y="1743298"/>
                <a:chExt cx="7764110" cy="565924"/>
              </a:xfrm>
            </p:grpSpPr>
            <p:sp>
              <p:nvSpPr>
                <p:cNvPr id="14" name="图形 14"/>
                <p:cNvSpPr/>
                <p:nvPr/>
              </p:nvSpPr>
              <p:spPr>
                <a:xfrm>
                  <a:off x="2955322" y="1743435"/>
                  <a:ext cx="2088845" cy="565650"/>
                </a:xfrm>
                <a:custGeom>
                  <a:avLst/>
                  <a:gdLst>
                    <a:gd name="connsiteX0" fmla="*/ 2088846 w 2088845"/>
                    <a:gd name="connsiteY0" fmla="*/ 565651 h 565650"/>
                    <a:gd name="connsiteX1" fmla="*/ 1104714 w 2088845"/>
                    <a:gd name="connsiteY1" fmla="*/ 565651 h 565650"/>
                    <a:gd name="connsiteX2" fmla="*/ 120583 w 2088845"/>
                    <a:gd name="connsiteY2" fmla="*/ 565651 h 565650"/>
                    <a:gd name="connsiteX3" fmla="*/ 0 w 2088845"/>
                    <a:gd name="connsiteY3" fmla="*/ 282851 h 565650"/>
                    <a:gd name="connsiteX4" fmla="*/ 120583 w 2088845"/>
                    <a:gd name="connsiteY4" fmla="*/ 0 h 565650"/>
                    <a:gd name="connsiteX5" fmla="*/ 1104714 w 2088845"/>
                    <a:gd name="connsiteY5" fmla="*/ 0 h 565650"/>
                    <a:gd name="connsiteX6" fmla="*/ 2088846 w 2088845"/>
                    <a:gd name="connsiteY6" fmla="*/ 0 h 565650"/>
                    <a:gd name="connsiteX7" fmla="*/ 2088846 w 2088845"/>
                    <a:gd name="connsiteY7" fmla="*/ 282851 h 56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845" h="565650">
                      <a:moveTo>
                        <a:pt x="2088846" y="565651"/>
                      </a:moveTo>
                      <a:lnTo>
                        <a:pt x="1104714" y="565651"/>
                      </a:lnTo>
                      <a:lnTo>
                        <a:pt x="120583" y="565651"/>
                      </a:lnTo>
                      <a:lnTo>
                        <a:pt x="0" y="282851"/>
                      </a:lnTo>
                      <a:lnTo>
                        <a:pt x="120583" y="0"/>
                      </a:lnTo>
                      <a:lnTo>
                        <a:pt x="1104714" y="0"/>
                      </a:lnTo>
                      <a:lnTo>
                        <a:pt x="2088846" y="0"/>
                      </a:lnTo>
                      <a:lnTo>
                        <a:pt x="2088846" y="282851"/>
                      </a:lnTo>
                      <a:close/>
                    </a:path>
                  </a:pathLst>
                </a:cu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n w="19050">
                      <a:noFill/>
                    </a:ln>
                    <a:gradFill>
                      <a:gsLst>
                        <a:gs pos="100000">
                          <a:srgbClr val="E9BE61"/>
                        </a:gs>
                        <a:gs pos="49000">
                          <a:srgbClr val="FEEFAC"/>
                        </a:gs>
                      </a:gsLst>
                      <a:lin ang="5400000" scaled="0"/>
                    </a:gradFill>
                    <a:latin typeface="思源宋体 CN Heavy" panose="02020900000000000000" pitchFamily="18" charset="-122"/>
                    <a:ea typeface="思源宋体 CN Heavy" panose="02020900000000000000" pitchFamily="18" charset="-122"/>
                  </a:endParaRPr>
                </a:p>
              </p:txBody>
            </p:sp>
            <p:sp>
              <p:nvSpPr>
                <p:cNvPr id="15" name="矩形 14"/>
                <p:cNvSpPr/>
                <p:nvPr/>
              </p:nvSpPr>
              <p:spPr>
                <a:xfrm>
                  <a:off x="4600574" y="1743298"/>
                  <a:ext cx="6118858" cy="565924"/>
                </a:xfrm>
                <a:prstGeom prst="rect">
                  <a:avLst/>
                </a:prstGeom>
                <a:gradFill>
                  <a:gsLst>
                    <a:gs pos="0">
                      <a:srgbClr val="C30F0F">
                        <a:lumMod val="90000"/>
                        <a:lumOff val="10000"/>
                      </a:srgbClr>
                    </a:gs>
                    <a:gs pos="45000">
                      <a:srgbClr val="C30F0F"/>
                    </a:gs>
                  </a:gsLst>
                  <a:lin ang="5400000" scaled="1"/>
                </a:gradFill>
                <a:ln>
                  <a:noFill/>
                </a:ln>
                <a:effectLst>
                  <a:outerShdw blurRad="254000" dist="101600" dir="5400000" algn="ctr" rotWithShape="0">
                    <a:srgbClr val="C30F0F">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n w="19050">
                      <a:noFill/>
                    </a:ln>
                    <a:gradFill>
                      <a:gsLst>
                        <a:gs pos="100000">
                          <a:srgbClr val="E9BE61"/>
                        </a:gs>
                        <a:gs pos="49000">
                          <a:srgbClr val="FEEFAC"/>
                        </a:gs>
                      </a:gsLst>
                      <a:lin ang="5400000" scaled="0"/>
                    </a:gradFill>
                    <a:latin typeface="思源宋体 CN Heavy" panose="02020900000000000000" pitchFamily="18" charset="-122"/>
                    <a:ea typeface="思源宋体 CN Heavy" panose="02020900000000000000" pitchFamily="18" charset="-122"/>
                  </a:endParaRPr>
                </a:p>
              </p:txBody>
            </p:sp>
            <p:cxnSp>
              <p:nvCxnSpPr>
                <p:cNvPr id="16" name="直接连接符 15"/>
                <p:cNvCxnSpPr/>
                <p:nvPr/>
              </p:nvCxnSpPr>
              <p:spPr>
                <a:xfrm>
                  <a:off x="5947263" y="1859376"/>
                  <a:ext cx="0" cy="333769"/>
                </a:xfrm>
                <a:prstGeom prst="line">
                  <a:avLst/>
                </a:prstGeom>
                <a:ln>
                  <a:solidFill>
                    <a:srgbClr val="FEEFAC"/>
                  </a:solidFill>
                </a:ln>
              </p:spPr>
              <p:style>
                <a:lnRef idx="1">
                  <a:schemeClr val="accent1"/>
                </a:lnRef>
                <a:fillRef idx="0">
                  <a:schemeClr val="accent1"/>
                </a:fillRef>
                <a:effectRef idx="0">
                  <a:schemeClr val="accent1"/>
                </a:effectRef>
                <a:fontRef idx="minor">
                  <a:schemeClr val="tx1"/>
                </a:fontRef>
              </p:style>
            </p:cxnSp>
          </p:grpSp>
          <p:sp>
            <p:nvSpPr>
              <p:cNvPr id="18" name="矩形 4"/>
              <p:cNvSpPr>
                <a:spLocks noChangeArrowheads="1"/>
              </p:cNvSpPr>
              <p:nvPr/>
            </p:nvSpPr>
            <p:spPr bwMode="auto">
              <a:xfrm>
                <a:off x="1501799" y="3073902"/>
                <a:ext cx="2815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zh-CN" altLang="en-US" sz="2400" dirty="0">
                    <a:solidFill>
                      <a:schemeClr val="accent4">
                        <a:lumMod val="20000"/>
                        <a:lumOff val="80000"/>
                      </a:schemeClr>
                    </a:solidFill>
                  </a:rPr>
                  <a:t>最大多数人的利益</a:t>
                </a:r>
                <a:endParaRPr lang="zh-CN" altLang="en-US" sz="2400" dirty="0">
                  <a:solidFill>
                    <a:schemeClr val="accent4">
                      <a:lumMod val="20000"/>
                      <a:lumOff val="80000"/>
                    </a:schemeClr>
                  </a:solidFill>
                </a:endParaRPr>
              </a:p>
            </p:txBody>
          </p:sp>
        </p:grpSp>
        <p:sp>
          <p:nvSpPr>
            <p:cNvPr id="13" name="矩形 4"/>
            <p:cNvSpPr>
              <a:spLocks noChangeArrowheads="1"/>
            </p:cNvSpPr>
            <p:nvPr/>
          </p:nvSpPr>
          <p:spPr bwMode="auto">
            <a:xfrm>
              <a:off x="4493739" y="3073902"/>
              <a:ext cx="45956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00000"/>
                </a:lnSpc>
                <a:spcBef>
                  <a:spcPct val="0"/>
                </a:spcBef>
                <a:buFontTx/>
                <a:buNone/>
              </a:pPr>
              <a:r>
                <a:rPr lang="zh-CN" altLang="en-US" sz="2400" dirty="0">
                  <a:solidFill>
                    <a:schemeClr val="bg1"/>
                  </a:solidFill>
                </a:rPr>
                <a:t>是最紧要和最具有决定性的因素</a:t>
              </a:r>
              <a:endParaRPr lang="zh-CN" altLang="en-US" sz="2400" dirty="0">
                <a:solidFill>
                  <a:schemeClr val="bg1"/>
                </a:solidFill>
              </a:endParaRPr>
            </a:p>
          </p:txBody>
        </p:sp>
      </p:grpSp>
      <p:grpSp>
        <p:nvGrpSpPr>
          <p:cNvPr id="17" name="组合 16"/>
          <p:cNvGrpSpPr/>
          <p:nvPr/>
        </p:nvGrpSpPr>
        <p:grpSpPr>
          <a:xfrm>
            <a:off x="327779" y="2447188"/>
            <a:ext cx="11646856" cy="3873964"/>
            <a:chOff x="643732" y="2447188"/>
            <a:chExt cx="11646856" cy="3873964"/>
          </a:xfrm>
        </p:grpSpPr>
        <p:sp>
          <p:nvSpPr>
            <p:cNvPr id="10" name="矩形 4"/>
            <p:cNvSpPr>
              <a:spLocks noChangeArrowheads="1"/>
            </p:cNvSpPr>
            <p:nvPr/>
          </p:nvSpPr>
          <p:spPr bwMode="auto">
            <a:xfrm>
              <a:off x="3082573" y="4329074"/>
              <a:ext cx="494231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dirty="0">
                  <a:solidFill>
                    <a:srgbClr val="000000"/>
                  </a:solidFill>
                </a:rPr>
                <a:t>把个人利益与集体利益、局部利益与整体利益、当前利益与长远利益正确地统一和结合起来。</a:t>
              </a:r>
              <a:endParaRPr lang="zh-CN" altLang="en-US" sz="2400" dirty="0">
                <a:solidFill>
                  <a:srgbClr val="000000"/>
                </a:solidFill>
              </a:endParaRPr>
            </a:p>
          </p:txBody>
        </p:sp>
        <p:grpSp>
          <p:nvGrpSpPr>
            <p:cNvPr id="4" name="组合 3"/>
            <p:cNvGrpSpPr/>
            <p:nvPr/>
          </p:nvGrpSpPr>
          <p:grpSpPr>
            <a:xfrm>
              <a:off x="643732" y="4028061"/>
              <a:ext cx="11536441" cy="2230455"/>
              <a:chOff x="835256" y="4028061"/>
              <a:chExt cx="11536441" cy="2230455"/>
            </a:xfrm>
          </p:grpSpPr>
          <p:sp>
            <p:nvSpPr>
              <p:cNvPr id="21" name="圆角矩形 26"/>
              <p:cNvSpPr/>
              <p:nvPr/>
            </p:nvSpPr>
            <p:spPr>
              <a:xfrm>
                <a:off x="3079440" y="4028061"/>
                <a:ext cx="9292257" cy="2230455"/>
              </a:xfrm>
              <a:prstGeom prst="roundRect">
                <a:avLst>
                  <a:gd name="adj" fmla="val 7513"/>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思源黑体 CN Normal" panose="020B0400000000000000" pitchFamily="34" charset="-122"/>
                  <a:cs typeface="+mn-cs"/>
                  <a:sym typeface="Arial" panose="020B0604020202020204" pitchFamily="34" charset="0"/>
                </a:endParaRPr>
              </a:p>
            </p:txBody>
          </p:sp>
          <p:sp>
            <p:nvSpPr>
              <p:cNvPr id="22" name="圆角矩形 27"/>
              <p:cNvSpPr/>
              <p:nvPr/>
            </p:nvSpPr>
            <p:spPr>
              <a:xfrm>
                <a:off x="835256" y="4028061"/>
                <a:ext cx="2133769" cy="2230454"/>
              </a:xfrm>
              <a:prstGeom prst="round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宋体 CN Heavy" panose="02020900000000000000" pitchFamily="18" charset="-122"/>
                  <a:ea typeface="思源宋体 CN Heavy" panose="02020900000000000000" pitchFamily="18" charset="-122"/>
                  <a:cs typeface="+mn-cs"/>
                  <a:sym typeface="Arial" panose="020B0604020202020204" pitchFamily="34" charset="0"/>
                </a:endParaRPr>
              </a:p>
            </p:txBody>
          </p:sp>
        </p:grpSp>
        <p:sp>
          <p:nvSpPr>
            <p:cNvPr id="11" name="矩形 4"/>
            <p:cNvSpPr>
              <a:spLocks noChangeArrowheads="1"/>
            </p:cNvSpPr>
            <p:nvPr/>
          </p:nvSpPr>
          <p:spPr bwMode="auto">
            <a:xfrm>
              <a:off x="754443" y="4575761"/>
              <a:ext cx="191234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ct val="0"/>
                </a:spcBef>
                <a:buFontTx/>
                <a:buNone/>
              </a:pPr>
              <a:r>
                <a:rPr lang="zh-CN" altLang="en-US" sz="2400" b="1" dirty="0">
                  <a:solidFill>
                    <a:schemeClr val="bg1"/>
                  </a:solidFill>
                </a:rPr>
                <a:t>群众基础和力量源泉</a:t>
              </a:r>
              <a:endParaRPr lang="zh-CN" altLang="en-US" sz="2400" b="1" dirty="0">
                <a:solidFill>
                  <a:schemeClr val="bg1"/>
                </a:solidFill>
              </a:endParaRPr>
            </a:p>
          </p:txBody>
        </p:sp>
        <p:pic>
          <p:nvPicPr>
            <p:cNvPr id="7" name="图片 6"/>
            <p:cNvPicPr>
              <a:picLocks noChangeAspect="1"/>
            </p:cNvPicPr>
            <p:nvPr/>
          </p:nvPicPr>
          <p:blipFill>
            <a:blip r:embed="rId1"/>
            <a:srcRect/>
            <a:stretch>
              <a:fillRect/>
            </a:stretch>
          </p:blipFill>
          <p:spPr>
            <a:xfrm>
              <a:off x="8518189" y="2447188"/>
              <a:ext cx="3772399" cy="3873964"/>
            </a:xfrm>
            <a:prstGeom prst="rect">
              <a:avLst/>
            </a:prstGeom>
          </p:spPr>
        </p:pic>
      </p:grpSp>
      <p:sp>
        <p:nvSpPr>
          <p:cNvPr id="28" name="文本框 27"/>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2447499" y="1092295"/>
            <a:ext cx="7297002" cy="594772"/>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ctr">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（三）始终代表中国最广大人民的根本利益</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grpSp>
        <p:nvGrpSpPr>
          <p:cNvPr id="2" name="组合 1"/>
          <p:cNvGrpSpPr/>
          <p:nvPr/>
        </p:nvGrpSpPr>
        <p:grpSpPr>
          <a:xfrm>
            <a:off x="726084" y="2145865"/>
            <a:ext cx="5775854" cy="4013180"/>
            <a:chOff x="-958194" y="5442063"/>
            <a:chExt cx="5775854" cy="4013180"/>
          </a:xfrm>
        </p:grpSpPr>
        <p:grpSp>
          <p:nvGrpSpPr>
            <p:cNvPr id="7" name="组合 6"/>
            <p:cNvGrpSpPr/>
            <p:nvPr/>
          </p:nvGrpSpPr>
          <p:grpSpPr>
            <a:xfrm>
              <a:off x="-958194" y="5442063"/>
              <a:ext cx="5775854" cy="4013180"/>
              <a:chOff x="1907836" y="1293143"/>
              <a:chExt cx="8388626" cy="4013180"/>
            </a:xfrm>
          </p:grpSpPr>
          <p:sp>
            <p:nvSpPr>
              <p:cNvPr id="9" name="任意多边形 2"/>
              <p:cNvSpPr/>
              <p:nvPr/>
            </p:nvSpPr>
            <p:spPr>
              <a:xfrm>
                <a:off x="2066862" y="1556792"/>
                <a:ext cx="8229600" cy="1066800"/>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C00000"/>
                </a:solidFill>
                <a:prstDash val="solid"/>
                <a:miter lim="800000"/>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cs typeface="+mn-cs"/>
                </a:endParaRPr>
              </a:p>
            </p:txBody>
          </p:sp>
          <p:sp>
            <p:nvSpPr>
              <p:cNvPr id="10" name="任意多边形 3"/>
              <p:cNvSpPr/>
              <p:nvPr/>
            </p:nvSpPr>
            <p:spPr>
              <a:xfrm rot="10800000">
                <a:off x="2022143" y="3701007"/>
                <a:ext cx="8229600" cy="1605316"/>
              </a:xfrm>
              <a:custGeom>
                <a:avLst/>
                <a:gdLst>
                  <a:gd name="connsiteX0" fmla="*/ 0 w 8229600"/>
                  <a:gd name="connsiteY0" fmla="*/ 1047750 h 1066800"/>
                  <a:gd name="connsiteX1" fmla="*/ 0 w 8229600"/>
                  <a:gd name="connsiteY1" fmla="*/ 0 h 1066800"/>
                  <a:gd name="connsiteX2" fmla="*/ 8229600 w 8229600"/>
                  <a:gd name="connsiteY2" fmla="*/ 0 h 1066800"/>
                  <a:gd name="connsiteX3" fmla="*/ 8229600 w 82296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8229600" h="1066800">
                    <a:moveTo>
                      <a:pt x="0" y="1047750"/>
                    </a:moveTo>
                    <a:lnTo>
                      <a:pt x="0" y="0"/>
                    </a:lnTo>
                    <a:lnTo>
                      <a:pt x="8229600" y="0"/>
                    </a:lnTo>
                    <a:lnTo>
                      <a:pt x="8229600" y="1066800"/>
                    </a:lnTo>
                  </a:path>
                </a:pathLst>
              </a:custGeom>
              <a:noFill/>
              <a:ln w="28575" cap="flat" cmpd="sng" algn="ctr">
                <a:solidFill>
                  <a:srgbClr val="C00000"/>
                </a:solidFill>
                <a:prstDash val="solid"/>
                <a:miter lim="800000"/>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a:cs typeface="+mn-cs"/>
                </a:endParaRPr>
              </a:p>
            </p:txBody>
          </p:sp>
          <p:grpSp>
            <p:nvGrpSpPr>
              <p:cNvPr id="11" name="组合 10"/>
              <p:cNvGrpSpPr/>
              <p:nvPr/>
            </p:nvGrpSpPr>
            <p:grpSpPr>
              <a:xfrm>
                <a:off x="1907836" y="1293143"/>
                <a:ext cx="318051" cy="967408"/>
                <a:chOff x="1907836" y="1293143"/>
                <a:chExt cx="318051" cy="967408"/>
              </a:xfrm>
            </p:grpSpPr>
            <p:sp>
              <p:nvSpPr>
                <p:cNvPr id="12" name="矩形 11"/>
                <p:cNvSpPr/>
                <p:nvPr/>
              </p:nvSpPr>
              <p:spPr>
                <a:xfrm>
                  <a:off x="1907836" y="1293143"/>
                  <a:ext cx="159026" cy="755374"/>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13" name="矩形 12"/>
                <p:cNvSpPr/>
                <p:nvPr/>
              </p:nvSpPr>
              <p:spPr>
                <a:xfrm rot="5400000">
                  <a:off x="1788567" y="1823231"/>
                  <a:ext cx="715615" cy="159025"/>
                </a:xfrm>
                <a:prstGeom prst="rect">
                  <a:avLst/>
                </a:prstGeom>
                <a:solidFill>
                  <a:srgbClr val="C00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grpSp>
        </p:grpSp>
        <p:sp>
          <p:nvSpPr>
            <p:cNvPr id="8" name="矩形 4"/>
            <p:cNvSpPr>
              <a:spLocks noChangeArrowheads="1"/>
            </p:cNvSpPr>
            <p:nvPr/>
          </p:nvSpPr>
          <p:spPr bwMode="auto">
            <a:xfrm>
              <a:off x="-569092" y="6181954"/>
              <a:ext cx="4963672"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dirty="0">
                  <a:solidFill>
                    <a:srgbClr val="000000"/>
                  </a:solidFill>
                </a:rPr>
                <a:t>“人民，只有人民，才是我们工作价值的最高裁决者。”</a:t>
              </a:r>
              <a:endParaRPr lang="zh-CN" altLang="en-US" sz="2400" dirty="0">
                <a:solidFill>
                  <a:srgbClr val="000000"/>
                </a:solidFill>
              </a:endParaRPr>
            </a:p>
            <a:p>
              <a:pPr indent="629920" algn="just">
                <a:lnSpc>
                  <a:spcPct val="150000"/>
                </a:lnSpc>
                <a:spcBef>
                  <a:spcPct val="0"/>
                </a:spcBef>
                <a:buFontTx/>
                <a:buNone/>
              </a:pPr>
              <a:r>
                <a:rPr lang="en-US" altLang="zh-CN" sz="2400" dirty="0">
                  <a:solidFill>
                    <a:srgbClr val="000000"/>
                  </a:solidFill>
                </a:rPr>
                <a:t>——《</a:t>
              </a:r>
              <a:r>
                <a:rPr lang="zh-CN" altLang="en-US" sz="2400" dirty="0">
                  <a:solidFill>
                    <a:srgbClr val="000000"/>
                  </a:solidFill>
                </a:rPr>
                <a:t>江泽民论有中国特色社会主义（专题摘编）</a:t>
              </a:r>
              <a:r>
                <a:rPr lang="en-US" altLang="zh-CN" sz="2400" dirty="0">
                  <a:solidFill>
                    <a:srgbClr val="000000"/>
                  </a:solidFill>
                </a:rPr>
                <a:t>》</a:t>
              </a:r>
              <a:r>
                <a:rPr lang="zh-CN" altLang="en-US" sz="2400" dirty="0">
                  <a:solidFill>
                    <a:srgbClr val="000000"/>
                  </a:solidFill>
                </a:rPr>
                <a:t>，中央文献出版社</a:t>
              </a:r>
              <a:r>
                <a:rPr lang="en-US" altLang="zh-CN" sz="2400" dirty="0">
                  <a:solidFill>
                    <a:srgbClr val="000000"/>
                  </a:solidFill>
                </a:rPr>
                <a:t>2002</a:t>
              </a:r>
              <a:r>
                <a:rPr lang="zh-CN" altLang="en-US" sz="2400" dirty="0">
                  <a:solidFill>
                    <a:srgbClr val="000000"/>
                  </a:solidFill>
                </a:rPr>
                <a:t>年版，第</a:t>
              </a:r>
              <a:r>
                <a:rPr lang="en-US" altLang="zh-CN" sz="2400" dirty="0">
                  <a:solidFill>
                    <a:srgbClr val="000000"/>
                  </a:solidFill>
                </a:rPr>
                <a:t>638</a:t>
              </a:r>
              <a:r>
                <a:rPr lang="zh-CN" altLang="en-US" sz="2400" dirty="0">
                  <a:solidFill>
                    <a:srgbClr val="000000"/>
                  </a:solidFill>
                </a:rPr>
                <a:t>页</a:t>
              </a:r>
              <a:endParaRPr lang="en-US" altLang="zh-CN" sz="2400" dirty="0">
                <a:solidFill>
                  <a:srgbClr val="000000"/>
                </a:solidFill>
              </a:endParaRPr>
            </a:p>
          </p:txBody>
        </p:sp>
      </p:grpSp>
      <p:sp>
        <p:nvSpPr>
          <p:cNvPr id="15" name="矩形 4"/>
          <p:cNvSpPr>
            <a:spLocks noChangeArrowheads="1"/>
          </p:cNvSpPr>
          <p:nvPr/>
        </p:nvSpPr>
        <p:spPr bwMode="auto">
          <a:xfrm>
            <a:off x="7186360" y="2476932"/>
            <a:ext cx="4087940"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629920" algn="just">
              <a:lnSpc>
                <a:spcPct val="150000"/>
              </a:lnSpc>
              <a:spcBef>
                <a:spcPct val="0"/>
              </a:spcBef>
              <a:buFontTx/>
              <a:buNone/>
            </a:pPr>
            <a:r>
              <a:rPr lang="zh-CN" altLang="en-US" sz="2400" b="1" dirty="0">
                <a:solidFill>
                  <a:srgbClr val="000000"/>
                </a:solidFill>
              </a:rPr>
              <a:t>我们想事情，做工作，想得对不对，做得好不好，</a:t>
            </a:r>
            <a:r>
              <a:rPr lang="zh-CN" altLang="en-US" sz="2400" b="1" dirty="0">
                <a:solidFill>
                  <a:srgbClr val="C00000"/>
                </a:solidFill>
              </a:rPr>
              <a:t>根本的衡量尺度</a:t>
            </a:r>
            <a:r>
              <a:rPr lang="zh-CN" altLang="en-US" sz="2400" dirty="0">
                <a:solidFill>
                  <a:srgbClr val="000000"/>
                </a:solidFill>
              </a:rPr>
              <a:t>，就是人民拥护不拥护，人民赞成不赞成，人民高兴不高兴，人民答应不答应。</a:t>
            </a:r>
            <a:endParaRPr lang="zh-CN" altLang="en-US" sz="2400" dirty="0">
              <a:solidFill>
                <a:srgbClr val="000000"/>
              </a:solidFill>
            </a:endParaRPr>
          </a:p>
        </p:txBody>
      </p:sp>
      <p:sp>
        <p:nvSpPr>
          <p:cNvPr id="16" name="文本框 15"/>
          <p:cNvSpPr txBox="1"/>
          <p:nvPr/>
        </p:nvSpPr>
        <p:spPr>
          <a:xfrm>
            <a:off x="70581" y="255047"/>
            <a:ext cx="7843627" cy="553085"/>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a:t>
            </a:r>
            <a:r>
              <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“三个代表”重要思想的核心观点</a:t>
            </a:r>
            <a:endParaRPr kumimoji="0" lang="zh-CN" altLang="en-US" sz="3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ï$lïďe"/>
          <p:cNvSpPr/>
          <p:nvPr/>
        </p:nvSpPr>
        <p:spPr>
          <a:xfrm>
            <a:off x="133350" y="1790767"/>
            <a:ext cx="3762500" cy="1600134"/>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Oval 58"/>
          <p:cNvSpPr/>
          <p:nvPr/>
        </p:nvSpPr>
        <p:spPr>
          <a:xfrm>
            <a:off x="1688537" y="1424788"/>
            <a:ext cx="652124" cy="652124"/>
          </a:xfrm>
          <a:prstGeom prst="ellipse">
            <a:avLst/>
          </a:prstGeom>
          <a:gradFill>
            <a:gsLst>
              <a:gs pos="46000">
                <a:srgbClr val="B0261F"/>
              </a:gs>
              <a:gs pos="100000">
                <a:srgbClr val="ED9184"/>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24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1</a:t>
            </a:r>
            <a:endParaRPr kumimoji="0"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sym typeface="+mn-lt"/>
            </a:endParaRPr>
          </a:p>
        </p:txBody>
      </p:sp>
      <p:sp>
        <p:nvSpPr>
          <p:cNvPr id="5" name="ï$lïďe"/>
          <p:cNvSpPr/>
          <p:nvPr/>
        </p:nvSpPr>
        <p:spPr>
          <a:xfrm>
            <a:off x="4220425" y="1809530"/>
            <a:ext cx="3762500" cy="1578244"/>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 name="Oval 58"/>
          <p:cNvSpPr/>
          <p:nvPr/>
        </p:nvSpPr>
        <p:spPr>
          <a:xfrm>
            <a:off x="5775612" y="1440424"/>
            <a:ext cx="652124" cy="652124"/>
          </a:xfrm>
          <a:prstGeom prst="ellipse">
            <a:avLst/>
          </a:prstGeom>
          <a:gradFill>
            <a:gsLst>
              <a:gs pos="46000">
                <a:srgbClr val="B0261F"/>
              </a:gs>
              <a:gs pos="100000">
                <a:srgbClr val="ED9184"/>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2</a:t>
            </a:r>
            <a:endParaRPr sz="24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7" name="ï$lïďe"/>
          <p:cNvSpPr/>
          <p:nvPr/>
        </p:nvSpPr>
        <p:spPr>
          <a:xfrm>
            <a:off x="8307501" y="1790767"/>
            <a:ext cx="3762500" cy="1600134"/>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Oval 58"/>
          <p:cNvSpPr/>
          <p:nvPr/>
        </p:nvSpPr>
        <p:spPr>
          <a:xfrm>
            <a:off x="9862688" y="1424788"/>
            <a:ext cx="652124" cy="652124"/>
          </a:xfrm>
          <a:prstGeom prst="ellipse">
            <a:avLst/>
          </a:prstGeom>
          <a:gradFill>
            <a:gsLst>
              <a:gs pos="46000">
                <a:srgbClr val="B0261F"/>
              </a:gs>
              <a:gs pos="100000">
                <a:srgbClr val="ED9184"/>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3</a:t>
            </a:r>
            <a:endParaRPr sz="24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9" name="ï$lïďe"/>
          <p:cNvSpPr/>
          <p:nvPr/>
        </p:nvSpPr>
        <p:spPr>
          <a:xfrm>
            <a:off x="518426" y="4330006"/>
            <a:ext cx="5063776" cy="1731050"/>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Oval 58"/>
          <p:cNvSpPr/>
          <p:nvPr/>
        </p:nvSpPr>
        <p:spPr>
          <a:xfrm>
            <a:off x="2724251" y="3991419"/>
            <a:ext cx="652124" cy="652124"/>
          </a:xfrm>
          <a:prstGeom prst="ellipse">
            <a:avLst/>
          </a:prstGeom>
          <a:gradFill>
            <a:gsLst>
              <a:gs pos="46000">
                <a:srgbClr val="B0261F"/>
              </a:gs>
              <a:gs pos="100000">
                <a:srgbClr val="ED9184"/>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4</a:t>
            </a:r>
            <a:endParaRPr sz="24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11" name="矩形 10"/>
          <p:cNvSpPr/>
          <p:nvPr/>
        </p:nvSpPr>
        <p:spPr>
          <a:xfrm>
            <a:off x="2845640" y="778153"/>
            <a:ext cx="629604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C00000"/>
              </a:buClr>
              <a:buSzPct val="80000"/>
              <a:buFontTx/>
              <a:buNone/>
              <a:defRPr/>
            </a:pPr>
            <a:r>
              <a:rPr kumimoji="0" lang="zh-CN" altLang="en-US" sz="22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（二）</a:t>
            </a:r>
            <a:r>
              <a:rPr kumimoji="0" lang="zh-CN" altLang="en-US" sz="2200" b="1" i="0" u="none" strike="noStrike" kern="1200" cap="none" spc="0" normalizeH="0" baseline="0" noProof="0" dirty="0">
                <a:ln>
                  <a:noFill/>
                </a:ln>
                <a:solidFill>
                  <a:prstClr val="black">
                    <a:lumMod val="95000"/>
                    <a:lumOff val="5000"/>
                  </a:prstClr>
                </a:solidFill>
                <a:effectLst/>
                <a:uLnTx/>
                <a:uFillTx/>
                <a:latin typeface="楷体" panose="02010609060101010101" pitchFamily="49" charset="-122"/>
                <a:ea typeface="楷体" panose="02010609060101010101" pitchFamily="49" charset="-122"/>
              </a:rPr>
              <a:t>“</a:t>
            </a:r>
            <a:r>
              <a:rPr kumimoji="0" lang="zh-CN" altLang="en-US" sz="22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三个代表</a:t>
            </a:r>
            <a:r>
              <a:rPr kumimoji="0" lang="zh-CN" altLang="en-US" sz="2200" b="1" i="0" u="none" strike="noStrike" kern="1200" cap="none" spc="0" normalizeH="0" baseline="0" noProof="0" dirty="0">
                <a:ln>
                  <a:noFill/>
                </a:ln>
                <a:solidFill>
                  <a:prstClr val="black">
                    <a:lumMod val="95000"/>
                    <a:lumOff val="5000"/>
                  </a:prstClr>
                </a:solidFill>
                <a:effectLst/>
                <a:uLnTx/>
                <a:uFillTx/>
                <a:latin typeface="楷体" panose="02010609060101010101" pitchFamily="49" charset="-122"/>
                <a:ea typeface="楷体" panose="02010609060101010101" pitchFamily="49" charset="-122"/>
              </a:rPr>
              <a:t>”</a:t>
            </a:r>
            <a:r>
              <a:rPr kumimoji="0" lang="zh-CN" altLang="en-US" sz="22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重要思想的主要内容</a:t>
            </a:r>
            <a:endParaRPr kumimoji="0" lang="zh-CN" altLang="en-US" sz="22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ï$lïďe"/>
          <p:cNvSpPr/>
          <p:nvPr/>
        </p:nvSpPr>
        <p:spPr>
          <a:xfrm>
            <a:off x="6609799" y="4330006"/>
            <a:ext cx="5063776" cy="1731050"/>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Oval 58"/>
          <p:cNvSpPr/>
          <p:nvPr/>
        </p:nvSpPr>
        <p:spPr>
          <a:xfrm>
            <a:off x="8815624" y="3991419"/>
            <a:ext cx="652124" cy="652124"/>
          </a:xfrm>
          <a:prstGeom prst="ellipse">
            <a:avLst/>
          </a:prstGeom>
          <a:gradFill>
            <a:gsLst>
              <a:gs pos="46000">
                <a:srgbClr val="B0261F"/>
              </a:gs>
              <a:gs pos="100000">
                <a:srgbClr val="ED9184"/>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5</a:t>
            </a:r>
            <a:endParaRPr sz="24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17" name="文本框 16"/>
          <p:cNvSpPr txBox="1"/>
          <p:nvPr/>
        </p:nvSpPr>
        <p:spPr>
          <a:xfrm>
            <a:off x="130907" y="2267502"/>
            <a:ext cx="3752859" cy="49962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发展是党执政兴国的第一要务</a:t>
            </a:r>
            <a:endParaRPr kumimoji="0" lang="zh-CN" altLang="en-US" sz="2000" b="1" i="0" u="none" strike="noStrike" kern="1200" cap="none" spc="30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4220424" y="2267502"/>
            <a:ext cx="3741883" cy="499624"/>
          </a:xfrm>
          <a:prstGeom prst="rect">
            <a:avLst/>
          </a:prstGeom>
          <a:noFill/>
        </p:spPr>
        <p:txBody>
          <a:bodyPr wrap="square">
            <a:spAutoFit/>
          </a:bodyPr>
          <a:lstStyle>
            <a:defPPr>
              <a:defRPr lang="zh-CN"/>
            </a:defPPr>
            <a:lvl1pPr algn="ctr">
              <a:lnSpc>
                <a:spcPct val="150000"/>
              </a:lnSpc>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建立社会主义市场经济体制</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p:cNvSpPr txBox="1"/>
          <p:nvPr/>
        </p:nvSpPr>
        <p:spPr>
          <a:xfrm>
            <a:off x="8316407" y="2267502"/>
            <a:ext cx="3744686" cy="499624"/>
          </a:xfrm>
          <a:prstGeom prst="rect">
            <a:avLst/>
          </a:prstGeom>
          <a:noFill/>
        </p:spPr>
        <p:txBody>
          <a:bodyPr wrap="square">
            <a:spAutoFit/>
          </a:bodyPr>
          <a:lstStyle>
            <a:defPPr>
              <a:defRPr lang="zh-CN"/>
            </a:defPPr>
            <a:lvl1pPr algn="ctr">
              <a:lnSpc>
                <a:spcPct val="150000"/>
              </a:lnSpc>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全面建设小康社会 </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0" name="矩形: 圆角 501"/>
          <p:cNvSpPr/>
          <p:nvPr/>
        </p:nvSpPr>
        <p:spPr>
          <a:xfrm>
            <a:off x="518426" y="4871681"/>
            <a:ext cx="5063776" cy="647700"/>
          </a:xfrm>
          <a:prstGeom prst="roundRect">
            <a:avLst>
              <a:gd name="adj" fmla="val 0"/>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建设社会主义政治文明</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矩形: 圆角 501"/>
          <p:cNvSpPr/>
          <p:nvPr/>
        </p:nvSpPr>
        <p:spPr>
          <a:xfrm>
            <a:off x="6609799" y="4871681"/>
            <a:ext cx="5063776" cy="647700"/>
          </a:xfrm>
          <a:prstGeom prst="roundRect">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推进党的建设新的伟大工程</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109068"/>
            <a:ext cx="12197812" cy="3292560"/>
            <a:chOff x="-5812" y="3743259"/>
            <a:chExt cx="12197812" cy="3114742"/>
          </a:xfrm>
        </p:grpSpPr>
        <p:sp>
          <p:nvSpPr>
            <p:cNvPr id="4" name="矩形 3"/>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5" name="图片 4"/>
            <p:cNvPicPr>
              <a:picLocks noChangeAspect="1"/>
            </p:cNvPicPr>
            <p:nvPr/>
          </p:nvPicPr>
          <p:blipFill rotWithShape="1">
            <a:blip r:embed="rId1"/>
            <a:srcRect t="23109" r="6302" b="43091"/>
            <a:stretch>
              <a:fillRect/>
            </a:stretch>
          </p:blipFill>
          <p:spPr>
            <a:xfrm flipH="1" flipV="1">
              <a:off x="0" y="3759199"/>
              <a:ext cx="12192000" cy="3098798"/>
            </a:xfrm>
            <a:prstGeom prst="rect">
              <a:avLst/>
            </a:prstGeom>
          </p:spPr>
        </p:pic>
      </p:grpSp>
      <p:pic>
        <p:nvPicPr>
          <p:cNvPr id="6" name="图片 5"/>
          <p:cNvPicPr>
            <a:picLocks noChangeAspect="1"/>
          </p:cNvPicPr>
          <p:nvPr/>
        </p:nvPicPr>
        <p:blipFill>
          <a:blip r:embed="rId2"/>
          <a:stretch>
            <a:fillRect/>
          </a:stretch>
        </p:blipFill>
        <p:spPr>
          <a:xfrm>
            <a:off x="7271491" y="4058300"/>
            <a:ext cx="4740530" cy="2360230"/>
          </a:xfrm>
          <a:prstGeom prst="rect">
            <a:avLst/>
          </a:prstGeom>
        </p:spPr>
      </p:pic>
      <p:sp>
        <p:nvSpPr>
          <p:cNvPr id="7" name="矩形: 圆角 46"/>
          <p:cNvSpPr/>
          <p:nvPr/>
        </p:nvSpPr>
        <p:spPr>
          <a:xfrm>
            <a:off x="1561671" y="2583712"/>
            <a:ext cx="9041260" cy="1754371"/>
          </a:xfrm>
          <a:prstGeom prst="roundRect">
            <a:avLst>
              <a:gd name="adj" fmla="val 11339"/>
            </a:avLst>
          </a:prstGeom>
          <a:solidFill>
            <a:schemeClr val="bg1"/>
          </a:solidFill>
          <a:ln>
            <a:noFill/>
          </a:ln>
          <a:effectLst>
            <a:outerShdw blurRad="3937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 name="组合 7"/>
          <p:cNvGrpSpPr/>
          <p:nvPr/>
        </p:nvGrpSpPr>
        <p:grpSpPr>
          <a:xfrm>
            <a:off x="1737316" y="2915507"/>
            <a:ext cx="1059986" cy="1053878"/>
            <a:chOff x="475624" y="456507"/>
            <a:chExt cx="2918826" cy="2902008"/>
          </a:xfrm>
        </p:grpSpPr>
        <p:grpSp>
          <p:nvGrpSpPr>
            <p:cNvPr id="9" name="组合 8"/>
            <p:cNvGrpSpPr/>
            <p:nvPr/>
          </p:nvGrpSpPr>
          <p:grpSpPr>
            <a:xfrm>
              <a:off x="475624" y="456507"/>
              <a:ext cx="2918826" cy="2902008"/>
              <a:chOff x="475624" y="456507"/>
              <a:chExt cx="2918826" cy="2902008"/>
            </a:xfrm>
          </p:grpSpPr>
          <p:sp>
            <p:nvSpPr>
              <p:cNvPr id="11" name="矩形: 对角圆角 25"/>
              <p:cNvSpPr/>
              <p:nvPr/>
            </p:nvSpPr>
            <p:spPr>
              <a:xfrm>
                <a:off x="669447" y="638442"/>
                <a:ext cx="2532155" cy="2532886"/>
              </a:xfrm>
              <a:prstGeom prst="round2DiagRect">
                <a:avLst>
                  <a:gd name="adj1" fmla="val 21529"/>
                  <a:gd name="adj2" fmla="val 0"/>
                </a:avLst>
              </a:prstGeom>
              <a:solidFill>
                <a:schemeClr val="bg1"/>
              </a:soli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1332558" y="1099021"/>
                <a:ext cx="1183944" cy="1666750"/>
              </a:xfrm>
              <a:custGeom>
                <a:avLst/>
                <a:gdLst/>
                <a:ahLst/>
                <a:cxnLst/>
                <a:rect l="l" t="t" r="r" b="b"/>
                <a:pathLst>
                  <a:path w="1560779" h="2197256">
                    <a:moveTo>
                      <a:pt x="578616" y="1780356"/>
                    </a:moveTo>
                    <a:lnTo>
                      <a:pt x="995516" y="1780356"/>
                    </a:lnTo>
                    <a:lnTo>
                      <a:pt x="995516" y="2197256"/>
                    </a:lnTo>
                    <a:lnTo>
                      <a:pt x="578616" y="2197256"/>
                    </a:lnTo>
                    <a:close/>
                    <a:moveTo>
                      <a:pt x="777422" y="0"/>
                    </a:moveTo>
                    <a:cubicBezTo>
                      <a:pt x="1016781" y="0"/>
                      <a:pt x="1207181" y="62559"/>
                      <a:pt x="1348620" y="187679"/>
                    </a:cubicBezTo>
                    <a:cubicBezTo>
                      <a:pt x="1490060" y="312798"/>
                      <a:pt x="1560779" y="458441"/>
                      <a:pt x="1560779" y="624608"/>
                    </a:cubicBezTo>
                    <a:cubicBezTo>
                      <a:pt x="1560779" y="716593"/>
                      <a:pt x="1534816" y="803633"/>
                      <a:pt x="1482889" y="885727"/>
                    </a:cubicBezTo>
                    <a:cubicBezTo>
                      <a:pt x="1430962" y="967821"/>
                      <a:pt x="1319937" y="1079588"/>
                      <a:pt x="1149814" y="1221027"/>
                    </a:cubicBezTo>
                    <a:cubicBezTo>
                      <a:pt x="1061785" y="1294220"/>
                      <a:pt x="1007138" y="1353070"/>
                      <a:pt x="985872" y="1397579"/>
                    </a:cubicBezTo>
                    <a:cubicBezTo>
                      <a:pt x="964607" y="1442088"/>
                      <a:pt x="954963" y="1521710"/>
                      <a:pt x="956942" y="1636444"/>
                    </a:cubicBezTo>
                    <a:lnTo>
                      <a:pt x="578616" y="1636444"/>
                    </a:lnTo>
                    <a:cubicBezTo>
                      <a:pt x="577627" y="1582044"/>
                      <a:pt x="577132" y="1548910"/>
                      <a:pt x="577132" y="1537040"/>
                    </a:cubicBezTo>
                    <a:cubicBezTo>
                      <a:pt x="577132" y="1414394"/>
                      <a:pt x="597408" y="1313507"/>
                      <a:pt x="637961" y="1234380"/>
                    </a:cubicBezTo>
                    <a:cubicBezTo>
                      <a:pt x="678514" y="1155253"/>
                      <a:pt x="759619" y="1066235"/>
                      <a:pt x="881276" y="967326"/>
                    </a:cubicBezTo>
                    <a:cubicBezTo>
                      <a:pt x="1002934" y="868418"/>
                      <a:pt x="1075632" y="803633"/>
                      <a:pt x="1099370" y="772971"/>
                    </a:cubicBezTo>
                    <a:cubicBezTo>
                      <a:pt x="1135966" y="724505"/>
                      <a:pt x="1154264" y="671095"/>
                      <a:pt x="1154264" y="612739"/>
                    </a:cubicBezTo>
                    <a:cubicBezTo>
                      <a:pt x="1154264" y="531634"/>
                      <a:pt x="1121872" y="462150"/>
                      <a:pt x="1057087" y="404289"/>
                    </a:cubicBezTo>
                    <a:cubicBezTo>
                      <a:pt x="992301" y="346427"/>
                      <a:pt x="905015" y="317496"/>
                      <a:pt x="795226" y="317496"/>
                    </a:cubicBezTo>
                    <a:cubicBezTo>
                      <a:pt x="689394" y="317496"/>
                      <a:pt x="600870" y="347664"/>
                      <a:pt x="529656" y="407998"/>
                    </a:cubicBezTo>
                    <a:cubicBezTo>
                      <a:pt x="458442" y="468332"/>
                      <a:pt x="409482" y="560317"/>
                      <a:pt x="382777" y="683953"/>
                    </a:cubicBezTo>
                    <a:lnTo>
                      <a:pt x="0" y="636477"/>
                    </a:lnTo>
                    <a:cubicBezTo>
                      <a:pt x="10880" y="459430"/>
                      <a:pt x="86298" y="309089"/>
                      <a:pt x="226254" y="185453"/>
                    </a:cubicBezTo>
                    <a:cubicBezTo>
                      <a:pt x="366209" y="61818"/>
                      <a:pt x="549932" y="0"/>
                      <a:pt x="777422" y="0"/>
                    </a:cubicBezTo>
                    <a:close/>
                  </a:path>
                </a:pathLst>
              </a:custGeom>
              <a:solidFill>
                <a:srgbClr val="FFC000"/>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39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6" name="组合 15"/>
              <p:cNvGrpSpPr/>
              <p:nvPr/>
            </p:nvGrpSpPr>
            <p:grpSpPr>
              <a:xfrm>
                <a:off x="475624" y="456507"/>
                <a:ext cx="2918826" cy="2902008"/>
                <a:chOff x="475624" y="456507"/>
                <a:chExt cx="2918826" cy="2902008"/>
              </a:xfrm>
            </p:grpSpPr>
            <p:grpSp>
              <p:nvGrpSpPr>
                <p:cNvPr id="17" name="iŝľiḑe"/>
                <p:cNvGrpSpPr/>
                <p:nvPr/>
              </p:nvGrpSpPr>
              <p:grpSpPr>
                <a:xfrm>
                  <a:off x="669457" y="638441"/>
                  <a:ext cx="2532147" cy="2532886"/>
                  <a:chOff x="982756" y="2270126"/>
                  <a:chExt cx="2938463" cy="2938463"/>
                </a:xfrm>
                <a:solidFill>
                  <a:schemeClr val="bg1">
                    <a:lumMod val="65000"/>
                    <a:alpha val="20000"/>
                  </a:schemeClr>
                </a:solidFill>
              </p:grpSpPr>
              <p:sp>
                <p:nvSpPr>
                  <p:cNvPr id="32" name="í$1ïḑe"/>
                  <p:cNvSpPr/>
                  <p:nvPr/>
                </p:nvSpPr>
                <p:spPr bwMode="auto">
                  <a:xfrm>
                    <a:off x="1667370" y="2807739"/>
                    <a:ext cx="2253849" cy="2400850"/>
                  </a:xfrm>
                  <a:custGeom>
                    <a:avLst/>
                    <a:gdLst>
                      <a:gd name="T0" fmla="*/ 764 w 804"/>
                      <a:gd name="T1" fmla="*/ 744 h 964"/>
                      <a:gd name="T2" fmla="*/ 584 w 804"/>
                      <a:gd name="T3" fmla="*/ 924 h 964"/>
                      <a:gd name="T4" fmla="*/ 0 w 804"/>
                      <a:gd name="T5" fmla="*/ 924 h 964"/>
                      <a:gd name="T6" fmla="*/ 0 w 804"/>
                      <a:gd name="T7" fmla="*/ 964 h 964"/>
                      <a:gd name="T8" fmla="*/ 584 w 804"/>
                      <a:gd name="T9" fmla="*/ 964 h 964"/>
                      <a:gd name="T10" fmla="*/ 804 w 804"/>
                      <a:gd name="T11" fmla="*/ 744 h 964"/>
                      <a:gd name="T12" fmla="*/ 804 w 804"/>
                      <a:gd name="T13" fmla="*/ 0 h 964"/>
                      <a:gd name="T14" fmla="*/ 764 w 804"/>
                      <a:gd name="T15" fmla="*/ 0 h 964"/>
                      <a:gd name="T16" fmla="*/ 764 w 804"/>
                      <a:gd name="T17" fmla="*/ 74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64">
                        <a:moveTo>
                          <a:pt x="764" y="744"/>
                        </a:moveTo>
                        <a:cubicBezTo>
                          <a:pt x="764" y="843"/>
                          <a:pt x="683" y="924"/>
                          <a:pt x="584" y="924"/>
                        </a:cubicBezTo>
                        <a:cubicBezTo>
                          <a:pt x="0" y="924"/>
                          <a:pt x="0" y="924"/>
                          <a:pt x="0" y="924"/>
                        </a:cubicBezTo>
                        <a:cubicBezTo>
                          <a:pt x="0" y="964"/>
                          <a:pt x="0" y="964"/>
                          <a:pt x="0" y="964"/>
                        </a:cubicBezTo>
                        <a:cubicBezTo>
                          <a:pt x="584" y="964"/>
                          <a:pt x="584" y="964"/>
                          <a:pt x="584" y="964"/>
                        </a:cubicBezTo>
                        <a:cubicBezTo>
                          <a:pt x="705" y="964"/>
                          <a:pt x="804" y="865"/>
                          <a:pt x="804" y="744"/>
                        </a:cubicBezTo>
                        <a:cubicBezTo>
                          <a:pt x="804" y="0"/>
                          <a:pt x="804" y="0"/>
                          <a:pt x="804" y="0"/>
                        </a:cubicBezTo>
                        <a:cubicBezTo>
                          <a:pt x="764" y="0"/>
                          <a:pt x="764" y="0"/>
                          <a:pt x="764" y="0"/>
                        </a:cubicBezTo>
                        <a:lnTo>
                          <a:pt x="764" y="744"/>
                        </a:lnTo>
                        <a:close/>
                      </a:path>
                    </a:pathLst>
                  </a:custGeom>
                  <a:solidFill>
                    <a:srgbClr val="C00000"/>
                  </a:solidFill>
                  <a:ln>
                    <a:noFill/>
                  </a:ln>
                  <a:effectLst>
                    <a:outerShdw blurRad="50800" dist="38100" dir="13500000" algn="br" rotWithShape="0">
                      <a:prstClr val="black">
                        <a:alpha val="9000"/>
                      </a:prstClr>
                    </a:outerShdw>
                  </a:effectLst>
                </p:spPr>
                <p:txBody>
                  <a:bodyPr vert="horz" wrap="square" lIns="91440" tIns="45720" rIns="91440" bIns="45720" numCol="1" anchor="t" anchorCtr="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005CA2"/>
                      </a:solidFill>
                      <a:effectLst/>
                      <a:uLnTx/>
                      <a:uFillTx/>
                      <a:latin typeface="等线" panose="02010600030101010101" charset="-122"/>
                      <a:ea typeface="+mn-ea"/>
                      <a:cs typeface="+mn-cs"/>
                    </a:endParaRPr>
                  </a:p>
                </p:txBody>
              </p:sp>
              <p:sp>
                <p:nvSpPr>
                  <p:cNvPr id="33" name="îšḷîḍê"/>
                  <p:cNvSpPr/>
                  <p:nvPr/>
                </p:nvSpPr>
                <p:spPr bwMode="auto">
                  <a:xfrm>
                    <a:off x="982756" y="2270126"/>
                    <a:ext cx="2385373" cy="2376488"/>
                  </a:xfrm>
                  <a:custGeom>
                    <a:avLst/>
                    <a:gdLst>
                      <a:gd name="T0" fmla="*/ 40 w 804"/>
                      <a:gd name="T1" fmla="*/ 220 h 980"/>
                      <a:gd name="T2" fmla="*/ 220 w 804"/>
                      <a:gd name="T3" fmla="*/ 40 h 980"/>
                      <a:gd name="T4" fmla="*/ 804 w 804"/>
                      <a:gd name="T5" fmla="*/ 40 h 980"/>
                      <a:gd name="T6" fmla="*/ 804 w 804"/>
                      <a:gd name="T7" fmla="*/ 0 h 980"/>
                      <a:gd name="T8" fmla="*/ 220 w 804"/>
                      <a:gd name="T9" fmla="*/ 0 h 980"/>
                      <a:gd name="T10" fmla="*/ 0 w 804"/>
                      <a:gd name="T11" fmla="*/ 220 h 980"/>
                      <a:gd name="T12" fmla="*/ 0 w 804"/>
                      <a:gd name="T13" fmla="*/ 980 h 980"/>
                      <a:gd name="T14" fmla="*/ 40 w 804"/>
                      <a:gd name="T15" fmla="*/ 980 h 980"/>
                      <a:gd name="T16" fmla="*/ 40 w 804"/>
                      <a:gd name="T17" fmla="*/ 22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80">
                        <a:moveTo>
                          <a:pt x="40" y="220"/>
                        </a:moveTo>
                        <a:cubicBezTo>
                          <a:pt x="40" y="121"/>
                          <a:pt x="121" y="40"/>
                          <a:pt x="220" y="40"/>
                        </a:cubicBezTo>
                        <a:cubicBezTo>
                          <a:pt x="804" y="40"/>
                          <a:pt x="804" y="40"/>
                          <a:pt x="804" y="40"/>
                        </a:cubicBezTo>
                        <a:cubicBezTo>
                          <a:pt x="804" y="0"/>
                          <a:pt x="804" y="0"/>
                          <a:pt x="804" y="0"/>
                        </a:cubicBezTo>
                        <a:cubicBezTo>
                          <a:pt x="220" y="0"/>
                          <a:pt x="220" y="0"/>
                          <a:pt x="220" y="0"/>
                        </a:cubicBezTo>
                        <a:cubicBezTo>
                          <a:pt x="99" y="0"/>
                          <a:pt x="0" y="99"/>
                          <a:pt x="0" y="220"/>
                        </a:cubicBezTo>
                        <a:cubicBezTo>
                          <a:pt x="0" y="980"/>
                          <a:pt x="0" y="980"/>
                          <a:pt x="0" y="980"/>
                        </a:cubicBezTo>
                        <a:cubicBezTo>
                          <a:pt x="40" y="980"/>
                          <a:pt x="40" y="980"/>
                          <a:pt x="40" y="980"/>
                        </a:cubicBezTo>
                        <a:lnTo>
                          <a:pt x="40" y="220"/>
                        </a:lnTo>
                        <a:close/>
                      </a:path>
                    </a:pathLst>
                  </a:custGeom>
                  <a:solidFill>
                    <a:srgbClr val="C00000"/>
                  </a:solidFill>
                  <a:ln>
                    <a:noFill/>
                  </a:ln>
                  <a:effectLst>
                    <a:outerShdw blurRad="50800" dist="38100" dir="2700000" algn="tl" rotWithShape="0">
                      <a:prstClr val="black">
                        <a:alpha val="13000"/>
                      </a:prstClr>
                    </a:outerShdw>
                  </a:effectLst>
                </p:spPr>
                <p:txBody>
                  <a:bodyPr vert="horz" wrap="square" lIns="91440" tIns="45720" rIns="91440" bIns="45720" numCol="1" anchor="t" anchorCtr="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5CA2"/>
                      </a:solidFill>
                      <a:effectLst/>
                      <a:uLnTx/>
                      <a:uFillTx/>
                      <a:latin typeface="等线" panose="02010600030101010101" charset="-122"/>
                      <a:ea typeface="+mn-ea"/>
                      <a:cs typeface="+mn-cs"/>
                    </a:endParaRPr>
                  </a:p>
                </p:txBody>
              </p:sp>
            </p:grpSp>
            <p:grpSp>
              <p:nvGrpSpPr>
                <p:cNvPr id="18" name="组合 17"/>
                <p:cNvGrpSpPr/>
                <p:nvPr/>
              </p:nvGrpSpPr>
              <p:grpSpPr>
                <a:xfrm>
                  <a:off x="475624" y="2919694"/>
                  <a:ext cx="459183" cy="438821"/>
                  <a:chOff x="755459" y="4911986"/>
                  <a:chExt cx="692524" cy="661814"/>
                </a:xfrm>
                <a:effectLst>
                  <a:outerShdw blurRad="50800" dist="38100" dir="13500000" algn="br" rotWithShape="0">
                    <a:prstClr val="black">
                      <a:alpha val="25000"/>
                    </a:prstClr>
                  </a:outerShdw>
                </a:effectLst>
              </p:grpSpPr>
              <p:grpSp>
                <p:nvGrpSpPr>
                  <p:cNvPr id="26" name="组合 25"/>
                  <p:cNvGrpSpPr/>
                  <p:nvPr/>
                </p:nvGrpSpPr>
                <p:grpSpPr>
                  <a:xfrm flipH="1" flipV="1">
                    <a:off x="1045734" y="4911986"/>
                    <a:ext cx="402249" cy="382593"/>
                    <a:chOff x="4330395" y="1277094"/>
                    <a:chExt cx="599690" cy="570386"/>
                  </a:xfrm>
                </p:grpSpPr>
                <p:sp>
                  <p:nvSpPr>
                    <p:cNvPr id="30" name="矩形 29"/>
                    <p:cNvSpPr/>
                    <p:nvPr/>
                  </p:nvSpPr>
                  <p:spPr>
                    <a:xfrm>
                      <a:off x="4697789" y="1277094"/>
                      <a:ext cx="232296" cy="5703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矩形 30"/>
                    <p:cNvSpPr/>
                    <p:nvPr/>
                  </p:nvSpPr>
                  <p:spPr>
                    <a:xfrm rot="5400000">
                      <a:off x="4527972" y="1079519"/>
                      <a:ext cx="204509" cy="5996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7" name="组合 26"/>
                  <p:cNvGrpSpPr/>
                  <p:nvPr/>
                </p:nvGrpSpPr>
                <p:grpSpPr>
                  <a:xfrm flipH="1" flipV="1">
                    <a:off x="755459" y="5066091"/>
                    <a:ext cx="564092" cy="507709"/>
                    <a:chOff x="4355273" y="1037529"/>
                    <a:chExt cx="840968" cy="756913"/>
                  </a:xfrm>
                </p:grpSpPr>
                <p:sp>
                  <p:nvSpPr>
                    <p:cNvPr id="28" name="矩形 27"/>
                    <p:cNvSpPr/>
                    <p:nvPr/>
                  </p:nvSpPr>
                  <p:spPr>
                    <a:xfrm>
                      <a:off x="4963945" y="1037530"/>
                      <a:ext cx="232296" cy="7569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28"/>
                    <p:cNvSpPr/>
                    <p:nvPr/>
                  </p:nvSpPr>
                  <p:spPr>
                    <a:xfrm rot="5400000">
                      <a:off x="4673500" y="719302"/>
                      <a:ext cx="204511" cy="8409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19" name="组合 18"/>
                <p:cNvGrpSpPr/>
                <p:nvPr/>
              </p:nvGrpSpPr>
              <p:grpSpPr>
                <a:xfrm flipH="1" flipV="1">
                  <a:off x="2935267" y="456507"/>
                  <a:ext cx="459183" cy="438821"/>
                  <a:chOff x="755459" y="4911986"/>
                  <a:chExt cx="692524" cy="661814"/>
                </a:xfrm>
                <a:effectLst>
                  <a:outerShdw blurRad="50800" dist="38100" dir="13500000" algn="br" rotWithShape="0">
                    <a:prstClr val="black">
                      <a:alpha val="25000"/>
                    </a:prstClr>
                  </a:outerShdw>
                </a:effectLst>
              </p:grpSpPr>
              <p:grpSp>
                <p:nvGrpSpPr>
                  <p:cNvPr id="20" name="组合 19"/>
                  <p:cNvGrpSpPr/>
                  <p:nvPr/>
                </p:nvGrpSpPr>
                <p:grpSpPr>
                  <a:xfrm flipH="1" flipV="1">
                    <a:off x="1045734" y="4911986"/>
                    <a:ext cx="402249" cy="382593"/>
                    <a:chOff x="4330395" y="1277094"/>
                    <a:chExt cx="599690" cy="570386"/>
                  </a:xfrm>
                </p:grpSpPr>
                <p:sp>
                  <p:nvSpPr>
                    <p:cNvPr id="24" name="矩形 23"/>
                    <p:cNvSpPr/>
                    <p:nvPr/>
                  </p:nvSpPr>
                  <p:spPr>
                    <a:xfrm>
                      <a:off x="4697789" y="1277094"/>
                      <a:ext cx="232296" cy="5703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矩形 24"/>
                    <p:cNvSpPr/>
                    <p:nvPr/>
                  </p:nvSpPr>
                  <p:spPr>
                    <a:xfrm rot="5400000">
                      <a:off x="4527972" y="1079519"/>
                      <a:ext cx="204509" cy="5996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1" name="组合 20"/>
                  <p:cNvGrpSpPr/>
                  <p:nvPr/>
                </p:nvGrpSpPr>
                <p:grpSpPr>
                  <a:xfrm flipH="1" flipV="1">
                    <a:off x="755459" y="5066091"/>
                    <a:ext cx="564092" cy="507709"/>
                    <a:chOff x="4355273" y="1037529"/>
                    <a:chExt cx="840968" cy="756913"/>
                  </a:xfrm>
                </p:grpSpPr>
                <p:sp>
                  <p:nvSpPr>
                    <p:cNvPr id="22" name="矩形 21"/>
                    <p:cNvSpPr/>
                    <p:nvPr/>
                  </p:nvSpPr>
                  <p:spPr>
                    <a:xfrm>
                      <a:off x="4963945" y="1037530"/>
                      <a:ext cx="232296" cy="7569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5400000">
                      <a:off x="4673500" y="719302"/>
                      <a:ext cx="204511" cy="8409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grpSp>
        <p:sp>
          <p:nvSpPr>
            <p:cNvPr id="10" name="文本框 9"/>
            <p:cNvSpPr txBox="1"/>
            <p:nvPr/>
          </p:nvSpPr>
          <p:spPr>
            <a:xfrm>
              <a:off x="1242447" y="1030831"/>
              <a:ext cx="1183944" cy="1666750"/>
            </a:xfrm>
            <a:custGeom>
              <a:avLst/>
              <a:gdLst/>
              <a:ahLst/>
              <a:cxnLst/>
              <a:rect l="l" t="t" r="r" b="b"/>
              <a:pathLst>
                <a:path w="1560779" h="2197256">
                  <a:moveTo>
                    <a:pt x="578616" y="1780356"/>
                  </a:moveTo>
                  <a:lnTo>
                    <a:pt x="995516" y="1780356"/>
                  </a:lnTo>
                  <a:lnTo>
                    <a:pt x="995516" y="2197256"/>
                  </a:lnTo>
                  <a:lnTo>
                    <a:pt x="578616" y="2197256"/>
                  </a:lnTo>
                  <a:close/>
                  <a:moveTo>
                    <a:pt x="777422" y="0"/>
                  </a:moveTo>
                  <a:cubicBezTo>
                    <a:pt x="1016781" y="0"/>
                    <a:pt x="1207181" y="62559"/>
                    <a:pt x="1348620" y="187679"/>
                  </a:cubicBezTo>
                  <a:cubicBezTo>
                    <a:pt x="1490060" y="312798"/>
                    <a:pt x="1560779" y="458441"/>
                    <a:pt x="1560779" y="624608"/>
                  </a:cubicBezTo>
                  <a:cubicBezTo>
                    <a:pt x="1560779" y="716593"/>
                    <a:pt x="1534816" y="803633"/>
                    <a:pt x="1482889" y="885727"/>
                  </a:cubicBezTo>
                  <a:cubicBezTo>
                    <a:pt x="1430962" y="967821"/>
                    <a:pt x="1319937" y="1079588"/>
                    <a:pt x="1149814" y="1221027"/>
                  </a:cubicBezTo>
                  <a:cubicBezTo>
                    <a:pt x="1061785" y="1294220"/>
                    <a:pt x="1007138" y="1353070"/>
                    <a:pt x="985872" y="1397579"/>
                  </a:cubicBezTo>
                  <a:cubicBezTo>
                    <a:pt x="964607" y="1442088"/>
                    <a:pt x="954963" y="1521710"/>
                    <a:pt x="956942" y="1636444"/>
                  </a:cubicBezTo>
                  <a:lnTo>
                    <a:pt x="578616" y="1636444"/>
                  </a:lnTo>
                  <a:cubicBezTo>
                    <a:pt x="577627" y="1582044"/>
                    <a:pt x="577132" y="1548910"/>
                    <a:pt x="577132" y="1537040"/>
                  </a:cubicBezTo>
                  <a:cubicBezTo>
                    <a:pt x="577132" y="1414394"/>
                    <a:pt x="597408" y="1313507"/>
                    <a:pt x="637961" y="1234380"/>
                  </a:cubicBezTo>
                  <a:cubicBezTo>
                    <a:pt x="678514" y="1155253"/>
                    <a:pt x="759619" y="1066235"/>
                    <a:pt x="881276" y="967326"/>
                  </a:cubicBezTo>
                  <a:cubicBezTo>
                    <a:pt x="1002934" y="868418"/>
                    <a:pt x="1075632" y="803633"/>
                    <a:pt x="1099370" y="772971"/>
                  </a:cubicBezTo>
                  <a:cubicBezTo>
                    <a:pt x="1135966" y="724505"/>
                    <a:pt x="1154264" y="671095"/>
                    <a:pt x="1154264" y="612739"/>
                  </a:cubicBezTo>
                  <a:cubicBezTo>
                    <a:pt x="1154264" y="531634"/>
                    <a:pt x="1121872" y="462150"/>
                    <a:pt x="1057087" y="404289"/>
                  </a:cubicBezTo>
                  <a:cubicBezTo>
                    <a:pt x="992301" y="346427"/>
                    <a:pt x="905015" y="317496"/>
                    <a:pt x="795226" y="317496"/>
                  </a:cubicBezTo>
                  <a:cubicBezTo>
                    <a:pt x="689394" y="317496"/>
                    <a:pt x="600870" y="347664"/>
                    <a:pt x="529656" y="407998"/>
                  </a:cubicBezTo>
                  <a:cubicBezTo>
                    <a:pt x="458442" y="468332"/>
                    <a:pt x="409482" y="560317"/>
                    <a:pt x="382777" y="683953"/>
                  </a:cubicBezTo>
                  <a:lnTo>
                    <a:pt x="0" y="636477"/>
                  </a:lnTo>
                  <a:cubicBezTo>
                    <a:pt x="10880" y="459430"/>
                    <a:pt x="86298" y="309089"/>
                    <a:pt x="226254" y="185453"/>
                  </a:cubicBezTo>
                  <a:cubicBezTo>
                    <a:pt x="366209" y="61818"/>
                    <a:pt x="549932" y="0"/>
                    <a:pt x="777422" y="0"/>
                  </a:cubicBezTo>
                  <a:close/>
                </a:path>
              </a:pathLst>
            </a:custGeom>
            <a:solidFill>
              <a:srgbClr val="C00000"/>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39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4" name="文本框 33"/>
          <p:cNvSpPr txBox="1"/>
          <p:nvPr/>
        </p:nvSpPr>
        <p:spPr>
          <a:xfrm>
            <a:off x="3377300" y="2859248"/>
            <a:ext cx="6759756" cy="1044517"/>
          </a:xfrm>
          <a:prstGeom prst="rect">
            <a:avLst/>
          </a:prstGeom>
          <a:noFill/>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defRPr/>
            </a:pPr>
            <a:r>
              <a:rPr lang="zh-CN" altLang="en-US" sz="2200" b="1" dirty="0">
                <a:solidFill>
                  <a:prstClr val="black"/>
                </a:solidFill>
                <a:latin typeface="微软雅黑" panose="020B0503020204020204" pitchFamily="34" charset="-122"/>
                <a:ea typeface="微软雅黑" panose="020B0503020204020204" pitchFamily="34" charset="-122"/>
              </a:rPr>
              <a:t> 如何理解</a:t>
            </a:r>
            <a:r>
              <a:rPr lang="zh-CN" altLang="en-US" sz="2200" b="1" dirty="0">
                <a:solidFill>
                  <a:prstClr val="black"/>
                </a:solidFill>
                <a:latin typeface="楷体" panose="02010609060101010101" pitchFamily="49" charset="-122"/>
                <a:ea typeface="楷体" panose="02010609060101010101" pitchFamily="49" charset="-122"/>
              </a:rPr>
              <a:t>“</a:t>
            </a:r>
            <a:r>
              <a:rPr lang="zh-CN" altLang="en-US" sz="2200" b="1" dirty="0">
                <a:solidFill>
                  <a:prstClr val="black"/>
                </a:solidFill>
                <a:latin typeface="微软雅黑" panose="020B0503020204020204" pitchFamily="34" charset="-122"/>
                <a:ea typeface="微软雅黑" panose="020B0503020204020204" pitchFamily="34" charset="-122"/>
              </a:rPr>
              <a:t>发展是硬道理，这是我们必须始终坚持的一个战略思想</a:t>
            </a:r>
            <a:r>
              <a:rPr lang="zh-CN" altLang="en-US" sz="2200" b="1" dirty="0">
                <a:solidFill>
                  <a:prstClr val="black"/>
                </a:solidFill>
                <a:latin typeface="楷体" panose="02010609060101010101" pitchFamily="49" charset="-122"/>
                <a:ea typeface="楷体" panose="02010609060101010101" pitchFamily="49" charset="-122"/>
              </a:rPr>
              <a:t>”</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5" name="组合 34"/>
          <p:cNvGrpSpPr/>
          <p:nvPr/>
        </p:nvGrpSpPr>
        <p:grpSpPr>
          <a:xfrm>
            <a:off x="3232770" y="915002"/>
            <a:ext cx="5726460" cy="670202"/>
            <a:chOff x="9003189" y="740677"/>
            <a:chExt cx="2974957" cy="670202"/>
          </a:xfrm>
        </p:grpSpPr>
        <p:sp>
          <p:nvSpPr>
            <p:cNvPr id="36" name="对角圆角矩形 35"/>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矩形 36"/>
            <p:cNvSpPr/>
            <p:nvPr/>
          </p:nvSpPr>
          <p:spPr>
            <a:xfrm>
              <a:off x="9056055" y="868358"/>
              <a:ext cx="286922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发展是党执政兴国的第一要务</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32"/>
          <p:cNvSpPr/>
          <p:nvPr/>
        </p:nvSpPr>
        <p:spPr>
          <a:xfrm>
            <a:off x="-365" y="0"/>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468" y="2543261"/>
            <a:ext cx="4311033" cy="4304678"/>
          </a:xfrm>
          <a:prstGeom prst="rect">
            <a:avLst/>
          </a:prstGeom>
        </p:spPr>
      </p:pic>
      <p:sp>
        <p:nvSpPr>
          <p:cNvPr id="87" name="矩形: 圆角 32"/>
          <p:cNvSpPr/>
          <p:nvPr/>
        </p:nvSpPr>
        <p:spPr>
          <a:xfrm>
            <a:off x="212" y="10061"/>
            <a:ext cx="4127646" cy="6847939"/>
          </a:xfrm>
          <a:prstGeom prst="roundRect">
            <a:avLst>
              <a:gd name="adj" fmla="val 0"/>
            </a:avLst>
          </a:prstGeom>
          <a:gradFill flip="none" rotWithShape="1">
            <a:gsLst>
              <a:gs pos="77000">
                <a:srgbClr val="C93A3C">
                  <a:alpha val="68000"/>
                </a:srgbClr>
              </a:gs>
              <a:gs pos="43000">
                <a:srgbClr val="9D211B"/>
              </a:gs>
              <a:gs pos="89000">
                <a:srgbClr val="E97C30">
                  <a:alpha val="63000"/>
                </a:srgb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7" name="Freeform: Shape 9"/>
          <p:cNvSpPr/>
          <p:nvPr/>
        </p:nvSpPr>
        <p:spPr>
          <a:xfrm rot="16200000" flipH="1">
            <a:off x="-269365" y="-1122430"/>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矩形 11"/>
          <p:cNvSpPr/>
          <p:nvPr/>
        </p:nvSpPr>
        <p:spPr>
          <a:xfrm>
            <a:off x="4111748" y="0"/>
            <a:ext cx="8080251" cy="6858000"/>
          </a:xfrm>
          <a:prstGeom prst="rect">
            <a:avLst/>
          </a:prstGeom>
          <a:gradFill flip="none" rotWithShape="1">
            <a:gsLst>
              <a:gs pos="0">
                <a:srgbClr val="FBECC4">
                  <a:alpha val="0"/>
                </a:srgbClr>
              </a:gs>
              <a:gs pos="100000">
                <a:srgbClr val="F2C1B1">
                  <a:alpha val="16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0" name="文本框 19"/>
          <p:cNvSpPr txBox="1"/>
          <p:nvPr/>
        </p:nvSpPr>
        <p:spPr>
          <a:xfrm>
            <a:off x="3013212" y="1087171"/>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39" name="文本框 38"/>
          <p:cNvSpPr txBox="1"/>
          <p:nvPr/>
        </p:nvSpPr>
        <p:spPr>
          <a:xfrm>
            <a:off x="5603887" y="1819760"/>
            <a:ext cx="5420074"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三个代表</a:t>
            </a:r>
            <a:r>
              <a:rPr lang="zh-CN" altLang="en-US" sz="24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400" b="1" dirty="0">
                <a:latin typeface="微软雅黑" panose="020B0503020204020204" pitchFamily="34" charset="-122"/>
                <a:ea typeface="微软雅黑" panose="020B0503020204020204" pitchFamily="34" charset="-122"/>
              </a:rPr>
              <a:t>重要思想是如何形成的？</a:t>
            </a:r>
            <a:endParaRPr lang="zh-CN" altLang="en-US" sz="2400" b="1" dirty="0">
              <a:latin typeface="微软雅黑" panose="020B0503020204020204" pitchFamily="34" charset="-122"/>
              <a:ea typeface="微软雅黑" panose="020B0503020204020204" pitchFamily="34" charset="-122"/>
            </a:endParaRPr>
          </a:p>
        </p:txBody>
      </p:sp>
      <p:sp>
        <p:nvSpPr>
          <p:cNvPr id="91" name="文本框 90"/>
          <p:cNvSpPr txBox="1"/>
          <p:nvPr/>
        </p:nvSpPr>
        <p:spPr>
          <a:xfrm>
            <a:off x="5632703" y="2653792"/>
            <a:ext cx="6093335" cy="1135054"/>
          </a:xfrm>
          <a:prstGeom prst="rect">
            <a:avLst/>
          </a:prstGeom>
          <a:noFill/>
        </p:spPr>
        <p:txBody>
          <a:bodyPr wrap="none">
            <a:spAutoFit/>
          </a:bodyPr>
          <a:lstStyle>
            <a:defPPr>
              <a:defRPr lang="zh-CN"/>
            </a:defPPr>
            <a:lvl1pPr>
              <a:lnSpc>
                <a:spcPct val="120000"/>
              </a:lnSpc>
            </a:lvl1pPr>
          </a:lstStyle>
          <a:p>
            <a:pPr lvl="0">
              <a:lnSpc>
                <a:spcPct val="150000"/>
              </a:lnSpc>
              <a:defRPr/>
            </a:pPr>
            <a:r>
              <a:rPr lang="zh-CN" altLang="en-US" sz="24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三个代表</a:t>
            </a:r>
            <a:r>
              <a:rPr lang="zh-CN" altLang="en-US" sz="24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400" b="1" dirty="0">
                <a:latin typeface="微软雅黑" panose="020B0503020204020204" pitchFamily="34" charset="-122"/>
                <a:ea typeface="微软雅黑" panose="020B0503020204020204" pitchFamily="34" charset="-122"/>
              </a:rPr>
              <a:t>重要思想的核心观点和主要    </a:t>
            </a:r>
            <a:endParaRPr lang="en-US" altLang="zh-CN" sz="2400" b="1" dirty="0">
              <a:latin typeface="微软雅黑" panose="020B0503020204020204" pitchFamily="34" charset="-122"/>
              <a:ea typeface="微软雅黑" panose="020B0503020204020204" pitchFamily="34" charset="-122"/>
            </a:endParaRPr>
          </a:p>
          <a:p>
            <a:pPr lvl="0">
              <a:lnSpc>
                <a:spcPct val="150000"/>
              </a:lnSpc>
              <a:defRPr/>
            </a:pPr>
            <a:r>
              <a:rPr lang="zh-CN" altLang="en-US" sz="2400" b="1" dirty="0">
                <a:latin typeface="微软雅黑" panose="020B0503020204020204" pitchFamily="34" charset="-122"/>
                <a:ea typeface="微软雅黑" panose="020B0503020204020204" pitchFamily="34" charset="-122"/>
              </a:rPr>
              <a:t>内容是什么？</a:t>
            </a:r>
            <a:endParaRPr lang="zh-CN" altLang="en-US" sz="2400" b="1" dirty="0">
              <a:latin typeface="微软雅黑" panose="020B0503020204020204" pitchFamily="34" charset="-122"/>
              <a:ea typeface="微软雅黑" panose="020B0503020204020204" pitchFamily="34" charset="-122"/>
            </a:endParaRPr>
          </a:p>
        </p:txBody>
      </p:sp>
      <p:sp>
        <p:nvSpPr>
          <p:cNvPr id="95" name="文本框 94"/>
          <p:cNvSpPr txBox="1"/>
          <p:nvPr/>
        </p:nvSpPr>
        <p:spPr>
          <a:xfrm>
            <a:off x="5632308" y="4113527"/>
            <a:ext cx="6574104" cy="577081"/>
          </a:xfrm>
          <a:prstGeom prst="rect">
            <a:avLst/>
          </a:prstGeom>
          <a:noFill/>
        </p:spPr>
        <p:txBody>
          <a:bodyPr wrap="square">
            <a:spAutoFit/>
          </a:bodyPr>
          <a:lstStyle>
            <a:defPPr>
              <a:defRPr lang="zh-CN"/>
            </a:defPPr>
            <a:lvl1pPr>
              <a:lnSpc>
                <a:spcPct val="120000"/>
              </a:lnSpc>
            </a:lvl1pPr>
          </a:lstStyle>
          <a:p>
            <a:pPr lvl="0">
              <a:lnSpc>
                <a:spcPct val="150000"/>
              </a:lnSpc>
              <a:defRPr/>
            </a:pPr>
            <a:r>
              <a:rPr lang="zh-CN" altLang="en-US" sz="2400" b="1" dirty="0">
                <a:latin typeface="微软雅黑" panose="020B0503020204020204" pitchFamily="34" charset="-122"/>
                <a:ea typeface="微软雅黑" panose="020B0503020204020204" pitchFamily="34" charset="-122"/>
              </a:rPr>
              <a:t>如何认识</a:t>
            </a:r>
            <a:r>
              <a:rPr lang="zh-CN" altLang="en-US" sz="24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三个代表</a:t>
            </a:r>
            <a:r>
              <a:rPr lang="zh-CN" altLang="en-US" sz="24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400" b="1" dirty="0">
                <a:latin typeface="微软雅黑" panose="020B0503020204020204" pitchFamily="34" charset="-122"/>
                <a:ea typeface="微软雅黑" panose="020B0503020204020204" pitchFamily="34" charset="-122"/>
              </a:rPr>
              <a:t>重要思想的历史地位？</a:t>
            </a:r>
            <a:endParaRPr lang="zh-CN" altLang="en-US" sz="2400" b="1" dirty="0">
              <a:latin typeface="微软雅黑" panose="020B0503020204020204" pitchFamily="34" charset="-122"/>
              <a:ea typeface="微软雅黑" panose="020B0503020204020204" pitchFamily="34" charset="-122"/>
            </a:endParaRPr>
          </a:p>
        </p:txBody>
      </p:sp>
      <p:sp>
        <p:nvSpPr>
          <p:cNvPr id="85" name="Freeform: Shape 9"/>
          <p:cNvSpPr/>
          <p:nvPr/>
        </p:nvSpPr>
        <p:spPr>
          <a:xfrm rot="16200000" flipH="1">
            <a:off x="375378" y="-814926"/>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6" name="PA-Freeform: Shape 8"/>
          <p:cNvSpPr/>
          <p:nvPr>
            <p:custDataLst>
              <p:tags r:id="rId2"/>
            </p:custDataLst>
          </p:nvPr>
        </p:nvSpPr>
        <p:spPr>
          <a:xfrm flipH="1">
            <a:off x="9193347" y="5116523"/>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100000">
                <a:srgbClr val="AF1E22">
                  <a:alpha val="0"/>
                </a:srgbClr>
              </a:gs>
              <a:gs pos="60000">
                <a:srgbClr val="D07C98">
                  <a:alpha val="15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9" name="ísḻîḓê"/>
          <p:cNvSpPr/>
          <p:nvPr/>
        </p:nvSpPr>
        <p:spPr>
          <a:xfrm>
            <a:off x="4479421" y="1873199"/>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一、</a:t>
            </a:r>
            <a:endParaRPr lang="en-US" altLang="zh-CN" sz="2800" b="1" dirty="0">
              <a:latin typeface="华文新魏" panose="02010800040101010101" pitchFamily="2" charset="-122"/>
              <a:ea typeface="华文新魏" panose="02010800040101010101" pitchFamily="2" charset="-122"/>
            </a:endParaRPr>
          </a:p>
        </p:txBody>
      </p:sp>
      <p:sp>
        <p:nvSpPr>
          <p:cNvPr id="50" name="ísḻîḓê"/>
          <p:cNvSpPr/>
          <p:nvPr/>
        </p:nvSpPr>
        <p:spPr>
          <a:xfrm>
            <a:off x="4479421" y="2849948"/>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二、</a:t>
            </a:r>
            <a:endParaRPr lang="en-US" altLang="zh-CN" sz="2800" b="1" dirty="0">
              <a:latin typeface="华文新魏" panose="02010800040101010101" pitchFamily="2" charset="-122"/>
              <a:ea typeface="华文新魏" panose="02010800040101010101" pitchFamily="2" charset="-122"/>
            </a:endParaRPr>
          </a:p>
        </p:txBody>
      </p:sp>
      <p:sp>
        <p:nvSpPr>
          <p:cNvPr id="51" name="ísḻîḓê"/>
          <p:cNvSpPr/>
          <p:nvPr/>
        </p:nvSpPr>
        <p:spPr>
          <a:xfrm>
            <a:off x="4497739" y="4267125"/>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三、</a:t>
            </a:r>
            <a:endParaRPr lang="en-US" altLang="zh-CN" sz="28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1000" fill="hold"/>
                                        <p:tgtEl>
                                          <p:spTgt spid="85"/>
                                        </p:tgtEl>
                                        <p:attrNameLst>
                                          <p:attrName>ppt_x</p:attrName>
                                        </p:attrNameLst>
                                      </p:cBhvr>
                                      <p:tavLst>
                                        <p:tav tm="0">
                                          <p:val>
                                            <p:strVal val="#ppt_x"/>
                                          </p:val>
                                        </p:tav>
                                        <p:tav tm="100000">
                                          <p:val>
                                            <p:strVal val="#ppt_x"/>
                                          </p:val>
                                        </p:tav>
                                      </p:tavLst>
                                    </p:anim>
                                    <p:anim calcmode="lin" valueType="num">
                                      <p:cBhvr additive="base">
                                        <p:cTn id="12" dur="1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1000" fill="hold"/>
                                        <p:tgtEl>
                                          <p:spTgt spid="107"/>
                                        </p:tgtEl>
                                        <p:attrNameLst>
                                          <p:attrName>ppt_x</p:attrName>
                                        </p:attrNameLst>
                                      </p:cBhvr>
                                      <p:tavLst>
                                        <p:tav tm="0">
                                          <p:val>
                                            <p:strVal val="#ppt_x"/>
                                          </p:val>
                                        </p:tav>
                                        <p:tav tm="100000">
                                          <p:val>
                                            <p:strVal val="#ppt_x"/>
                                          </p:val>
                                        </p:tav>
                                      </p:tavLst>
                                    </p:anim>
                                    <p:anim calcmode="lin" valueType="num">
                                      <p:cBhvr additive="base">
                                        <p:cTn id="16" dur="1000" fill="hold"/>
                                        <p:tgtEl>
                                          <p:spTgt spid="107"/>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ntr" presetSubtype="0" fill="hold" grpId="0" nodeType="afterEffect">
                                  <p:stCondLst>
                                    <p:cond delay="200"/>
                                  </p:stCondLst>
                                  <p:iterate type="wd">
                                    <p:tmPct val="10000"/>
                                  </p:iterate>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1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449"/>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par>
                          <p:cTn id="32" fill="hold">
                            <p:stCondLst>
                              <p:cond delay="400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childTnLst>
                          </p:cTn>
                        </p:par>
                        <p:par>
                          <p:cTn id="36" fill="hold">
                            <p:stCondLst>
                              <p:cond delay="5849"/>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childTnLst>
                          </p:cTn>
                        </p:par>
                        <p:par>
                          <p:cTn id="40" fill="hold">
                            <p:stCondLst>
                              <p:cond delay="640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95"/>
                                        </p:tgtEl>
                                        <p:attrNameLst>
                                          <p:attrName>style.visibility</p:attrName>
                                        </p:attrNameLst>
                                      </p:cBhvr>
                                      <p:to>
                                        <p:strVal val="visible"/>
                                      </p:to>
                                    </p:set>
                                    <p:animEffect transition="in" filter="fade">
                                      <p:cBhvr>
                                        <p:cTn id="43" dur="500"/>
                                        <p:tgtEl>
                                          <p:spTgt spid="9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0" grpId="0" animBg="1"/>
      <p:bldP spid="39" grpId="0"/>
      <p:bldP spid="91" grpId="0"/>
      <p:bldP spid="95" grpId="0"/>
      <p:bldP spid="85" grpId="0" animBg="1"/>
      <p:bldP spid="86" grpId="0" animBg="1"/>
      <p:bldP spid="49" grpId="0"/>
      <p:bldP spid="50" grpId="0"/>
      <p:bldP spid="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
          <p:cNvSpPr/>
          <p:nvPr/>
        </p:nvSpPr>
        <p:spPr>
          <a:xfrm>
            <a:off x="0" y="1526673"/>
            <a:ext cx="12192000" cy="5331326"/>
          </a:xfrm>
          <a:custGeom>
            <a:avLst/>
            <a:gdLst>
              <a:gd name="connsiteX0" fmla="*/ 0 w 12192000"/>
              <a:gd name="connsiteY0" fmla="*/ 0 h 4283242"/>
              <a:gd name="connsiteX1" fmla="*/ 12192000 w 12192000"/>
              <a:gd name="connsiteY1" fmla="*/ 0 h 4283242"/>
              <a:gd name="connsiteX2" fmla="*/ 12192000 w 12192000"/>
              <a:gd name="connsiteY2" fmla="*/ 4283242 h 4283242"/>
              <a:gd name="connsiteX3" fmla="*/ 0 w 12192000"/>
              <a:gd name="connsiteY3" fmla="*/ 4283242 h 4283242"/>
              <a:gd name="connsiteX4" fmla="*/ 0 w 12192000"/>
              <a:gd name="connsiteY4" fmla="*/ 0 h 4283242"/>
              <a:gd name="connsiteX0-1" fmla="*/ 0 w 12192000"/>
              <a:gd name="connsiteY0-2" fmla="*/ 935789 h 5219031"/>
              <a:gd name="connsiteX1-3" fmla="*/ 12192000 w 12192000"/>
              <a:gd name="connsiteY1-4" fmla="*/ 935789 h 5219031"/>
              <a:gd name="connsiteX2-5" fmla="*/ 12192000 w 12192000"/>
              <a:gd name="connsiteY2-6" fmla="*/ 5219031 h 5219031"/>
              <a:gd name="connsiteX3-7" fmla="*/ 0 w 12192000"/>
              <a:gd name="connsiteY3-8" fmla="*/ 5219031 h 5219031"/>
              <a:gd name="connsiteX4-9" fmla="*/ 0 w 12192000"/>
              <a:gd name="connsiteY4-10" fmla="*/ 935789 h 5219031"/>
              <a:gd name="connsiteX0-11" fmla="*/ 0 w 12192000"/>
              <a:gd name="connsiteY0-12" fmla="*/ 1048084 h 5331326"/>
              <a:gd name="connsiteX1-13" fmla="*/ 12192000 w 12192000"/>
              <a:gd name="connsiteY1-14" fmla="*/ 1048084 h 5331326"/>
              <a:gd name="connsiteX2-15" fmla="*/ 12192000 w 12192000"/>
              <a:gd name="connsiteY2-16" fmla="*/ 5331326 h 5331326"/>
              <a:gd name="connsiteX3-17" fmla="*/ 0 w 12192000"/>
              <a:gd name="connsiteY3-18" fmla="*/ 5331326 h 5331326"/>
              <a:gd name="connsiteX4-19" fmla="*/ 0 w 12192000"/>
              <a:gd name="connsiteY4-20" fmla="*/ 1048084 h 53313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331326">
                <a:moveTo>
                  <a:pt x="0" y="1048084"/>
                </a:moveTo>
                <a:cubicBezTo>
                  <a:pt x="4136189" y="-1310105"/>
                  <a:pt x="8128000" y="1048084"/>
                  <a:pt x="12192000" y="1048084"/>
                </a:cubicBezTo>
                <a:lnTo>
                  <a:pt x="12192000" y="5331326"/>
                </a:lnTo>
                <a:lnTo>
                  <a:pt x="0" y="5331326"/>
                </a:lnTo>
                <a:lnTo>
                  <a:pt x="0" y="1048084"/>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3"/>
          <p:cNvSpPr/>
          <p:nvPr/>
        </p:nvSpPr>
        <p:spPr>
          <a:xfrm>
            <a:off x="-2" y="2140436"/>
            <a:ext cx="12192000" cy="4698521"/>
          </a:xfrm>
          <a:custGeom>
            <a:avLst/>
            <a:gdLst>
              <a:gd name="connsiteX0" fmla="*/ 0 w 12192000"/>
              <a:gd name="connsiteY0" fmla="*/ 0 h 4283242"/>
              <a:gd name="connsiteX1" fmla="*/ 12192000 w 12192000"/>
              <a:gd name="connsiteY1" fmla="*/ 0 h 4283242"/>
              <a:gd name="connsiteX2" fmla="*/ 12192000 w 12192000"/>
              <a:gd name="connsiteY2" fmla="*/ 4283242 h 4283242"/>
              <a:gd name="connsiteX3" fmla="*/ 0 w 12192000"/>
              <a:gd name="connsiteY3" fmla="*/ 4283242 h 4283242"/>
              <a:gd name="connsiteX4" fmla="*/ 0 w 12192000"/>
              <a:gd name="connsiteY4" fmla="*/ 0 h 4283242"/>
              <a:gd name="connsiteX0-1" fmla="*/ 0 w 12192000"/>
              <a:gd name="connsiteY0-2" fmla="*/ 935789 h 5219031"/>
              <a:gd name="connsiteX1-3" fmla="*/ 12192000 w 12192000"/>
              <a:gd name="connsiteY1-4" fmla="*/ 935789 h 5219031"/>
              <a:gd name="connsiteX2-5" fmla="*/ 12192000 w 12192000"/>
              <a:gd name="connsiteY2-6" fmla="*/ 5219031 h 5219031"/>
              <a:gd name="connsiteX3-7" fmla="*/ 0 w 12192000"/>
              <a:gd name="connsiteY3-8" fmla="*/ 5219031 h 5219031"/>
              <a:gd name="connsiteX4-9" fmla="*/ 0 w 12192000"/>
              <a:gd name="connsiteY4-10" fmla="*/ 935789 h 5219031"/>
              <a:gd name="connsiteX0-11" fmla="*/ 0 w 12192000"/>
              <a:gd name="connsiteY0-12" fmla="*/ 1048084 h 5331326"/>
              <a:gd name="connsiteX1-13" fmla="*/ 12192000 w 12192000"/>
              <a:gd name="connsiteY1-14" fmla="*/ 1048084 h 5331326"/>
              <a:gd name="connsiteX2-15" fmla="*/ 12192000 w 12192000"/>
              <a:gd name="connsiteY2-16" fmla="*/ 5331326 h 5331326"/>
              <a:gd name="connsiteX3-17" fmla="*/ 0 w 12192000"/>
              <a:gd name="connsiteY3-18" fmla="*/ 5331326 h 5331326"/>
              <a:gd name="connsiteX4-19" fmla="*/ 0 w 12192000"/>
              <a:gd name="connsiteY4-20" fmla="*/ 1048084 h 5331326"/>
              <a:gd name="connsiteX0-21" fmla="*/ 0 w 12192000"/>
              <a:gd name="connsiteY0-22" fmla="*/ 822307 h 5105549"/>
              <a:gd name="connsiteX1-23" fmla="*/ 12192000 w 12192000"/>
              <a:gd name="connsiteY1-24" fmla="*/ 822307 h 5105549"/>
              <a:gd name="connsiteX2-25" fmla="*/ 12192000 w 12192000"/>
              <a:gd name="connsiteY2-26" fmla="*/ 5105549 h 5105549"/>
              <a:gd name="connsiteX3-27" fmla="*/ 0 w 12192000"/>
              <a:gd name="connsiteY3-28" fmla="*/ 5105549 h 5105549"/>
              <a:gd name="connsiteX4-29" fmla="*/ 0 w 12192000"/>
              <a:gd name="connsiteY4-30" fmla="*/ 822307 h 5105549"/>
              <a:gd name="connsiteX0-31" fmla="*/ 0 w 12192000"/>
              <a:gd name="connsiteY0-32" fmla="*/ 415279 h 4698521"/>
              <a:gd name="connsiteX1-33" fmla="*/ 12192000 w 12192000"/>
              <a:gd name="connsiteY1-34" fmla="*/ 415279 h 4698521"/>
              <a:gd name="connsiteX2-35" fmla="*/ 12192000 w 12192000"/>
              <a:gd name="connsiteY2-36" fmla="*/ 4698521 h 4698521"/>
              <a:gd name="connsiteX3-37" fmla="*/ 0 w 12192000"/>
              <a:gd name="connsiteY3-38" fmla="*/ 4698521 h 4698521"/>
              <a:gd name="connsiteX4-39" fmla="*/ 0 w 12192000"/>
              <a:gd name="connsiteY4-40" fmla="*/ 415279 h 469852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4698521">
                <a:moveTo>
                  <a:pt x="0" y="415279"/>
                </a:moveTo>
                <a:cubicBezTo>
                  <a:pt x="5317289" y="-1434910"/>
                  <a:pt x="9118600" y="3691879"/>
                  <a:pt x="12192000" y="415279"/>
                </a:cubicBezTo>
                <a:lnTo>
                  <a:pt x="12192000" y="4698521"/>
                </a:lnTo>
                <a:lnTo>
                  <a:pt x="0" y="4698521"/>
                </a:lnTo>
                <a:lnTo>
                  <a:pt x="0" y="415279"/>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929801" y="2902431"/>
            <a:ext cx="2667000" cy="1884555"/>
          </a:xfrm>
          <a:prstGeom prst="rect">
            <a:avLst/>
          </a:prstGeom>
          <a:noFill/>
        </p:spPr>
        <p:txBody>
          <a:bodyPr wrap="square" rtlCol="0" anchor="t">
            <a:spAutoFit/>
          </a:bodyPr>
          <a:lstStyle/>
          <a:p>
            <a:pPr marL="0" marR="0" lvl="0" indent="457200" algn="just" defTabSz="914400" rtl="0" eaLnBrk="1" fontAlgn="auto" latinLnBrk="0" hangingPunct="1">
              <a:lnSpc>
                <a:spcPct val="150000"/>
              </a:lnSpc>
              <a:spcBef>
                <a:spcPts val="0"/>
              </a:spcBef>
              <a:spcAft>
                <a:spcPts val="0"/>
              </a:spcAft>
              <a:buClrTx/>
              <a:buSzTx/>
              <a:buFontTx/>
              <a:buNone/>
              <a:defRPr/>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  </a:t>
            </a:r>
            <a:r>
              <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2001</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年中国加入世界贸易组织，有利于增强我国经济发展活力和国际竞争力。</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4" name="任意形状 3"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rot="10800000">
            <a:off x="-28719" y="-2"/>
            <a:ext cx="1506582" cy="6858001"/>
          </a:xfrm>
          <a:custGeom>
            <a:avLst/>
            <a:gdLst>
              <a:gd name="connsiteX0" fmla="*/ 0 w 2076460"/>
              <a:gd name="connsiteY0" fmla="*/ 0 h 6858000"/>
              <a:gd name="connsiteX1" fmla="*/ 2076460 w 2076460"/>
              <a:gd name="connsiteY1" fmla="*/ 0 h 6858000"/>
              <a:gd name="connsiteX2" fmla="*/ 2076460 w 2076460"/>
              <a:gd name="connsiteY2" fmla="*/ 6858000 h 6858000"/>
              <a:gd name="connsiteX3" fmla="*/ 0 w 2076460"/>
              <a:gd name="connsiteY3" fmla="*/ 6858000 h 6858000"/>
              <a:gd name="connsiteX4" fmla="*/ 15286 w 2076460"/>
              <a:gd name="connsiteY4" fmla="*/ 6844759 h 6858000"/>
              <a:gd name="connsiteX5" fmla="*/ 1527110 w 2076460"/>
              <a:gd name="connsiteY5" fmla="*/ 3429000 h 6858000"/>
              <a:gd name="connsiteX6" fmla="*/ 15286 w 2076460"/>
              <a:gd name="connsiteY6" fmla="*/ 13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60" h="6858000">
                <a:moveTo>
                  <a:pt x="0" y="0"/>
                </a:moveTo>
                <a:lnTo>
                  <a:pt x="2076460" y="0"/>
                </a:lnTo>
                <a:lnTo>
                  <a:pt x="2076460" y="6858000"/>
                </a:lnTo>
                <a:lnTo>
                  <a:pt x="0" y="6858000"/>
                </a:lnTo>
                <a:lnTo>
                  <a:pt x="15286" y="6844759"/>
                </a:lnTo>
                <a:cubicBezTo>
                  <a:pt x="944031" y="6000633"/>
                  <a:pt x="1527110" y="4782909"/>
                  <a:pt x="1527110" y="3429000"/>
                </a:cubicBezTo>
                <a:cubicBezTo>
                  <a:pt x="1527110" y="2075091"/>
                  <a:pt x="944031" y="857367"/>
                  <a:pt x="15286" y="13241"/>
                </a:cubicBezTo>
                <a:close/>
              </a:path>
            </a:pathLst>
          </a:cu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p:nvPicPr>
        <p:blipFill>
          <a:blip r:embed="rId1"/>
          <a:srcRect/>
          <a:stretch>
            <a:fillRect/>
          </a:stretch>
        </p:blipFill>
        <p:spPr>
          <a:xfrm>
            <a:off x="3937000" y="810526"/>
            <a:ext cx="7620000" cy="5038164"/>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4" name="矩形 3"/>
          <p:cNvSpPr/>
          <p:nvPr/>
        </p:nvSpPr>
        <p:spPr>
          <a:xfrm>
            <a:off x="5178286" y="5948362"/>
            <a:ext cx="5188227" cy="46166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2001</a:t>
            </a:r>
            <a:r>
              <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年</a:t>
            </a:r>
            <a:r>
              <a:rPr kumimoji="0" lang="en-US" altLang="zh-CN"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11</a:t>
            </a:r>
            <a:r>
              <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月</a:t>
            </a:r>
            <a:r>
              <a:rPr kumimoji="0" lang="en-US" altLang="zh-CN"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11</a:t>
            </a:r>
            <a:r>
              <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日，卡塔尔首都多哈，中国对外贸易经济合作部部长石广生在中国加入世界贸易组织的签字仪式上签署文件</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45719" y="184281"/>
            <a:ext cx="7156536" cy="276422"/>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rcRect l="10570" r="10570"/>
          <a:stretch>
            <a:fillRect/>
          </a:stretch>
        </p:blipFill>
        <p:spPr>
          <a:xfrm>
            <a:off x="0" y="1549400"/>
            <a:ext cx="2790108" cy="5308600"/>
          </a:xfrm>
          <a:prstGeom prst="rect">
            <a:avLst/>
          </a:prstGeom>
        </p:spPr>
      </p:pic>
      <p:pic>
        <p:nvPicPr>
          <p:cNvPr id="11" name="图片 10"/>
          <p:cNvPicPr>
            <a:picLocks noChangeAspect="1"/>
          </p:cNvPicPr>
          <p:nvPr/>
        </p:nvPicPr>
        <p:blipFill>
          <a:blip r:embed="rId2"/>
          <a:srcRect l="10570" r="10570"/>
          <a:stretch>
            <a:fillRect/>
          </a:stretch>
        </p:blipFill>
        <p:spPr>
          <a:xfrm>
            <a:off x="3133964" y="1549400"/>
            <a:ext cx="2790108" cy="5308600"/>
          </a:xfrm>
          <a:prstGeom prst="rect">
            <a:avLst/>
          </a:prstGeom>
        </p:spPr>
      </p:pic>
      <p:pic>
        <p:nvPicPr>
          <p:cNvPr id="14" name="图片 13"/>
          <p:cNvPicPr>
            <a:picLocks noChangeAspect="1"/>
          </p:cNvPicPr>
          <p:nvPr/>
        </p:nvPicPr>
        <p:blipFill>
          <a:blip r:embed="rId3"/>
          <a:srcRect t="9653" b="9653"/>
          <a:stretch>
            <a:fillRect/>
          </a:stretch>
        </p:blipFill>
        <p:spPr>
          <a:xfrm>
            <a:off x="6267928" y="1549400"/>
            <a:ext cx="2790108" cy="5308600"/>
          </a:xfrm>
          <a:prstGeom prst="rect">
            <a:avLst/>
          </a:prstGeom>
        </p:spPr>
      </p:pic>
      <p:pic>
        <p:nvPicPr>
          <p:cNvPr id="17" name="图片 16"/>
          <p:cNvPicPr>
            <a:picLocks noChangeAspect="1"/>
          </p:cNvPicPr>
          <p:nvPr/>
        </p:nvPicPr>
        <p:blipFill>
          <a:blip r:embed="rId4"/>
          <a:srcRect l="10570" r="10570"/>
          <a:stretch>
            <a:fillRect/>
          </a:stretch>
        </p:blipFill>
        <p:spPr>
          <a:xfrm>
            <a:off x="9401892" y="1549400"/>
            <a:ext cx="2790108" cy="5308600"/>
          </a:xfrm>
          <a:prstGeom prst="rect">
            <a:avLst/>
          </a:prstGeom>
        </p:spPr>
      </p:pic>
      <p:sp>
        <p:nvSpPr>
          <p:cNvPr id="24" name="矩形 23"/>
          <p:cNvSpPr/>
          <p:nvPr/>
        </p:nvSpPr>
        <p:spPr>
          <a:xfrm>
            <a:off x="0" y="1549400"/>
            <a:ext cx="2790110" cy="3746640"/>
          </a:xfrm>
          <a:prstGeom prst="rect">
            <a:avLst/>
          </a:prstGeom>
          <a:gradFill flip="none" rotWithShape="1">
            <a:gsLst>
              <a:gs pos="38000">
                <a:srgbClr val="A51F20">
                  <a:alpha val="88000"/>
                </a:srgbClr>
              </a:gs>
              <a:gs pos="0">
                <a:srgbClr val="9D211B"/>
              </a:gs>
              <a:gs pos="61000">
                <a:schemeClr val="accent2">
                  <a:lumMod val="75000"/>
                  <a:alpha val="63000"/>
                </a:schemeClr>
              </a:gs>
              <a:gs pos="100000">
                <a:srgbClr val="E97C3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3134997" y="1549400"/>
            <a:ext cx="2790110" cy="3746640"/>
          </a:xfrm>
          <a:prstGeom prst="rect">
            <a:avLst/>
          </a:prstGeom>
          <a:gradFill flip="none" rotWithShape="1">
            <a:gsLst>
              <a:gs pos="38000">
                <a:srgbClr val="A51F20">
                  <a:alpha val="88000"/>
                </a:srgbClr>
              </a:gs>
              <a:gs pos="0">
                <a:srgbClr val="9D211B"/>
              </a:gs>
              <a:gs pos="61000">
                <a:schemeClr val="accent2">
                  <a:lumMod val="75000"/>
                  <a:alpha val="63000"/>
                </a:schemeClr>
              </a:gs>
              <a:gs pos="100000">
                <a:srgbClr val="E97C3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6269994" y="1549400"/>
            <a:ext cx="2790110" cy="3746640"/>
          </a:xfrm>
          <a:prstGeom prst="rect">
            <a:avLst/>
          </a:prstGeom>
          <a:gradFill flip="none" rotWithShape="1">
            <a:gsLst>
              <a:gs pos="38000">
                <a:srgbClr val="A51F20">
                  <a:alpha val="88000"/>
                </a:srgbClr>
              </a:gs>
              <a:gs pos="0">
                <a:srgbClr val="9D211B"/>
              </a:gs>
              <a:gs pos="61000">
                <a:schemeClr val="accent2">
                  <a:lumMod val="75000"/>
                  <a:alpha val="63000"/>
                </a:schemeClr>
              </a:gs>
              <a:gs pos="100000">
                <a:srgbClr val="E97C3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9404991" y="1549400"/>
            <a:ext cx="2790110" cy="3746640"/>
          </a:xfrm>
          <a:prstGeom prst="rect">
            <a:avLst/>
          </a:prstGeom>
          <a:gradFill flip="none" rotWithShape="1">
            <a:gsLst>
              <a:gs pos="38000">
                <a:srgbClr val="A51F20">
                  <a:alpha val="88000"/>
                </a:srgbClr>
              </a:gs>
              <a:gs pos="0">
                <a:srgbClr val="9D211B"/>
              </a:gs>
              <a:gs pos="61000">
                <a:schemeClr val="accent2">
                  <a:lumMod val="75000"/>
                  <a:alpha val="63000"/>
                </a:schemeClr>
              </a:gs>
              <a:gs pos="100000">
                <a:srgbClr val="E97C3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20997" y="1125873"/>
            <a:ext cx="2403337" cy="1554434"/>
            <a:chOff x="320997" y="5037473"/>
            <a:chExt cx="2403337" cy="1554434"/>
          </a:xfrm>
        </p:grpSpPr>
        <p:sp>
          <p:nvSpPr>
            <p:cNvPr id="47" name="矩形 46"/>
            <p:cNvSpPr/>
            <p:nvPr/>
          </p:nvSpPr>
          <p:spPr>
            <a:xfrm>
              <a:off x="457198" y="5515697"/>
              <a:ext cx="2107407" cy="597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320997" y="5037473"/>
              <a:ext cx="2148115" cy="955699"/>
            </a:xfrm>
            <a:prstGeom prst="rect">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p:cNvSpPr txBox="1"/>
            <p:nvPr/>
          </p:nvSpPr>
          <p:spPr>
            <a:xfrm>
              <a:off x="2194072" y="5515697"/>
              <a:ext cx="530262" cy="1076210"/>
            </a:xfrm>
            <a:custGeom>
              <a:avLst/>
              <a:gdLst/>
              <a:ahLst/>
              <a:cxnLst/>
              <a:rect l="l" t="t" r="r" b="b"/>
              <a:pathLst>
                <a:path w="530262" h="1076210">
                  <a:moveTo>
                    <a:pt x="364855" y="941870"/>
                  </a:moveTo>
                  <a:cubicBezTo>
                    <a:pt x="362232" y="942245"/>
                    <a:pt x="355301" y="944493"/>
                    <a:pt x="344062" y="948614"/>
                  </a:cubicBezTo>
                  <a:cubicBezTo>
                    <a:pt x="338442" y="950487"/>
                    <a:pt x="335070" y="951611"/>
                    <a:pt x="333946" y="951986"/>
                  </a:cubicBezTo>
                  <a:cubicBezTo>
                    <a:pt x="327203" y="954608"/>
                    <a:pt x="321583" y="954421"/>
                    <a:pt x="317087" y="951424"/>
                  </a:cubicBezTo>
                  <a:cubicBezTo>
                    <a:pt x="315214" y="950675"/>
                    <a:pt x="311655" y="948801"/>
                    <a:pt x="306409" y="945804"/>
                  </a:cubicBezTo>
                  <a:cubicBezTo>
                    <a:pt x="304536" y="944680"/>
                    <a:pt x="303038" y="943931"/>
                    <a:pt x="301914" y="943556"/>
                  </a:cubicBezTo>
                  <a:cubicBezTo>
                    <a:pt x="302663" y="947303"/>
                    <a:pt x="305286" y="959854"/>
                    <a:pt x="309781" y="981209"/>
                  </a:cubicBezTo>
                  <a:cubicBezTo>
                    <a:pt x="311280" y="989451"/>
                    <a:pt x="312404" y="994883"/>
                    <a:pt x="313153" y="997506"/>
                  </a:cubicBezTo>
                  <a:cubicBezTo>
                    <a:pt x="314277" y="1002376"/>
                    <a:pt x="318024" y="1004250"/>
                    <a:pt x="324393" y="1003126"/>
                  </a:cubicBezTo>
                  <a:cubicBezTo>
                    <a:pt x="331886" y="1002002"/>
                    <a:pt x="341627" y="1000690"/>
                    <a:pt x="353615" y="999192"/>
                  </a:cubicBezTo>
                  <a:cubicBezTo>
                    <a:pt x="359610" y="979710"/>
                    <a:pt x="365417" y="962851"/>
                    <a:pt x="371037" y="948614"/>
                  </a:cubicBezTo>
                  <a:cubicBezTo>
                    <a:pt x="371786" y="946928"/>
                    <a:pt x="372231" y="945523"/>
                    <a:pt x="372371" y="944399"/>
                  </a:cubicBezTo>
                  <a:cubicBezTo>
                    <a:pt x="372512" y="943275"/>
                    <a:pt x="372348" y="942432"/>
                    <a:pt x="371880" y="941870"/>
                  </a:cubicBezTo>
                  <a:cubicBezTo>
                    <a:pt x="370943" y="940746"/>
                    <a:pt x="368601" y="940746"/>
                    <a:pt x="364855" y="941870"/>
                  </a:cubicBezTo>
                  <a:close/>
                  <a:moveTo>
                    <a:pt x="278311" y="932317"/>
                  </a:moveTo>
                  <a:lnTo>
                    <a:pt x="278311" y="934565"/>
                  </a:lnTo>
                  <a:cubicBezTo>
                    <a:pt x="277561" y="942432"/>
                    <a:pt x="278311" y="945055"/>
                    <a:pt x="280559" y="942432"/>
                  </a:cubicBezTo>
                  <a:cubicBezTo>
                    <a:pt x="280933" y="942058"/>
                    <a:pt x="281308" y="941496"/>
                    <a:pt x="281683" y="940746"/>
                  </a:cubicBezTo>
                  <a:cubicBezTo>
                    <a:pt x="282432" y="939248"/>
                    <a:pt x="283556" y="937562"/>
                    <a:pt x="285054" y="935689"/>
                  </a:cubicBezTo>
                  <a:cubicBezTo>
                    <a:pt x="283556" y="935314"/>
                    <a:pt x="282432" y="934565"/>
                    <a:pt x="281683" y="933441"/>
                  </a:cubicBezTo>
                  <a:cubicBezTo>
                    <a:pt x="280184" y="933441"/>
                    <a:pt x="279060" y="933066"/>
                    <a:pt x="278311" y="932317"/>
                  </a:cubicBezTo>
                  <a:close/>
                  <a:moveTo>
                    <a:pt x="152428" y="891855"/>
                  </a:moveTo>
                  <a:cubicBezTo>
                    <a:pt x="146809" y="897100"/>
                    <a:pt x="141002" y="903094"/>
                    <a:pt x="135007" y="909838"/>
                  </a:cubicBezTo>
                  <a:cubicBezTo>
                    <a:pt x="135382" y="910212"/>
                    <a:pt x="135756" y="910493"/>
                    <a:pt x="136131" y="910681"/>
                  </a:cubicBezTo>
                  <a:cubicBezTo>
                    <a:pt x="136506" y="910868"/>
                    <a:pt x="136880" y="910962"/>
                    <a:pt x="137255" y="910962"/>
                  </a:cubicBezTo>
                  <a:cubicBezTo>
                    <a:pt x="145497" y="915458"/>
                    <a:pt x="149993" y="912460"/>
                    <a:pt x="150742" y="901970"/>
                  </a:cubicBezTo>
                  <a:cubicBezTo>
                    <a:pt x="150742" y="901596"/>
                    <a:pt x="151023" y="900191"/>
                    <a:pt x="151585" y="897755"/>
                  </a:cubicBezTo>
                  <a:cubicBezTo>
                    <a:pt x="152147" y="895320"/>
                    <a:pt x="152428" y="893353"/>
                    <a:pt x="152428" y="891855"/>
                  </a:cubicBezTo>
                  <a:close/>
                  <a:moveTo>
                    <a:pt x="75438" y="848021"/>
                  </a:moveTo>
                  <a:cubicBezTo>
                    <a:pt x="75438" y="850268"/>
                    <a:pt x="75531" y="853828"/>
                    <a:pt x="75719" y="858698"/>
                  </a:cubicBezTo>
                  <a:cubicBezTo>
                    <a:pt x="75906" y="863569"/>
                    <a:pt x="76187" y="866940"/>
                    <a:pt x="76562" y="868814"/>
                  </a:cubicBezTo>
                  <a:cubicBezTo>
                    <a:pt x="76562" y="874059"/>
                    <a:pt x="76936" y="881177"/>
                    <a:pt x="77686" y="890169"/>
                  </a:cubicBezTo>
                  <a:cubicBezTo>
                    <a:pt x="77686" y="889794"/>
                    <a:pt x="77686" y="890169"/>
                    <a:pt x="77686" y="891293"/>
                  </a:cubicBezTo>
                  <a:cubicBezTo>
                    <a:pt x="78060" y="890918"/>
                    <a:pt x="78716" y="890543"/>
                    <a:pt x="79653" y="890169"/>
                  </a:cubicBezTo>
                  <a:cubicBezTo>
                    <a:pt x="80589" y="889794"/>
                    <a:pt x="82556" y="888857"/>
                    <a:pt x="85553" y="887359"/>
                  </a:cubicBezTo>
                  <a:cubicBezTo>
                    <a:pt x="85928" y="880990"/>
                    <a:pt x="86490" y="870312"/>
                    <a:pt x="87239" y="855326"/>
                  </a:cubicBezTo>
                  <a:cubicBezTo>
                    <a:pt x="85741" y="854952"/>
                    <a:pt x="84429" y="854202"/>
                    <a:pt x="83305" y="853078"/>
                  </a:cubicBezTo>
                  <a:cubicBezTo>
                    <a:pt x="81432" y="852329"/>
                    <a:pt x="79372" y="851018"/>
                    <a:pt x="77124" y="849145"/>
                  </a:cubicBezTo>
                  <a:cubicBezTo>
                    <a:pt x="76374" y="848770"/>
                    <a:pt x="75812" y="848395"/>
                    <a:pt x="75438" y="848021"/>
                  </a:cubicBezTo>
                  <a:close/>
                  <a:moveTo>
                    <a:pt x="217055" y="833971"/>
                  </a:moveTo>
                  <a:cubicBezTo>
                    <a:pt x="216306" y="845960"/>
                    <a:pt x="215370" y="857762"/>
                    <a:pt x="214246" y="869376"/>
                  </a:cubicBezTo>
                  <a:cubicBezTo>
                    <a:pt x="213871" y="871249"/>
                    <a:pt x="213684" y="874433"/>
                    <a:pt x="213684" y="878929"/>
                  </a:cubicBezTo>
                  <a:cubicBezTo>
                    <a:pt x="218929" y="872560"/>
                    <a:pt x="228482" y="862070"/>
                    <a:pt x="242344" y="847459"/>
                  </a:cubicBezTo>
                  <a:cubicBezTo>
                    <a:pt x="236725" y="846335"/>
                    <a:pt x="231667" y="843899"/>
                    <a:pt x="227171" y="840153"/>
                  </a:cubicBezTo>
                  <a:cubicBezTo>
                    <a:pt x="225298" y="839029"/>
                    <a:pt x="222675" y="837343"/>
                    <a:pt x="219303" y="835095"/>
                  </a:cubicBezTo>
                  <a:cubicBezTo>
                    <a:pt x="218179" y="834721"/>
                    <a:pt x="217430" y="834346"/>
                    <a:pt x="217055" y="833971"/>
                  </a:cubicBezTo>
                  <a:close/>
                  <a:moveTo>
                    <a:pt x="156362" y="828913"/>
                  </a:moveTo>
                  <a:cubicBezTo>
                    <a:pt x="150742" y="831536"/>
                    <a:pt x="145497" y="833971"/>
                    <a:pt x="140627" y="836219"/>
                  </a:cubicBezTo>
                  <a:cubicBezTo>
                    <a:pt x="140252" y="839966"/>
                    <a:pt x="139878" y="845211"/>
                    <a:pt x="139503" y="851954"/>
                  </a:cubicBezTo>
                  <a:cubicBezTo>
                    <a:pt x="138754" y="856076"/>
                    <a:pt x="138379" y="859073"/>
                    <a:pt x="138379" y="860946"/>
                  </a:cubicBezTo>
                  <a:cubicBezTo>
                    <a:pt x="141751" y="859447"/>
                    <a:pt x="145685" y="857762"/>
                    <a:pt x="150180" y="855888"/>
                  </a:cubicBezTo>
                  <a:cubicBezTo>
                    <a:pt x="150930" y="855514"/>
                    <a:pt x="151492" y="855326"/>
                    <a:pt x="151866" y="855326"/>
                  </a:cubicBezTo>
                  <a:cubicBezTo>
                    <a:pt x="152241" y="855326"/>
                    <a:pt x="152803" y="855233"/>
                    <a:pt x="153552" y="855045"/>
                  </a:cubicBezTo>
                  <a:cubicBezTo>
                    <a:pt x="154302" y="854858"/>
                    <a:pt x="154864" y="854577"/>
                    <a:pt x="155238" y="854202"/>
                  </a:cubicBezTo>
                  <a:cubicBezTo>
                    <a:pt x="155613" y="851580"/>
                    <a:pt x="155894" y="847365"/>
                    <a:pt x="156081" y="841558"/>
                  </a:cubicBezTo>
                  <a:cubicBezTo>
                    <a:pt x="156268" y="835751"/>
                    <a:pt x="156362" y="831536"/>
                    <a:pt x="156362" y="828913"/>
                  </a:cubicBezTo>
                  <a:close/>
                  <a:moveTo>
                    <a:pt x="90611" y="751361"/>
                  </a:moveTo>
                  <a:cubicBezTo>
                    <a:pt x="84991" y="755107"/>
                    <a:pt x="78810" y="756419"/>
                    <a:pt x="72066" y="755295"/>
                  </a:cubicBezTo>
                  <a:cubicBezTo>
                    <a:pt x="72066" y="756419"/>
                    <a:pt x="72160" y="757730"/>
                    <a:pt x="72347" y="759228"/>
                  </a:cubicBezTo>
                  <a:cubicBezTo>
                    <a:pt x="72534" y="760727"/>
                    <a:pt x="72628" y="761851"/>
                    <a:pt x="72628" y="762600"/>
                  </a:cubicBezTo>
                  <a:cubicBezTo>
                    <a:pt x="72628" y="773465"/>
                    <a:pt x="72815" y="783955"/>
                    <a:pt x="73190" y="794071"/>
                  </a:cubicBezTo>
                  <a:cubicBezTo>
                    <a:pt x="78435" y="790699"/>
                    <a:pt x="84242" y="787702"/>
                    <a:pt x="90611" y="785079"/>
                  </a:cubicBezTo>
                  <a:cubicBezTo>
                    <a:pt x="90611" y="782082"/>
                    <a:pt x="90798" y="778710"/>
                    <a:pt x="91173" y="774964"/>
                  </a:cubicBezTo>
                  <a:cubicBezTo>
                    <a:pt x="91173" y="773091"/>
                    <a:pt x="91173" y="771967"/>
                    <a:pt x="91173" y="771592"/>
                  </a:cubicBezTo>
                  <a:cubicBezTo>
                    <a:pt x="91173" y="770093"/>
                    <a:pt x="91173" y="768220"/>
                    <a:pt x="91173" y="765972"/>
                  </a:cubicBezTo>
                  <a:cubicBezTo>
                    <a:pt x="91548" y="759228"/>
                    <a:pt x="91360" y="754358"/>
                    <a:pt x="90611" y="751361"/>
                  </a:cubicBezTo>
                  <a:close/>
                  <a:moveTo>
                    <a:pt x="158470" y="715816"/>
                  </a:moveTo>
                  <a:cubicBezTo>
                    <a:pt x="155941" y="714411"/>
                    <a:pt x="152054" y="714645"/>
                    <a:pt x="146809" y="716518"/>
                  </a:cubicBezTo>
                  <a:cubicBezTo>
                    <a:pt x="146434" y="716893"/>
                    <a:pt x="145778" y="717268"/>
                    <a:pt x="144842" y="717642"/>
                  </a:cubicBezTo>
                  <a:cubicBezTo>
                    <a:pt x="143905" y="718017"/>
                    <a:pt x="143249" y="718204"/>
                    <a:pt x="142875" y="718204"/>
                  </a:cubicBezTo>
                  <a:cubicBezTo>
                    <a:pt x="147745" y="723824"/>
                    <a:pt x="149618" y="730006"/>
                    <a:pt x="148494" y="736750"/>
                  </a:cubicBezTo>
                  <a:cubicBezTo>
                    <a:pt x="147745" y="741995"/>
                    <a:pt x="146996" y="750237"/>
                    <a:pt x="146247" y="761476"/>
                  </a:cubicBezTo>
                  <a:cubicBezTo>
                    <a:pt x="151866" y="761851"/>
                    <a:pt x="156362" y="763162"/>
                    <a:pt x="159734" y="765410"/>
                  </a:cubicBezTo>
                  <a:cubicBezTo>
                    <a:pt x="159734" y="765785"/>
                    <a:pt x="159921" y="765972"/>
                    <a:pt x="160296" y="765972"/>
                  </a:cubicBezTo>
                  <a:cubicBezTo>
                    <a:pt x="161045" y="751361"/>
                    <a:pt x="161607" y="737686"/>
                    <a:pt x="161982" y="724948"/>
                  </a:cubicBezTo>
                  <a:cubicBezTo>
                    <a:pt x="162169" y="720265"/>
                    <a:pt x="160999" y="717221"/>
                    <a:pt x="158470" y="715816"/>
                  </a:cubicBezTo>
                  <a:close/>
                  <a:moveTo>
                    <a:pt x="342376" y="697411"/>
                  </a:moveTo>
                  <a:cubicBezTo>
                    <a:pt x="336756" y="698910"/>
                    <a:pt x="332448" y="699472"/>
                    <a:pt x="329450" y="699097"/>
                  </a:cubicBezTo>
                  <a:cubicBezTo>
                    <a:pt x="318586" y="709962"/>
                    <a:pt x="309407" y="719703"/>
                    <a:pt x="301914" y="728320"/>
                  </a:cubicBezTo>
                  <a:cubicBezTo>
                    <a:pt x="300790" y="729819"/>
                    <a:pt x="298916" y="731879"/>
                    <a:pt x="296294" y="734502"/>
                  </a:cubicBezTo>
                  <a:cubicBezTo>
                    <a:pt x="276437" y="757730"/>
                    <a:pt x="261639" y="772716"/>
                    <a:pt x="251898" y="779460"/>
                  </a:cubicBezTo>
                  <a:cubicBezTo>
                    <a:pt x="248526" y="782082"/>
                    <a:pt x="245997" y="783206"/>
                    <a:pt x="244311" y="782831"/>
                  </a:cubicBezTo>
                  <a:cubicBezTo>
                    <a:pt x="242625" y="782457"/>
                    <a:pt x="242813" y="780865"/>
                    <a:pt x="244873" y="778055"/>
                  </a:cubicBezTo>
                  <a:cubicBezTo>
                    <a:pt x="246934" y="775245"/>
                    <a:pt x="249088" y="771967"/>
                    <a:pt x="251336" y="768220"/>
                  </a:cubicBezTo>
                  <a:cubicBezTo>
                    <a:pt x="252460" y="766347"/>
                    <a:pt x="252554" y="765223"/>
                    <a:pt x="251617" y="764848"/>
                  </a:cubicBezTo>
                  <a:cubicBezTo>
                    <a:pt x="250680" y="764474"/>
                    <a:pt x="249463" y="765223"/>
                    <a:pt x="247964" y="767096"/>
                  </a:cubicBezTo>
                  <a:cubicBezTo>
                    <a:pt x="243094" y="774214"/>
                    <a:pt x="238036" y="779834"/>
                    <a:pt x="232791" y="783955"/>
                  </a:cubicBezTo>
                  <a:cubicBezTo>
                    <a:pt x="230543" y="785829"/>
                    <a:pt x="228763" y="786297"/>
                    <a:pt x="227452" y="785360"/>
                  </a:cubicBezTo>
                  <a:cubicBezTo>
                    <a:pt x="226141" y="784424"/>
                    <a:pt x="226234" y="782457"/>
                    <a:pt x="227733" y="779460"/>
                  </a:cubicBezTo>
                  <a:cubicBezTo>
                    <a:pt x="228482" y="777961"/>
                    <a:pt x="229794" y="775900"/>
                    <a:pt x="231667" y="773278"/>
                  </a:cubicBezTo>
                  <a:cubicBezTo>
                    <a:pt x="232416" y="772154"/>
                    <a:pt x="232791" y="771405"/>
                    <a:pt x="232791" y="771030"/>
                  </a:cubicBezTo>
                  <a:cubicBezTo>
                    <a:pt x="233915" y="769157"/>
                    <a:pt x="234102" y="767939"/>
                    <a:pt x="233353" y="767377"/>
                  </a:cubicBezTo>
                  <a:cubicBezTo>
                    <a:pt x="232603" y="766815"/>
                    <a:pt x="231479" y="767096"/>
                    <a:pt x="229981" y="768220"/>
                  </a:cubicBezTo>
                  <a:cubicBezTo>
                    <a:pt x="227733" y="770843"/>
                    <a:pt x="224923" y="773278"/>
                    <a:pt x="221551" y="775526"/>
                  </a:cubicBezTo>
                  <a:cubicBezTo>
                    <a:pt x="221177" y="777774"/>
                    <a:pt x="220896" y="781146"/>
                    <a:pt x="220708" y="785641"/>
                  </a:cubicBezTo>
                  <a:cubicBezTo>
                    <a:pt x="220521" y="790137"/>
                    <a:pt x="220427" y="793509"/>
                    <a:pt x="220427" y="795757"/>
                  </a:cubicBezTo>
                  <a:cubicBezTo>
                    <a:pt x="245154" y="789388"/>
                    <a:pt x="272316" y="784517"/>
                    <a:pt x="301914" y="781146"/>
                  </a:cubicBezTo>
                  <a:cubicBezTo>
                    <a:pt x="320272" y="759041"/>
                    <a:pt x="335632" y="739372"/>
                    <a:pt x="347996" y="722138"/>
                  </a:cubicBezTo>
                  <a:cubicBezTo>
                    <a:pt x="349869" y="719516"/>
                    <a:pt x="350993" y="717830"/>
                    <a:pt x="351367" y="717080"/>
                  </a:cubicBezTo>
                  <a:cubicBezTo>
                    <a:pt x="353990" y="714458"/>
                    <a:pt x="355395" y="712397"/>
                    <a:pt x="355582" y="710899"/>
                  </a:cubicBezTo>
                  <a:cubicBezTo>
                    <a:pt x="355770" y="709400"/>
                    <a:pt x="354739" y="708838"/>
                    <a:pt x="352491" y="709213"/>
                  </a:cubicBezTo>
                  <a:cubicBezTo>
                    <a:pt x="351367" y="709213"/>
                    <a:pt x="349682" y="709587"/>
                    <a:pt x="347434" y="710337"/>
                  </a:cubicBezTo>
                  <a:cubicBezTo>
                    <a:pt x="341439" y="711835"/>
                    <a:pt x="337880" y="711835"/>
                    <a:pt x="336756" y="710337"/>
                  </a:cubicBezTo>
                  <a:cubicBezTo>
                    <a:pt x="333010" y="707340"/>
                    <a:pt x="333572" y="704717"/>
                    <a:pt x="338442" y="702469"/>
                  </a:cubicBezTo>
                  <a:cubicBezTo>
                    <a:pt x="344811" y="699472"/>
                    <a:pt x="346122" y="697786"/>
                    <a:pt x="342376" y="697411"/>
                  </a:cubicBezTo>
                  <a:close/>
                  <a:moveTo>
                    <a:pt x="344624" y="577711"/>
                  </a:moveTo>
                  <a:cubicBezTo>
                    <a:pt x="364106" y="588201"/>
                    <a:pt x="377031" y="598129"/>
                    <a:pt x="383400" y="607495"/>
                  </a:cubicBezTo>
                  <a:cubicBezTo>
                    <a:pt x="390518" y="617985"/>
                    <a:pt x="389769" y="628663"/>
                    <a:pt x="381152" y="639528"/>
                  </a:cubicBezTo>
                  <a:cubicBezTo>
                    <a:pt x="378904" y="642900"/>
                    <a:pt x="374596" y="648332"/>
                    <a:pt x="368227" y="655825"/>
                  </a:cubicBezTo>
                  <a:cubicBezTo>
                    <a:pt x="374970" y="653577"/>
                    <a:pt x="380403" y="650955"/>
                    <a:pt x="384524" y="647957"/>
                  </a:cubicBezTo>
                  <a:cubicBezTo>
                    <a:pt x="385273" y="647583"/>
                    <a:pt x="386210" y="647021"/>
                    <a:pt x="387334" y="646272"/>
                  </a:cubicBezTo>
                  <a:cubicBezTo>
                    <a:pt x="392204" y="642900"/>
                    <a:pt x="397075" y="642338"/>
                    <a:pt x="401945" y="644586"/>
                  </a:cubicBezTo>
                  <a:cubicBezTo>
                    <a:pt x="409813" y="648332"/>
                    <a:pt x="421989" y="657511"/>
                    <a:pt x="438474" y="672122"/>
                  </a:cubicBezTo>
                  <a:cubicBezTo>
                    <a:pt x="448589" y="681114"/>
                    <a:pt x="449338" y="694227"/>
                    <a:pt x="440721" y="711461"/>
                  </a:cubicBezTo>
                  <a:cubicBezTo>
                    <a:pt x="436975" y="721202"/>
                    <a:pt x="420865" y="743119"/>
                    <a:pt x="392392" y="777212"/>
                  </a:cubicBezTo>
                  <a:cubicBezTo>
                    <a:pt x="427609" y="778336"/>
                    <a:pt x="457019" y="781707"/>
                    <a:pt x="480622" y="787327"/>
                  </a:cubicBezTo>
                  <a:cubicBezTo>
                    <a:pt x="491861" y="789950"/>
                    <a:pt x="500665" y="796319"/>
                    <a:pt x="507035" y="806434"/>
                  </a:cubicBezTo>
                  <a:cubicBezTo>
                    <a:pt x="507784" y="807558"/>
                    <a:pt x="508346" y="808308"/>
                    <a:pt x="508720" y="808682"/>
                  </a:cubicBezTo>
                  <a:cubicBezTo>
                    <a:pt x="513591" y="817674"/>
                    <a:pt x="520522" y="833222"/>
                    <a:pt x="529514" y="855326"/>
                  </a:cubicBezTo>
                  <a:cubicBezTo>
                    <a:pt x="530075" y="857106"/>
                    <a:pt x="530321" y="858891"/>
                    <a:pt x="530251" y="860683"/>
                  </a:cubicBezTo>
                  <a:cubicBezTo>
                    <a:pt x="530040" y="866056"/>
                    <a:pt x="526985" y="871483"/>
                    <a:pt x="521084" y="876962"/>
                  </a:cubicBezTo>
                  <a:cubicBezTo>
                    <a:pt x="513216" y="884268"/>
                    <a:pt x="506473" y="886047"/>
                    <a:pt x="500853" y="882301"/>
                  </a:cubicBezTo>
                  <a:cubicBezTo>
                    <a:pt x="482495" y="868064"/>
                    <a:pt x="457019" y="859073"/>
                    <a:pt x="424424" y="855326"/>
                  </a:cubicBezTo>
                  <a:cubicBezTo>
                    <a:pt x="404193" y="851205"/>
                    <a:pt x="373846" y="848395"/>
                    <a:pt x="333384" y="846897"/>
                  </a:cubicBezTo>
                  <a:cubicBezTo>
                    <a:pt x="310531" y="871624"/>
                    <a:pt x="291798" y="890169"/>
                    <a:pt x="277187" y="902532"/>
                  </a:cubicBezTo>
                  <a:cubicBezTo>
                    <a:pt x="270443" y="908152"/>
                    <a:pt x="262388" y="912460"/>
                    <a:pt x="253022" y="915458"/>
                  </a:cubicBezTo>
                  <a:cubicBezTo>
                    <a:pt x="251898" y="915832"/>
                    <a:pt x="250961" y="916207"/>
                    <a:pt x="250212" y="916582"/>
                  </a:cubicBezTo>
                  <a:cubicBezTo>
                    <a:pt x="253584" y="918080"/>
                    <a:pt x="255644" y="919766"/>
                    <a:pt x="256394" y="921639"/>
                  </a:cubicBezTo>
                  <a:cubicBezTo>
                    <a:pt x="257518" y="925386"/>
                    <a:pt x="258454" y="930818"/>
                    <a:pt x="259204" y="937937"/>
                  </a:cubicBezTo>
                  <a:cubicBezTo>
                    <a:pt x="259578" y="939435"/>
                    <a:pt x="259766" y="940559"/>
                    <a:pt x="259766" y="941308"/>
                  </a:cubicBezTo>
                  <a:cubicBezTo>
                    <a:pt x="260140" y="943182"/>
                    <a:pt x="261077" y="943931"/>
                    <a:pt x="262575" y="943556"/>
                  </a:cubicBezTo>
                  <a:cubicBezTo>
                    <a:pt x="264074" y="943182"/>
                    <a:pt x="265385" y="942058"/>
                    <a:pt x="266509" y="940184"/>
                  </a:cubicBezTo>
                  <a:cubicBezTo>
                    <a:pt x="270256" y="934190"/>
                    <a:pt x="272504" y="930069"/>
                    <a:pt x="273253" y="927821"/>
                  </a:cubicBezTo>
                  <a:cubicBezTo>
                    <a:pt x="271005" y="924075"/>
                    <a:pt x="270630" y="919579"/>
                    <a:pt x="272129" y="914334"/>
                  </a:cubicBezTo>
                  <a:cubicBezTo>
                    <a:pt x="275126" y="907590"/>
                    <a:pt x="279435" y="902158"/>
                    <a:pt x="285054" y="898036"/>
                  </a:cubicBezTo>
                  <a:cubicBezTo>
                    <a:pt x="316900" y="887546"/>
                    <a:pt x="354177" y="876681"/>
                    <a:pt x="396887" y="865442"/>
                  </a:cubicBezTo>
                  <a:cubicBezTo>
                    <a:pt x="406254" y="862819"/>
                    <a:pt x="415058" y="864505"/>
                    <a:pt x="423300" y="870500"/>
                  </a:cubicBezTo>
                  <a:cubicBezTo>
                    <a:pt x="440909" y="883612"/>
                    <a:pt x="451399" y="892791"/>
                    <a:pt x="454771" y="898036"/>
                  </a:cubicBezTo>
                  <a:cubicBezTo>
                    <a:pt x="463762" y="910400"/>
                    <a:pt x="463200" y="924824"/>
                    <a:pt x="453085" y="941308"/>
                  </a:cubicBezTo>
                  <a:cubicBezTo>
                    <a:pt x="450837" y="945055"/>
                    <a:pt x="444843" y="955545"/>
                    <a:pt x="435102" y="972779"/>
                  </a:cubicBezTo>
                  <a:cubicBezTo>
                    <a:pt x="428733" y="984019"/>
                    <a:pt x="424050" y="992261"/>
                    <a:pt x="421052" y="997506"/>
                  </a:cubicBezTo>
                  <a:cubicBezTo>
                    <a:pt x="426297" y="999754"/>
                    <a:pt x="431543" y="1003875"/>
                    <a:pt x="436788" y="1009869"/>
                  </a:cubicBezTo>
                  <a:cubicBezTo>
                    <a:pt x="443531" y="1020734"/>
                    <a:pt x="444655" y="1032536"/>
                    <a:pt x="440160" y="1045274"/>
                  </a:cubicBezTo>
                  <a:cubicBezTo>
                    <a:pt x="434165" y="1059136"/>
                    <a:pt x="427234" y="1065692"/>
                    <a:pt x="419366" y="1064943"/>
                  </a:cubicBezTo>
                  <a:cubicBezTo>
                    <a:pt x="377031" y="1065692"/>
                    <a:pt x="349307" y="1067003"/>
                    <a:pt x="336194" y="1068877"/>
                  </a:cubicBezTo>
                  <a:cubicBezTo>
                    <a:pt x="330200" y="1070001"/>
                    <a:pt x="324580" y="1071312"/>
                    <a:pt x="319335" y="1072811"/>
                  </a:cubicBezTo>
                  <a:cubicBezTo>
                    <a:pt x="317462" y="1073185"/>
                    <a:pt x="315963" y="1073560"/>
                    <a:pt x="314839" y="1073934"/>
                  </a:cubicBezTo>
                  <a:cubicBezTo>
                    <a:pt x="304724" y="1077306"/>
                    <a:pt x="296107" y="1076932"/>
                    <a:pt x="288988" y="1072811"/>
                  </a:cubicBezTo>
                  <a:cubicBezTo>
                    <a:pt x="287490" y="1072061"/>
                    <a:pt x="285242" y="1071125"/>
                    <a:pt x="282245" y="1070001"/>
                  </a:cubicBezTo>
                  <a:cubicBezTo>
                    <a:pt x="276250" y="1068877"/>
                    <a:pt x="272129" y="1064194"/>
                    <a:pt x="269881" y="1055951"/>
                  </a:cubicBezTo>
                  <a:cubicBezTo>
                    <a:pt x="268757" y="1052954"/>
                    <a:pt x="266697" y="1046960"/>
                    <a:pt x="263699" y="1037968"/>
                  </a:cubicBezTo>
                  <a:cubicBezTo>
                    <a:pt x="255082" y="1013616"/>
                    <a:pt x="250399" y="1000128"/>
                    <a:pt x="249650" y="997506"/>
                  </a:cubicBezTo>
                  <a:cubicBezTo>
                    <a:pt x="248526" y="991137"/>
                    <a:pt x="244967" y="986641"/>
                    <a:pt x="238972" y="984019"/>
                  </a:cubicBezTo>
                  <a:cubicBezTo>
                    <a:pt x="232978" y="980272"/>
                    <a:pt x="229794" y="974840"/>
                    <a:pt x="229419" y="967721"/>
                  </a:cubicBezTo>
                  <a:cubicBezTo>
                    <a:pt x="229419" y="965099"/>
                    <a:pt x="229981" y="958542"/>
                    <a:pt x="231105" y="948052"/>
                  </a:cubicBezTo>
                  <a:cubicBezTo>
                    <a:pt x="232229" y="939810"/>
                    <a:pt x="232791" y="934752"/>
                    <a:pt x="232791" y="932879"/>
                  </a:cubicBezTo>
                  <a:cubicBezTo>
                    <a:pt x="233540" y="928383"/>
                    <a:pt x="236163" y="923887"/>
                    <a:pt x="240658" y="919391"/>
                  </a:cubicBezTo>
                  <a:cubicBezTo>
                    <a:pt x="234664" y="921265"/>
                    <a:pt x="225298" y="923700"/>
                    <a:pt x="212560" y="926697"/>
                  </a:cubicBezTo>
                  <a:cubicBezTo>
                    <a:pt x="210312" y="927072"/>
                    <a:pt x="208626" y="927446"/>
                    <a:pt x="207502" y="927821"/>
                  </a:cubicBezTo>
                  <a:cubicBezTo>
                    <a:pt x="206003" y="941683"/>
                    <a:pt x="203755" y="954234"/>
                    <a:pt x="200758" y="965473"/>
                  </a:cubicBezTo>
                  <a:cubicBezTo>
                    <a:pt x="198510" y="971468"/>
                    <a:pt x="192984" y="975495"/>
                    <a:pt x="184180" y="977556"/>
                  </a:cubicBezTo>
                  <a:cubicBezTo>
                    <a:pt x="175376" y="979616"/>
                    <a:pt x="168164" y="978399"/>
                    <a:pt x="162544" y="973903"/>
                  </a:cubicBezTo>
                  <a:cubicBezTo>
                    <a:pt x="155800" y="968658"/>
                    <a:pt x="140440" y="953859"/>
                    <a:pt x="116462" y="929507"/>
                  </a:cubicBezTo>
                  <a:cubicBezTo>
                    <a:pt x="103724" y="942245"/>
                    <a:pt x="92297" y="952923"/>
                    <a:pt x="82181" y="961540"/>
                  </a:cubicBezTo>
                  <a:cubicBezTo>
                    <a:pt x="74314" y="967159"/>
                    <a:pt x="66446" y="968283"/>
                    <a:pt x="58578" y="964911"/>
                  </a:cubicBezTo>
                  <a:cubicBezTo>
                    <a:pt x="54832" y="963413"/>
                    <a:pt x="52116" y="961820"/>
                    <a:pt x="50430" y="960135"/>
                  </a:cubicBezTo>
                  <a:cubicBezTo>
                    <a:pt x="48744" y="958449"/>
                    <a:pt x="46402" y="956294"/>
                    <a:pt x="43405" y="953672"/>
                  </a:cubicBezTo>
                  <a:cubicBezTo>
                    <a:pt x="37785" y="949176"/>
                    <a:pt x="33477" y="945430"/>
                    <a:pt x="30480" y="942432"/>
                  </a:cubicBezTo>
                  <a:cubicBezTo>
                    <a:pt x="25984" y="938311"/>
                    <a:pt x="23174" y="931755"/>
                    <a:pt x="22050" y="922763"/>
                  </a:cubicBezTo>
                  <a:cubicBezTo>
                    <a:pt x="22050" y="922389"/>
                    <a:pt x="22050" y="922014"/>
                    <a:pt x="22050" y="921639"/>
                  </a:cubicBezTo>
                  <a:cubicBezTo>
                    <a:pt x="21301" y="910400"/>
                    <a:pt x="20552" y="891667"/>
                    <a:pt x="19802" y="865442"/>
                  </a:cubicBezTo>
                  <a:cubicBezTo>
                    <a:pt x="18678" y="829101"/>
                    <a:pt x="17554" y="801377"/>
                    <a:pt x="16430" y="782270"/>
                  </a:cubicBezTo>
                  <a:cubicBezTo>
                    <a:pt x="14557" y="768408"/>
                    <a:pt x="10717" y="757449"/>
                    <a:pt x="4910" y="749394"/>
                  </a:cubicBezTo>
                  <a:cubicBezTo>
                    <a:pt x="-897" y="741339"/>
                    <a:pt x="-1553" y="731317"/>
                    <a:pt x="2943" y="719328"/>
                  </a:cubicBezTo>
                  <a:cubicBezTo>
                    <a:pt x="7439" y="709587"/>
                    <a:pt x="15868" y="708276"/>
                    <a:pt x="28232" y="715394"/>
                  </a:cubicBezTo>
                  <a:lnTo>
                    <a:pt x="33852" y="718766"/>
                  </a:lnTo>
                  <a:cubicBezTo>
                    <a:pt x="58204" y="703780"/>
                    <a:pt x="76187" y="693665"/>
                    <a:pt x="87801" y="688420"/>
                  </a:cubicBezTo>
                  <a:cubicBezTo>
                    <a:pt x="91173" y="686921"/>
                    <a:pt x="98853" y="683362"/>
                    <a:pt x="110842" y="677742"/>
                  </a:cubicBezTo>
                  <a:cubicBezTo>
                    <a:pt x="136318" y="666503"/>
                    <a:pt x="150368" y="660134"/>
                    <a:pt x="152990" y="658635"/>
                  </a:cubicBezTo>
                  <a:cubicBezTo>
                    <a:pt x="153365" y="658260"/>
                    <a:pt x="153927" y="657886"/>
                    <a:pt x="154676" y="657511"/>
                  </a:cubicBezTo>
                  <a:cubicBezTo>
                    <a:pt x="158797" y="654139"/>
                    <a:pt x="165354" y="654701"/>
                    <a:pt x="174345" y="659197"/>
                  </a:cubicBezTo>
                  <a:cubicBezTo>
                    <a:pt x="193453" y="670062"/>
                    <a:pt x="210124" y="680365"/>
                    <a:pt x="224361" y="690106"/>
                  </a:cubicBezTo>
                  <a:cubicBezTo>
                    <a:pt x="235226" y="698723"/>
                    <a:pt x="238972" y="709775"/>
                    <a:pt x="235601" y="723262"/>
                  </a:cubicBezTo>
                  <a:lnTo>
                    <a:pt x="270443" y="667627"/>
                  </a:lnTo>
                  <a:cubicBezTo>
                    <a:pt x="272316" y="664629"/>
                    <a:pt x="275688" y="659010"/>
                    <a:pt x="280559" y="650767"/>
                  </a:cubicBezTo>
                  <a:cubicBezTo>
                    <a:pt x="293297" y="629787"/>
                    <a:pt x="300040" y="618547"/>
                    <a:pt x="300790" y="617049"/>
                  </a:cubicBezTo>
                  <a:cubicBezTo>
                    <a:pt x="304911" y="609181"/>
                    <a:pt x="304724" y="603374"/>
                    <a:pt x="300228" y="599628"/>
                  </a:cubicBezTo>
                  <a:cubicBezTo>
                    <a:pt x="296856" y="592884"/>
                    <a:pt x="297792" y="587639"/>
                    <a:pt x="303038" y="583892"/>
                  </a:cubicBezTo>
                  <a:cubicBezTo>
                    <a:pt x="319897" y="576025"/>
                    <a:pt x="333759" y="573964"/>
                    <a:pt x="344624" y="577711"/>
                  </a:cubicBezTo>
                  <a:close/>
                  <a:moveTo>
                    <a:pt x="155800" y="332128"/>
                  </a:moveTo>
                  <a:cubicBezTo>
                    <a:pt x="144935" y="333626"/>
                    <a:pt x="132572" y="336623"/>
                    <a:pt x="118710" y="341119"/>
                  </a:cubicBezTo>
                  <a:cubicBezTo>
                    <a:pt x="115713" y="341868"/>
                    <a:pt x="111029" y="343554"/>
                    <a:pt x="104660" y="346177"/>
                  </a:cubicBezTo>
                  <a:cubicBezTo>
                    <a:pt x="102413" y="346926"/>
                    <a:pt x="100727" y="347488"/>
                    <a:pt x="99603" y="347863"/>
                  </a:cubicBezTo>
                  <a:cubicBezTo>
                    <a:pt x="103724" y="359852"/>
                    <a:pt x="106721" y="369593"/>
                    <a:pt x="108594" y="377086"/>
                  </a:cubicBezTo>
                  <a:cubicBezTo>
                    <a:pt x="116462" y="374838"/>
                    <a:pt x="127139" y="372215"/>
                    <a:pt x="140627" y="369218"/>
                  </a:cubicBezTo>
                  <a:cubicBezTo>
                    <a:pt x="141002" y="369218"/>
                    <a:pt x="141376" y="369218"/>
                    <a:pt x="141751" y="369218"/>
                  </a:cubicBezTo>
                  <a:cubicBezTo>
                    <a:pt x="145123" y="369593"/>
                    <a:pt x="147652" y="368188"/>
                    <a:pt x="149337" y="365003"/>
                  </a:cubicBezTo>
                  <a:cubicBezTo>
                    <a:pt x="151023" y="361818"/>
                    <a:pt x="154302" y="353295"/>
                    <a:pt x="159172" y="339433"/>
                  </a:cubicBezTo>
                  <a:cubicBezTo>
                    <a:pt x="159734" y="336623"/>
                    <a:pt x="159734" y="334610"/>
                    <a:pt x="159172" y="333392"/>
                  </a:cubicBezTo>
                  <a:cubicBezTo>
                    <a:pt x="158610" y="332174"/>
                    <a:pt x="157486" y="331753"/>
                    <a:pt x="155800" y="332128"/>
                  </a:cubicBezTo>
                  <a:close/>
                  <a:moveTo>
                    <a:pt x="331136" y="107900"/>
                  </a:moveTo>
                  <a:cubicBezTo>
                    <a:pt x="333759" y="117266"/>
                    <a:pt x="336381" y="126819"/>
                    <a:pt x="339004" y="136560"/>
                  </a:cubicBezTo>
                  <a:cubicBezTo>
                    <a:pt x="339379" y="137310"/>
                    <a:pt x="339847" y="138340"/>
                    <a:pt x="340409" y="139651"/>
                  </a:cubicBezTo>
                  <a:cubicBezTo>
                    <a:pt x="340971" y="140962"/>
                    <a:pt x="341252" y="141805"/>
                    <a:pt x="341252" y="142180"/>
                  </a:cubicBezTo>
                  <a:cubicBezTo>
                    <a:pt x="342001" y="141805"/>
                    <a:pt x="343219" y="141243"/>
                    <a:pt x="344905" y="140494"/>
                  </a:cubicBezTo>
                  <a:cubicBezTo>
                    <a:pt x="346591" y="139745"/>
                    <a:pt x="347808" y="139183"/>
                    <a:pt x="348558" y="138808"/>
                  </a:cubicBezTo>
                  <a:cubicBezTo>
                    <a:pt x="354177" y="136186"/>
                    <a:pt x="357081" y="133938"/>
                    <a:pt x="357268" y="132064"/>
                  </a:cubicBezTo>
                  <a:cubicBezTo>
                    <a:pt x="357456" y="130191"/>
                    <a:pt x="354927" y="127007"/>
                    <a:pt x="349682" y="122511"/>
                  </a:cubicBezTo>
                  <a:cubicBezTo>
                    <a:pt x="349307" y="122136"/>
                    <a:pt x="348370" y="121387"/>
                    <a:pt x="346872" y="120263"/>
                  </a:cubicBezTo>
                  <a:cubicBezTo>
                    <a:pt x="340128" y="115393"/>
                    <a:pt x="334883" y="111271"/>
                    <a:pt x="331136" y="107900"/>
                  </a:cubicBezTo>
                  <a:close/>
                  <a:moveTo>
                    <a:pt x="114073" y="42008"/>
                  </a:moveTo>
                  <a:cubicBezTo>
                    <a:pt x="119600" y="41540"/>
                    <a:pt x="125828" y="43460"/>
                    <a:pt x="132759" y="47768"/>
                  </a:cubicBezTo>
                  <a:cubicBezTo>
                    <a:pt x="145497" y="54887"/>
                    <a:pt x="156549" y="62380"/>
                    <a:pt x="165916" y="70247"/>
                  </a:cubicBezTo>
                  <a:cubicBezTo>
                    <a:pt x="176031" y="78864"/>
                    <a:pt x="178279" y="88418"/>
                    <a:pt x="172659" y="98908"/>
                  </a:cubicBezTo>
                  <a:cubicBezTo>
                    <a:pt x="168913" y="106026"/>
                    <a:pt x="167040" y="114456"/>
                    <a:pt x="167040" y="124197"/>
                  </a:cubicBezTo>
                  <a:cubicBezTo>
                    <a:pt x="167040" y="127194"/>
                    <a:pt x="167040" y="129442"/>
                    <a:pt x="167040" y="130940"/>
                  </a:cubicBezTo>
                  <a:cubicBezTo>
                    <a:pt x="167040" y="131315"/>
                    <a:pt x="167040" y="131690"/>
                    <a:pt x="167040" y="132064"/>
                  </a:cubicBezTo>
                  <a:cubicBezTo>
                    <a:pt x="166665" y="133188"/>
                    <a:pt x="166478" y="134125"/>
                    <a:pt x="166478" y="134874"/>
                  </a:cubicBezTo>
                  <a:cubicBezTo>
                    <a:pt x="171723" y="131877"/>
                    <a:pt x="177717" y="128131"/>
                    <a:pt x="184461" y="123635"/>
                  </a:cubicBezTo>
                  <a:cubicBezTo>
                    <a:pt x="185959" y="122511"/>
                    <a:pt x="186896" y="121762"/>
                    <a:pt x="187271" y="121387"/>
                  </a:cubicBezTo>
                  <a:cubicBezTo>
                    <a:pt x="194014" y="115018"/>
                    <a:pt x="201882" y="113894"/>
                    <a:pt x="210874" y="118015"/>
                  </a:cubicBezTo>
                  <a:cubicBezTo>
                    <a:pt x="218741" y="120638"/>
                    <a:pt x="226609" y="124384"/>
                    <a:pt x="234477" y="129255"/>
                  </a:cubicBezTo>
                  <a:cubicBezTo>
                    <a:pt x="236725" y="130753"/>
                    <a:pt x="238411" y="131877"/>
                    <a:pt x="239534" y="132626"/>
                  </a:cubicBezTo>
                  <a:cubicBezTo>
                    <a:pt x="245529" y="136373"/>
                    <a:pt x="248901" y="145177"/>
                    <a:pt x="249650" y="159039"/>
                  </a:cubicBezTo>
                  <a:cubicBezTo>
                    <a:pt x="250399" y="170653"/>
                    <a:pt x="245904" y="177959"/>
                    <a:pt x="236163" y="180956"/>
                  </a:cubicBezTo>
                  <a:cubicBezTo>
                    <a:pt x="219678" y="187325"/>
                    <a:pt x="205441" y="193507"/>
                    <a:pt x="193453" y="199501"/>
                  </a:cubicBezTo>
                  <a:cubicBezTo>
                    <a:pt x="190455" y="201000"/>
                    <a:pt x="183150" y="205121"/>
                    <a:pt x="171535" y="211865"/>
                  </a:cubicBezTo>
                  <a:cubicBezTo>
                    <a:pt x="168538" y="213738"/>
                    <a:pt x="166290" y="215049"/>
                    <a:pt x="164792" y="215799"/>
                  </a:cubicBezTo>
                  <a:cubicBezTo>
                    <a:pt x="164792" y="232658"/>
                    <a:pt x="164417" y="248768"/>
                    <a:pt x="163668" y="264129"/>
                  </a:cubicBezTo>
                  <a:cubicBezTo>
                    <a:pt x="170786" y="262255"/>
                    <a:pt x="179216" y="260195"/>
                    <a:pt x="188957" y="257947"/>
                  </a:cubicBezTo>
                  <a:cubicBezTo>
                    <a:pt x="190455" y="257572"/>
                    <a:pt x="191392" y="257385"/>
                    <a:pt x="191767" y="257385"/>
                  </a:cubicBezTo>
                  <a:cubicBezTo>
                    <a:pt x="200758" y="254762"/>
                    <a:pt x="208345" y="255886"/>
                    <a:pt x="214527" y="260757"/>
                  </a:cubicBezTo>
                  <a:cubicBezTo>
                    <a:pt x="220708" y="265627"/>
                    <a:pt x="228857" y="274244"/>
                    <a:pt x="238972" y="286608"/>
                  </a:cubicBezTo>
                  <a:cubicBezTo>
                    <a:pt x="244967" y="294101"/>
                    <a:pt x="248526" y="299908"/>
                    <a:pt x="249650" y="304029"/>
                  </a:cubicBezTo>
                  <a:cubicBezTo>
                    <a:pt x="250587" y="307588"/>
                    <a:pt x="250821" y="310866"/>
                    <a:pt x="250352" y="313863"/>
                  </a:cubicBezTo>
                  <a:cubicBezTo>
                    <a:pt x="249884" y="316861"/>
                    <a:pt x="248713" y="319577"/>
                    <a:pt x="246840" y="322012"/>
                  </a:cubicBezTo>
                  <a:cubicBezTo>
                    <a:pt x="244218" y="325758"/>
                    <a:pt x="233915" y="340932"/>
                    <a:pt x="215932" y="367532"/>
                  </a:cubicBezTo>
                  <a:cubicBezTo>
                    <a:pt x="212934" y="371653"/>
                    <a:pt x="212372" y="374088"/>
                    <a:pt x="214246" y="374838"/>
                  </a:cubicBezTo>
                  <a:cubicBezTo>
                    <a:pt x="218367" y="377086"/>
                    <a:pt x="222301" y="381394"/>
                    <a:pt x="226047" y="387763"/>
                  </a:cubicBezTo>
                  <a:cubicBezTo>
                    <a:pt x="229044" y="395256"/>
                    <a:pt x="229232" y="402936"/>
                    <a:pt x="226609" y="410804"/>
                  </a:cubicBezTo>
                  <a:cubicBezTo>
                    <a:pt x="225860" y="411553"/>
                    <a:pt x="225110" y="413239"/>
                    <a:pt x="224361" y="415862"/>
                  </a:cubicBezTo>
                  <a:cubicBezTo>
                    <a:pt x="222863" y="420732"/>
                    <a:pt x="221364" y="423729"/>
                    <a:pt x="219865" y="424853"/>
                  </a:cubicBezTo>
                  <a:cubicBezTo>
                    <a:pt x="217243" y="427101"/>
                    <a:pt x="215463" y="428132"/>
                    <a:pt x="214527" y="427944"/>
                  </a:cubicBezTo>
                  <a:cubicBezTo>
                    <a:pt x="213590" y="427757"/>
                    <a:pt x="211810" y="428038"/>
                    <a:pt x="209188" y="428787"/>
                  </a:cubicBezTo>
                  <a:cubicBezTo>
                    <a:pt x="208813" y="429162"/>
                    <a:pt x="208439" y="429349"/>
                    <a:pt x="208064" y="429349"/>
                  </a:cubicBezTo>
                  <a:cubicBezTo>
                    <a:pt x="206565" y="430848"/>
                    <a:pt x="204879" y="431035"/>
                    <a:pt x="203006" y="429911"/>
                  </a:cubicBezTo>
                  <a:cubicBezTo>
                    <a:pt x="200384" y="428038"/>
                    <a:pt x="197574" y="427101"/>
                    <a:pt x="194576" y="427101"/>
                  </a:cubicBezTo>
                  <a:cubicBezTo>
                    <a:pt x="193827" y="427101"/>
                    <a:pt x="192329" y="427289"/>
                    <a:pt x="190081" y="427663"/>
                  </a:cubicBezTo>
                  <a:cubicBezTo>
                    <a:pt x="177717" y="428413"/>
                    <a:pt x="166290" y="429911"/>
                    <a:pt x="155800" y="432159"/>
                  </a:cubicBezTo>
                  <a:cubicBezTo>
                    <a:pt x="143811" y="434407"/>
                    <a:pt x="132197" y="437030"/>
                    <a:pt x="120958" y="440027"/>
                  </a:cubicBezTo>
                  <a:cubicBezTo>
                    <a:pt x="119834" y="446770"/>
                    <a:pt x="116649" y="452952"/>
                    <a:pt x="111404" y="458572"/>
                  </a:cubicBezTo>
                  <a:cubicBezTo>
                    <a:pt x="102413" y="470186"/>
                    <a:pt x="91360" y="472996"/>
                    <a:pt x="78248" y="467002"/>
                  </a:cubicBezTo>
                  <a:cubicBezTo>
                    <a:pt x="71129" y="463255"/>
                    <a:pt x="65510" y="456886"/>
                    <a:pt x="61388" y="447894"/>
                  </a:cubicBezTo>
                  <a:cubicBezTo>
                    <a:pt x="43031" y="401812"/>
                    <a:pt x="28794" y="363036"/>
                    <a:pt x="18678" y="331566"/>
                  </a:cubicBezTo>
                  <a:cubicBezTo>
                    <a:pt x="17180" y="324073"/>
                    <a:pt x="18491" y="319015"/>
                    <a:pt x="22612" y="316392"/>
                  </a:cubicBezTo>
                  <a:cubicBezTo>
                    <a:pt x="24860" y="314519"/>
                    <a:pt x="26171" y="311896"/>
                    <a:pt x="26546" y="308525"/>
                  </a:cubicBezTo>
                  <a:cubicBezTo>
                    <a:pt x="27295" y="307026"/>
                    <a:pt x="30480" y="303654"/>
                    <a:pt x="36099" y="298409"/>
                  </a:cubicBezTo>
                  <a:cubicBezTo>
                    <a:pt x="37223" y="297285"/>
                    <a:pt x="37973" y="296536"/>
                    <a:pt x="38347" y="296161"/>
                  </a:cubicBezTo>
                  <a:cubicBezTo>
                    <a:pt x="40221" y="293913"/>
                    <a:pt x="42281" y="293164"/>
                    <a:pt x="44529" y="293913"/>
                  </a:cubicBezTo>
                  <a:cubicBezTo>
                    <a:pt x="45653" y="294288"/>
                    <a:pt x="46496" y="293820"/>
                    <a:pt x="47058" y="292508"/>
                  </a:cubicBezTo>
                  <a:cubicBezTo>
                    <a:pt x="47620" y="291197"/>
                    <a:pt x="48088" y="290354"/>
                    <a:pt x="48463" y="289979"/>
                  </a:cubicBezTo>
                  <a:cubicBezTo>
                    <a:pt x="50711" y="288106"/>
                    <a:pt x="54832" y="288855"/>
                    <a:pt x="60826" y="292227"/>
                  </a:cubicBezTo>
                  <a:lnTo>
                    <a:pt x="67570" y="295599"/>
                  </a:lnTo>
                  <a:cubicBezTo>
                    <a:pt x="69069" y="294850"/>
                    <a:pt x="71879" y="293726"/>
                    <a:pt x="76000" y="292227"/>
                  </a:cubicBezTo>
                  <a:cubicBezTo>
                    <a:pt x="83493" y="288855"/>
                    <a:pt x="89487" y="286233"/>
                    <a:pt x="93983" y="284360"/>
                  </a:cubicBezTo>
                  <a:cubicBezTo>
                    <a:pt x="93983" y="281362"/>
                    <a:pt x="93889" y="277241"/>
                    <a:pt x="93702" y="271996"/>
                  </a:cubicBezTo>
                  <a:cubicBezTo>
                    <a:pt x="93515" y="266751"/>
                    <a:pt x="93421" y="263005"/>
                    <a:pt x="93421" y="260757"/>
                  </a:cubicBezTo>
                  <a:cubicBezTo>
                    <a:pt x="91548" y="261881"/>
                    <a:pt x="88550" y="263567"/>
                    <a:pt x="84429" y="265814"/>
                  </a:cubicBezTo>
                  <a:cubicBezTo>
                    <a:pt x="71317" y="273682"/>
                    <a:pt x="64198" y="278178"/>
                    <a:pt x="63074" y="279302"/>
                  </a:cubicBezTo>
                  <a:cubicBezTo>
                    <a:pt x="58953" y="281924"/>
                    <a:pt x="56518" y="282486"/>
                    <a:pt x="55769" y="280988"/>
                  </a:cubicBezTo>
                  <a:cubicBezTo>
                    <a:pt x="55394" y="278740"/>
                    <a:pt x="56705" y="275743"/>
                    <a:pt x="59702" y="271996"/>
                  </a:cubicBezTo>
                  <a:cubicBezTo>
                    <a:pt x="67195" y="264503"/>
                    <a:pt x="76374" y="255324"/>
                    <a:pt x="87239" y="244459"/>
                  </a:cubicBezTo>
                  <a:cubicBezTo>
                    <a:pt x="88363" y="242586"/>
                    <a:pt x="90424" y="240526"/>
                    <a:pt x="93421" y="238278"/>
                  </a:cubicBezTo>
                  <a:cubicBezTo>
                    <a:pt x="92297" y="154731"/>
                    <a:pt x="91548" y="117078"/>
                    <a:pt x="91173" y="125321"/>
                  </a:cubicBezTo>
                  <a:cubicBezTo>
                    <a:pt x="91173" y="124571"/>
                    <a:pt x="91173" y="123728"/>
                    <a:pt x="91173" y="122792"/>
                  </a:cubicBezTo>
                  <a:cubicBezTo>
                    <a:pt x="91173" y="121855"/>
                    <a:pt x="91173" y="120263"/>
                    <a:pt x="91173" y="118015"/>
                  </a:cubicBezTo>
                  <a:cubicBezTo>
                    <a:pt x="91173" y="109023"/>
                    <a:pt x="89487" y="103404"/>
                    <a:pt x="86115" y="101156"/>
                  </a:cubicBezTo>
                  <a:cubicBezTo>
                    <a:pt x="79746" y="94412"/>
                    <a:pt x="78248" y="86544"/>
                    <a:pt x="81619" y="77553"/>
                  </a:cubicBezTo>
                  <a:cubicBezTo>
                    <a:pt x="83493" y="72308"/>
                    <a:pt x="87989" y="65377"/>
                    <a:pt x="95107" y="56760"/>
                  </a:cubicBezTo>
                  <a:cubicBezTo>
                    <a:pt x="96980" y="54137"/>
                    <a:pt x="98479" y="52077"/>
                    <a:pt x="99603" y="50578"/>
                  </a:cubicBezTo>
                  <a:cubicBezTo>
                    <a:pt x="103724" y="45333"/>
                    <a:pt x="108547" y="42476"/>
                    <a:pt x="114073" y="42008"/>
                  </a:cubicBezTo>
                  <a:close/>
                  <a:moveTo>
                    <a:pt x="365417" y="24165"/>
                  </a:moveTo>
                  <a:cubicBezTo>
                    <a:pt x="383400" y="21917"/>
                    <a:pt x="396700" y="22479"/>
                    <a:pt x="405317" y="25851"/>
                  </a:cubicBezTo>
                  <a:cubicBezTo>
                    <a:pt x="417306" y="30347"/>
                    <a:pt x="424424" y="37091"/>
                    <a:pt x="426672" y="46082"/>
                  </a:cubicBezTo>
                  <a:cubicBezTo>
                    <a:pt x="430044" y="57322"/>
                    <a:pt x="431917" y="67250"/>
                    <a:pt x="432292" y="75867"/>
                  </a:cubicBezTo>
                  <a:cubicBezTo>
                    <a:pt x="430419" y="83735"/>
                    <a:pt x="425548" y="90666"/>
                    <a:pt x="417681" y="96660"/>
                  </a:cubicBezTo>
                  <a:cubicBezTo>
                    <a:pt x="411311" y="103404"/>
                    <a:pt x="403069" y="105652"/>
                    <a:pt x="392954" y="103404"/>
                  </a:cubicBezTo>
                  <a:cubicBezTo>
                    <a:pt x="374221" y="98908"/>
                    <a:pt x="360359" y="94225"/>
                    <a:pt x="351367" y="89354"/>
                  </a:cubicBezTo>
                  <a:cubicBezTo>
                    <a:pt x="346872" y="85982"/>
                    <a:pt x="346122" y="83173"/>
                    <a:pt x="349120" y="80925"/>
                  </a:cubicBezTo>
                  <a:cubicBezTo>
                    <a:pt x="352866" y="77553"/>
                    <a:pt x="351367" y="73806"/>
                    <a:pt x="344624" y="69685"/>
                  </a:cubicBezTo>
                  <a:cubicBezTo>
                    <a:pt x="342001" y="68187"/>
                    <a:pt x="340877" y="66688"/>
                    <a:pt x="341252" y="65189"/>
                  </a:cubicBezTo>
                  <a:cubicBezTo>
                    <a:pt x="341627" y="63691"/>
                    <a:pt x="343313" y="62005"/>
                    <a:pt x="346310" y="60132"/>
                  </a:cubicBezTo>
                  <a:cubicBezTo>
                    <a:pt x="346684" y="59757"/>
                    <a:pt x="347246" y="59382"/>
                    <a:pt x="347996" y="59008"/>
                  </a:cubicBezTo>
                  <a:cubicBezTo>
                    <a:pt x="350993" y="57884"/>
                    <a:pt x="350993" y="56198"/>
                    <a:pt x="347996" y="53950"/>
                  </a:cubicBezTo>
                  <a:cubicBezTo>
                    <a:pt x="347246" y="53201"/>
                    <a:pt x="345560" y="51702"/>
                    <a:pt x="342938" y="49454"/>
                  </a:cubicBezTo>
                  <a:cubicBezTo>
                    <a:pt x="336943" y="44209"/>
                    <a:pt x="334134" y="40463"/>
                    <a:pt x="334508" y="38215"/>
                  </a:cubicBezTo>
                  <a:cubicBezTo>
                    <a:pt x="334134" y="32970"/>
                    <a:pt x="335632" y="29785"/>
                    <a:pt x="339004" y="28661"/>
                  </a:cubicBezTo>
                  <a:cubicBezTo>
                    <a:pt x="342376" y="27537"/>
                    <a:pt x="347621" y="26413"/>
                    <a:pt x="354739" y="25289"/>
                  </a:cubicBezTo>
                  <a:cubicBezTo>
                    <a:pt x="357362" y="24915"/>
                    <a:pt x="358860" y="24727"/>
                    <a:pt x="359235" y="24727"/>
                  </a:cubicBezTo>
                  <a:cubicBezTo>
                    <a:pt x="360359" y="24727"/>
                    <a:pt x="362420" y="24540"/>
                    <a:pt x="365417" y="24165"/>
                  </a:cubicBezTo>
                  <a:close/>
                  <a:moveTo>
                    <a:pt x="250212" y="0"/>
                  </a:moveTo>
                  <a:cubicBezTo>
                    <a:pt x="261826" y="375"/>
                    <a:pt x="274002" y="2998"/>
                    <a:pt x="286740" y="7868"/>
                  </a:cubicBezTo>
                  <a:cubicBezTo>
                    <a:pt x="300228" y="11614"/>
                    <a:pt x="308095" y="18358"/>
                    <a:pt x="310343" y="28099"/>
                  </a:cubicBezTo>
                  <a:cubicBezTo>
                    <a:pt x="312966" y="35592"/>
                    <a:pt x="318211" y="55636"/>
                    <a:pt x="326079" y="88230"/>
                  </a:cubicBezTo>
                  <a:cubicBezTo>
                    <a:pt x="331324" y="90478"/>
                    <a:pt x="339004" y="93850"/>
                    <a:pt x="349120" y="98346"/>
                  </a:cubicBezTo>
                  <a:cubicBezTo>
                    <a:pt x="368976" y="108087"/>
                    <a:pt x="383775" y="113332"/>
                    <a:pt x="393516" y="114081"/>
                  </a:cubicBezTo>
                  <a:cubicBezTo>
                    <a:pt x="406254" y="115205"/>
                    <a:pt x="414871" y="117078"/>
                    <a:pt x="419366" y="119701"/>
                  </a:cubicBezTo>
                  <a:cubicBezTo>
                    <a:pt x="419741" y="120076"/>
                    <a:pt x="420490" y="120825"/>
                    <a:pt x="421614" y="121949"/>
                  </a:cubicBezTo>
                  <a:cubicBezTo>
                    <a:pt x="428358" y="127943"/>
                    <a:pt x="433603" y="134874"/>
                    <a:pt x="437350" y="142742"/>
                  </a:cubicBezTo>
                  <a:cubicBezTo>
                    <a:pt x="447840" y="160725"/>
                    <a:pt x="444843" y="172901"/>
                    <a:pt x="428358" y="179270"/>
                  </a:cubicBezTo>
                  <a:cubicBezTo>
                    <a:pt x="413372" y="186014"/>
                    <a:pt x="391455" y="196692"/>
                    <a:pt x="362607" y="211303"/>
                  </a:cubicBezTo>
                  <a:cubicBezTo>
                    <a:pt x="368976" y="228911"/>
                    <a:pt x="375158" y="245583"/>
                    <a:pt x="381152" y="261319"/>
                  </a:cubicBezTo>
                  <a:cubicBezTo>
                    <a:pt x="382276" y="260195"/>
                    <a:pt x="383400" y="258883"/>
                    <a:pt x="384524" y="257385"/>
                  </a:cubicBezTo>
                  <a:cubicBezTo>
                    <a:pt x="394640" y="247269"/>
                    <a:pt x="400447" y="237716"/>
                    <a:pt x="401945" y="228724"/>
                  </a:cubicBezTo>
                  <a:cubicBezTo>
                    <a:pt x="402320" y="227975"/>
                    <a:pt x="402695" y="226664"/>
                    <a:pt x="403069" y="224790"/>
                  </a:cubicBezTo>
                  <a:cubicBezTo>
                    <a:pt x="404568" y="215424"/>
                    <a:pt x="409438" y="210741"/>
                    <a:pt x="417681" y="210741"/>
                  </a:cubicBezTo>
                  <a:cubicBezTo>
                    <a:pt x="419554" y="210741"/>
                    <a:pt x="421614" y="210741"/>
                    <a:pt x="423862" y="210741"/>
                  </a:cubicBezTo>
                  <a:cubicBezTo>
                    <a:pt x="428358" y="208868"/>
                    <a:pt x="433416" y="211678"/>
                    <a:pt x="439036" y="219171"/>
                  </a:cubicBezTo>
                  <a:cubicBezTo>
                    <a:pt x="440160" y="220669"/>
                    <a:pt x="443719" y="224790"/>
                    <a:pt x="449713" y="231534"/>
                  </a:cubicBezTo>
                  <a:cubicBezTo>
                    <a:pt x="456831" y="240151"/>
                    <a:pt x="462077" y="246520"/>
                    <a:pt x="465448" y="250641"/>
                  </a:cubicBezTo>
                  <a:cubicBezTo>
                    <a:pt x="472567" y="260007"/>
                    <a:pt x="469944" y="270872"/>
                    <a:pt x="457581" y="283236"/>
                  </a:cubicBezTo>
                  <a:cubicBezTo>
                    <a:pt x="442220" y="298596"/>
                    <a:pt x="425548" y="314144"/>
                    <a:pt x="407565" y="329880"/>
                  </a:cubicBezTo>
                  <a:cubicBezTo>
                    <a:pt x="423300" y="364347"/>
                    <a:pt x="436413" y="390011"/>
                    <a:pt x="446903" y="406870"/>
                  </a:cubicBezTo>
                  <a:cubicBezTo>
                    <a:pt x="450650" y="412865"/>
                    <a:pt x="453085" y="412115"/>
                    <a:pt x="454209" y="404622"/>
                  </a:cubicBezTo>
                  <a:cubicBezTo>
                    <a:pt x="454584" y="403124"/>
                    <a:pt x="454771" y="402187"/>
                    <a:pt x="454771" y="401812"/>
                  </a:cubicBezTo>
                  <a:cubicBezTo>
                    <a:pt x="455146" y="396567"/>
                    <a:pt x="455520" y="382518"/>
                    <a:pt x="455895" y="359664"/>
                  </a:cubicBezTo>
                  <a:cubicBezTo>
                    <a:pt x="456644" y="341306"/>
                    <a:pt x="456925" y="330723"/>
                    <a:pt x="456738" y="327913"/>
                  </a:cubicBezTo>
                  <a:cubicBezTo>
                    <a:pt x="456550" y="325103"/>
                    <a:pt x="457206" y="323511"/>
                    <a:pt x="458705" y="323136"/>
                  </a:cubicBezTo>
                  <a:cubicBezTo>
                    <a:pt x="461327" y="323511"/>
                    <a:pt x="462826" y="325009"/>
                    <a:pt x="463200" y="327632"/>
                  </a:cubicBezTo>
                  <a:cubicBezTo>
                    <a:pt x="463575" y="329505"/>
                    <a:pt x="464512" y="335312"/>
                    <a:pt x="466010" y="345053"/>
                  </a:cubicBezTo>
                  <a:cubicBezTo>
                    <a:pt x="466385" y="348799"/>
                    <a:pt x="466760" y="351422"/>
                    <a:pt x="467134" y="352921"/>
                  </a:cubicBezTo>
                  <a:cubicBezTo>
                    <a:pt x="467509" y="354419"/>
                    <a:pt x="467977" y="355356"/>
                    <a:pt x="468539" y="355730"/>
                  </a:cubicBezTo>
                  <a:cubicBezTo>
                    <a:pt x="469101" y="356105"/>
                    <a:pt x="469476" y="355824"/>
                    <a:pt x="469663" y="354887"/>
                  </a:cubicBezTo>
                  <a:cubicBezTo>
                    <a:pt x="469851" y="353951"/>
                    <a:pt x="469944" y="352359"/>
                    <a:pt x="469944" y="350111"/>
                  </a:cubicBezTo>
                  <a:cubicBezTo>
                    <a:pt x="469944" y="347863"/>
                    <a:pt x="470131" y="345709"/>
                    <a:pt x="470506" y="343648"/>
                  </a:cubicBezTo>
                  <a:cubicBezTo>
                    <a:pt x="470881" y="341587"/>
                    <a:pt x="472005" y="340838"/>
                    <a:pt x="473878" y="341400"/>
                  </a:cubicBezTo>
                  <a:cubicBezTo>
                    <a:pt x="475751" y="341962"/>
                    <a:pt x="476875" y="343367"/>
                    <a:pt x="477250" y="345615"/>
                  </a:cubicBezTo>
                  <a:cubicBezTo>
                    <a:pt x="478748" y="351235"/>
                    <a:pt x="480809" y="359852"/>
                    <a:pt x="483432" y="371466"/>
                  </a:cubicBezTo>
                  <a:cubicBezTo>
                    <a:pt x="484181" y="375962"/>
                    <a:pt x="484743" y="378959"/>
                    <a:pt x="485118" y="380457"/>
                  </a:cubicBezTo>
                  <a:cubicBezTo>
                    <a:pt x="485492" y="383080"/>
                    <a:pt x="486241" y="384578"/>
                    <a:pt x="487365" y="384953"/>
                  </a:cubicBezTo>
                  <a:cubicBezTo>
                    <a:pt x="488489" y="384578"/>
                    <a:pt x="489051" y="383267"/>
                    <a:pt x="489051" y="381019"/>
                  </a:cubicBezTo>
                  <a:cubicBezTo>
                    <a:pt x="489051" y="379895"/>
                    <a:pt x="488864" y="378397"/>
                    <a:pt x="488489" y="376524"/>
                  </a:cubicBezTo>
                  <a:cubicBezTo>
                    <a:pt x="488115" y="373152"/>
                    <a:pt x="487740" y="370155"/>
                    <a:pt x="487365" y="367532"/>
                  </a:cubicBezTo>
                  <a:cubicBezTo>
                    <a:pt x="486991" y="364909"/>
                    <a:pt x="487459" y="363598"/>
                    <a:pt x="488770" y="363598"/>
                  </a:cubicBezTo>
                  <a:cubicBezTo>
                    <a:pt x="490082" y="363598"/>
                    <a:pt x="491112" y="364722"/>
                    <a:pt x="491861" y="366970"/>
                  </a:cubicBezTo>
                  <a:cubicBezTo>
                    <a:pt x="493360" y="371466"/>
                    <a:pt x="496919" y="390760"/>
                    <a:pt x="502539" y="424853"/>
                  </a:cubicBezTo>
                  <a:cubicBezTo>
                    <a:pt x="505161" y="440214"/>
                    <a:pt x="506660" y="449018"/>
                    <a:pt x="507035" y="451266"/>
                  </a:cubicBezTo>
                  <a:cubicBezTo>
                    <a:pt x="507503" y="453889"/>
                    <a:pt x="507655" y="456617"/>
                    <a:pt x="507491" y="459450"/>
                  </a:cubicBezTo>
                  <a:cubicBezTo>
                    <a:pt x="506999" y="467950"/>
                    <a:pt x="503663" y="477398"/>
                    <a:pt x="497481" y="487795"/>
                  </a:cubicBezTo>
                  <a:cubicBezTo>
                    <a:pt x="495233" y="491916"/>
                    <a:pt x="487178" y="499596"/>
                    <a:pt x="473316" y="510836"/>
                  </a:cubicBezTo>
                  <a:cubicBezTo>
                    <a:pt x="454584" y="523948"/>
                    <a:pt x="436975" y="520764"/>
                    <a:pt x="420490" y="501282"/>
                  </a:cubicBezTo>
                  <a:cubicBezTo>
                    <a:pt x="397262" y="471685"/>
                    <a:pt x="373097" y="430473"/>
                    <a:pt x="347996" y="377648"/>
                  </a:cubicBezTo>
                  <a:cubicBezTo>
                    <a:pt x="328514" y="392259"/>
                    <a:pt x="312217" y="399939"/>
                    <a:pt x="299104" y="400688"/>
                  </a:cubicBezTo>
                  <a:cubicBezTo>
                    <a:pt x="290487" y="401812"/>
                    <a:pt x="270630" y="401438"/>
                    <a:pt x="239534" y="399565"/>
                  </a:cubicBezTo>
                  <a:cubicBezTo>
                    <a:pt x="232791" y="399190"/>
                    <a:pt x="229044" y="395818"/>
                    <a:pt x="228295" y="389449"/>
                  </a:cubicBezTo>
                  <a:cubicBezTo>
                    <a:pt x="228295" y="382331"/>
                    <a:pt x="231479" y="376711"/>
                    <a:pt x="237849" y="372590"/>
                  </a:cubicBezTo>
                  <a:cubicBezTo>
                    <a:pt x="268570" y="353857"/>
                    <a:pt x="296669" y="334750"/>
                    <a:pt x="322145" y="315268"/>
                  </a:cubicBezTo>
                  <a:cubicBezTo>
                    <a:pt x="312779" y="291665"/>
                    <a:pt x="304349" y="268999"/>
                    <a:pt x="296856" y="247269"/>
                  </a:cubicBezTo>
                  <a:cubicBezTo>
                    <a:pt x="283743" y="254388"/>
                    <a:pt x="276250" y="258696"/>
                    <a:pt x="274377" y="260195"/>
                  </a:cubicBezTo>
                  <a:cubicBezTo>
                    <a:pt x="266135" y="266938"/>
                    <a:pt x="257892" y="268624"/>
                    <a:pt x="249650" y="265253"/>
                  </a:cubicBezTo>
                  <a:cubicBezTo>
                    <a:pt x="235413" y="260007"/>
                    <a:pt x="219491" y="251203"/>
                    <a:pt x="201882" y="238840"/>
                  </a:cubicBezTo>
                  <a:cubicBezTo>
                    <a:pt x="192891" y="229473"/>
                    <a:pt x="197386" y="218983"/>
                    <a:pt x="215370" y="207369"/>
                  </a:cubicBezTo>
                  <a:cubicBezTo>
                    <a:pt x="227733" y="199876"/>
                    <a:pt x="247027" y="189386"/>
                    <a:pt x="273253" y="175898"/>
                  </a:cubicBezTo>
                  <a:cubicBezTo>
                    <a:pt x="259766" y="130940"/>
                    <a:pt x="249463" y="97784"/>
                    <a:pt x="242344" y="76429"/>
                  </a:cubicBezTo>
                  <a:cubicBezTo>
                    <a:pt x="240846" y="72308"/>
                    <a:pt x="238223" y="70247"/>
                    <a:pt x="234477" y="70247"/>
                  </a:cubicBezTo>
                  <a:cubicBezTo>
                    <a:pt x="232978" y="70622"/>
                    <a:pt x="231667" y="70622"/>
                    <a:pt x="230543" y="70247"/>
                  </a:cubicBezTo>
                  <a:cubicBezTo>
                    <a:pt x="228295" y="69873"/>
                    <a:pt x="225485" y="66501"/>
                    <a:pt x="222113" y="60132"/>
                  </a:cubicBezTo>
                  <a:cubicBezTo>
                    <a:pt x="220240" y="55636"/>
                    <a:pt x="218554" y="52451"/>
                    <a:pt x="217055" y="50578"/>
                  </a:cubicBezTo>
                  <a:cubicBezTo>
                    <a:pt x="214433" y="46832"/>
                    <a:pt x="214058" y="41212"/>
                    <a:pt x="215932" y="33719"/>
                  </a:cubicBezTo>
                  <a:cubicBezTo>
                    <a:pt x="216306" y="31846"/>
                    <a:pt x="216681" y="30347"/>
                    <a:pt x="217055" y="29223"/>
                  </a:cubicBezTo>
                  <a:cubicBezTo>
                    <a:pt x="219678" y="21355"/>
                    <a:pt x="223799" y="14237"/>
                    <a:pt x="229419" y="7868"/>
                  </a:cubicBezTo>
                  <a:cubicBezTo>
                    <a:pt x="234664" y="2623"/>
                    <a:pt x="241595" y="0"/>
                    <a:pt x="250212" y="0"/>
                  </a:cubicBezTo>
                  <a:close/>
                </a:path>
              </a:pathLst>
            </a:custGeom>
            <a:solidFill>
              <a:srgbClr val="E97C3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solidFill>
                  <a:srgbClr val="E97C30"/>
                </a:solidFill>
                <a:latin typeface="方正榜书行简体" panose="02000000000000000000" pitchFamily="2" charset="-122"/>
                <a:ea typeface="方正榜书行简体" panose="02000000000000000000" pitchFamily="2" charset="-122"/>
              </a:endParaRPr>
            </a:p>
          </p:txBody>
        </p:sp>
        <p:sp>
          <p:nvSpPr>
            <p:cNvPr id="25" name="文本框 24"/>
            <p:cNvSpPr txBox="1"/>
            <p:nvPr/>
          </p:nvSpPr>
          <p:spPr>
            <a:xfrm>
              <a:off x="320997" y="5315267"/>
              <a:ext cx="2148115" cy="400110"/>
            </a:xfrm>
            <a:prstGeom prst="rect">
              <a:avLst/>
            </a:prstGeom>
            <a:noFill/>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科教兴国</a:t>
              </a:r>
              <a:endParaRPr lang="zh-CN" altLang="en-US" sz="2000" dirty="0">
                <a:solidFill>
                  <a:schemeClr val="bg1"/>
                </a:solidFill>
                <a:effectLst>
                  <a:outerShdw blurRad="38100" dist="38100" dir="2700000" algn="tl">
                    <a:srgbClr val="000000">
                      <a:alpha val="43137"/>
                    </a:srgbClr>
                  </a:outerShdw>
                </a:effectLst>
              </a:endParaRPr>
            </a:p>
          </p:txBody>
        </p:sp>
      </p:grpSp>
      <p:grpSp>
        <p:nvGrpSpPr>
          <p:cNvPr id="28" name="组合 27"/>
          <p:cNvGrpSpPr/>
          <p:nvPr/>
        </p:nvGrpSpPr>
        <p:grpSpPr>
          <a:xfrm>
            <a:off x="3454961" y="1123213"/>
            <a:ext cx="2394787" cy="1554434"/>
            <a:chOff x="3454961" y="5034813"/>
            <a:chExt cx="2394787" cy="1554434"/>
          </a:xfrm>
        </p:grpSpPr>
        <p:sp>
          <p:nvSpPr>
            <p:cNvPr id="57" name="矩形 56"/>
            <p:cNvSpPr/>
            <p:nvPr/>
          </p:nvSpPr>
          <p:spPr>
            <a:xfrm>
              <a:off x="3582612" y="5513037"/>
              <a:ext cx="2107407" cy="597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3454961" y="5034813"/>
              <a:ext cx="2148115" cy="955699"/>
            </a:xfrm>
            <a:prstGeom prst="rect">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文本框 55"/>
            <p:cNvSpPr txBox="1"/>
            <p:nvPr/>
          </p:nvSpPr>
          <p:spPr>
            <a:xfrm>
              <a:off x="5319486" y="5513037"/>
              <a:ext cx="530262" cy="1076210"/>
            </a:xfrm>
            <a:custGeom>
              <a:avLst/>
              <a:gdLst/>
              <a:ahLst/>
              <a:cxnLst/>
              <a:rect l="l" t="t" r="r" b="b"/>
              <a:pathLst>
                <a:path w="530262" h="1076210">
                  <a:moveTo>
                    <a:pt x="364855" y="941870"/>
                  </a:moveTo>
                  <a:cubicBezTo>
                    <a:pt x="362232" y="942245"/>
                    <a:pt x="355301" y="944493"/>
                    <a:pt x="344062" y="948614"/>
                  </a:cubicBezTo>
                  <a:cubicBezTo>
                    <a:pt x="338442" y="950487"/>
                    <a:pt x="335070" y="951611"/>
                    <a:pt x="333946" y="951986"/>
                  </a:cubicBezTo>
                  <a:cubicBezTo>
                    <a:pt x="327203" y="954608"/>
                    <a:pt x="321583" y="954421"/>
                    <a:pt x="317087" y="951424"/>
                  </a:cubicBezTo>
                  <a:cubicBezTo>
                    <a:pt x="315214" y="950675"/>
                    <a:pt x="311655" y="948801"/>
                    <a:pt x="306409" y="945804"/>
                  </a:cubicBezTo>
                  <a:cubicBezTo>
                    <a:pt x="304536" y="944680"/>
                    <a:pt x="303038" y="943931"/>
                    <a:pt x="301914" y="943556"/>
                  </a:cubicBezTo>
                  <a:cubicBezTo>
                    <a:pt x="302663" y="947303"/>
                    <a:pt x="305286" y="959854"/>
                    <a:pt x="309781" y="981209"/>
                  </a:cubicBezTo>
                  <a:cubicBezTo>
                    <a:pt x="311280" y="989451"/>
                    <a:pt x="312404" y="994883"/>
                    <a:pt x="313153" y="997506"/>
                  </a:cubicBezTo>
                  <a:cubicBezTo>
                    <a:pt x="314277" y="1002376"/>
                    <a:pt x="318024" y="1004250"/>
                    <a:pt x="324393" y="1003126"/>
                  </a:cubicBezTo>
                  <a:cubicBezTo>
                    <a:pt x="331886" y="1002002"/>
                    <a:pt x="341627" y="1000690"/>
                    <a:pt x="353615" y="999192"/>
                  </a:cubicBezTo>
                  <a:cubicBezTo>
                    <a:pt x="359610" y="979710"/>
                    <a:pt x="365417" y="962851"/>
                    <a:pt x="371037" y="948614"/>
                  </a:cubicBezTo>
                  <a:cubicBezTo>
                    <a:pt x="371786" y="946928"/>
                    <a:pt x="372231" y="945523"/>
                    <a:pt x="372371" y="944399"/>
                  </a:cubicBezTo>
                  <a:cubicBezTo>
                    <a:pt x="372512" y="943275"/>
                    <a:pt x="372348" y="942432"/>
                    <a:pt x="371880" y="941870"/>
                  </a:cubicBezTo>
                  <a:cubicBezTo>
                    <a:pt x="370943" y="940746"/>
                    <a:pt x="368601" y="940746"/>
                    <a:pt x="364855" y="941870"/>
                  </a:cubicBezTo>
                  <a:close/>
                  <a:moveTo>
                    <a:pt x="278311" y="932317"/>
                  </a:moveTo>
                  <a:lnTo>
                    <a:pt x="278311" y="934565"/>
                  </a:lnTo>
                  <a:cubicBezTo>
                    <a:pt x="277561" y="942432"/>
                    <a:pt x="278311" y="945055"/>
                    <a:pt x="280559" y="942432"/>
                  </a:cubicBezTo>
                  <a:cubicBezTo>
                    <a:pt x="280933" y="942058"/>
                    <a:pt x="281308" y="941496"/>
                    <a:pt x="281683" y="940746"/>
                  </a:cubicBezTo>
                  <a:cubicBezTo>
                    <a:pt x="282432" y="939248"/>
                    <a:pt x="283556" y="937562"/>
                    <a:pt x="285054" y="935689"/>
                  </a:cubicBezTo>
                  <a:cubicBezTo>
                    <a:pt x="283556" y="935314"/>
                    <a:pt x="282432" y="934565"/>
                    <a:pt x="281683" y="933441"/>
                  </a:cubicBezTo>
                  <a:cubicBezTo>
                    <a:pt x="280184" y="933441"/>
                    <a:pt x="279060" y="933066"/>
                    <a:pt x="278311" y="932317"/>
                  </a:cubicBezTo>
                  <a:close/>
                  <a:moveTo>
                    <a:pt x="152428" y="891855"/>
                  </a:moveTo>
                  <a:cubicBezTo>
                    <a:pt x="146809" y="897100"/>
                    <a:pt x="141002" y="903094"/>
                    <a:pt x="135007" y="909838"/>
                  </a:cubicBezTo>
                  <a:cubicBezTo>
                    <a:pt x="135382" y="910212"/>
                    <a:pt x="135756" y="910493"/>
                    <a:pt x="136131" y="910681"/>
                  </a:cubicBezTo>
                  <a:cubicBezTo>
                    <a:pt x="136506" y="910868"/>
                    <a:pt x="136880" y="910962"/>
                    <a:pt x="137255" y="910962"/>
                  </a:cubicBezTo>
                  <a:cubicBezTo>
                    <a:pt x="145497" y="915458"/>
                    <a:pt x="149993" y="912460"/>
                    <a:pt x="150742" y="901970"/>
                  </a:cubicBezTo>
                  <a:cubicBezTo>
                    <a:pt x="150742" y="901596"/>
                    <a:pt x="151023" y="900191"/>
                    <a:pt x="151585" y="897755"/>
                  </a:cubicBezTo>
                  <a:cubicBezTo>
                    <a:pt x="152147" y="895320"/>
                    <a:pt x="152428" y="893353"/>
                    <a:pt x="152428" y="891855"/>
                  </a:cubicBezTo>
                  <a:close/>
                  <a:moveTo>
                    <a:pt x="75438" y="848021"/>
                  </a:moveTo>
                  <a:cubicBezTo>
                    <a:pt x="75438" y="850268"/>
                    <a:pt x="75531" y="853828"/>
                    <a:pt x="75719" y="858698"/>
                  </a:cubicBezTo>
                  <a:cubicBezTo>
                    <a:pt x="75906" y="863569"/>
                    <a:pt x="76187" y="866940"/>
                    <a:pt x="76562" y="868814"/>
                  </a:cubicBezTo>
                  <a:cubicBezTo>
                    <a:pt x="76562" y="874059"/>
                    <a:pt x="76936" y="881177"/>
                    <a:pt x="77686" y="890169"/>
                  </a:cubicBezTo>
                  <a:cubicBezTo>
                    <a:pt x="77686" y="889794"/>
                    <a:pt x="77686" y="890169"/>
                    <a:pt x="77686" y="891293"/>
                  </a:cubicBezTo>
                  <a:cubicBezTo>
                    <a:pt x="78060" y="890918"/>
                    <a:pt x="78716" y="890543"/>
                    <a:pt x="79653" y="890169"/>
                  </a:cubicBezTo>
                  <a:cubicBezTo>
                    <a:pt x="80589" y="889794"/>
                    <a:pt x="82556" y="888857"/>
                    <a:pt x="85553" y="887359"/>
                  </a:cubicBezTo>
                  <a:cubicBezTo>
                    <a:pt x="85928" y="880990"/>
                    <a:pt x="86490" y="870312"/>
                    <a:pt x="87239" y="855326"/>
                  </a:cubicBezTo>
                  <a:cubicBezTo>
                    <a:pt x="85741" y="854952"/>
                    <a:pt x="84429" y="854202"/>
                    <a:pt x="83305" y="853078"/>
                  </a:cubicBezTo>
                  <a:cubicBezTo>
                    <a:pt x="81432" y="852329"/>
                    <a:pt x="79372" y="851018"/>
                    <a:pt x="77124" y="849145"/>
                  </a:cubicBezTo>
                  <a:cubicBezTo>
                    <a:pt x="76374" y="848770"/>
                    <a:pt x="75812" y="848395"/>
                    <a:pt x="75438" y="848021"/>
                  </a:cubicBezTo>
                  <a:close/>
                  <a:moveTo>
                    <a:pt x="217055" y="833971"/>
                  </a:moveTo>
                  <a:cubicBezTo>
                    <a:pt x="216306" y="845960"/>
                    <a:pt x="215370" y="857762"/>
                    <a:pt x="214246" y="869376"/>
                  </a:cubicBezTo>
                  <a:cubicBezTo>
                    <a:pt x="213871" y="871249"/>
                    <a:pt x="213684" y="874433"/>
                    <a:pt x="213684" y="878929"/>
                  </a:cubicBezTo>
                  <a:cubicBezTo>
                    <a:pt x="218929" y="872560"/>
                    <a:pt x="228482" y="862070"/>
                    <a:pt x="242344" y="847459"/>
                  </a:cubicBezTo>
                  <a:cubicBezTo>
                    <a:pt x="236725" y="846335"/>
                    <a:pt x="231667" y="843899"/>
                    <a:pt x="227171" y="840153"/>
                  </a:cubicBezTo>
                  <a:cubicBezTo>
                    <a:pt x="225298" y="839029"/>
                    <a:pt x="222675" y="837343"/>
                    <a:pt x="219303" y="835095"/>
                  </a:cubicBezTo>
                  <a:cubicBezTo>
                    <a:pt x="218179" y="834721"/>
                    <a:pt x="217430" y="834346"/>
                    <a:pt x="217055" y="833971"/>
                  </a:cubicBezTo>
                  <a:close/>
                  <a:moveTo>
                    <a:pt x="156362" y="828913"/>
                  </a:moveTo>
                  <a:cubicBezTo>
                    <a:pt x="150742" y="831536"/>
                    <a:pt x="145497" y="833971"/>
                    <a:pt x="140627" y="836219"/>
                  </a:cubicBezTo>
                  <a:cubicBezTo>
                    <a:pt x="140252" y="839966"/>
                    <a:pt x="139878" y="845211"/>
                    <a:pt x="139503" y="851954"/>
                  </a:cubicBezTo>
                  <a:cubicBezTo>
                    <a:pt x="138754" y="856076"/>
                    <a:pt x="138379" y="859073"/>
                    <a:pt x="138379" y="860946"/>
                  </a:cubicBezTo>
                  <a:cubicBezTo>
                    <a:pt x="141751" y="859447"/>
                    <a:pt x="145685" y="857762"/>
                    <a:pt x="150180" y="855888"/>
                  </a:cubicBezTo>
                  <a:cubicBezTo>
                    <a:pt x="150930" y="855514"/>
                    <a:pt x="151492" y="855326"/>
                    <a:pt x="151866" y="855326"/>
                  </a:cubicBezTo>
                  <a:cubicBezTo>
                    <a:pt x="152241" y="855326"/>
                    <a:pt x="152803" y="855233"/>
                    <a:pt x="153552" y="855045"/>
                  </a:cubicBezTo>
                  <a:cubicBezTo>
                    <a:pt x="154302" y="854858"/>
                    <a:pt x="154864" y="854577"/>
                    <a:pt x="155238" y="854202"/>
                  </a:cubicBezTo>
                  <a:cubicBezTo>
                    <a:pt x="155613" y="851580"/>
                    <a:pt x="155894" y="847365"/>
                    <a:pt x="156081" y="841558"/>
                  </a:cubicBezTo>
                  <a:cubicBezTo>
                    <a:pt x="156268" y="835751"/>
                    <a:pt x="156362" y="831536"/>
                    <a:pt x="156362" y="828913"/>
                  </a:cubicBezTo>
                  <a:close/>
                  <a:moveTo>
                    <a:pt x="90611" y="751361"/>
                  </a:moveTo>
                  <a:cubicBezTo>
                    <a:pt x="84991" y="755107"/>
                    <a:pt x="78810" y="756419"/>
                    <a:pt x="72066" y="755295"/>
                  </a:cubicBezTo>
                  <a:cubicBezTo>
                    <a:pt x="72066" y="756419"/>
                    <a:pt x="72160" y="757730"/>
                    <a:pt x="72347" y="759228"/>
                  </a:cubicBezTo>
                  <a:cubicBezTo>
                    <a:pt x="72534" y="760727"/>
                    <a:pt x="72628" y="761851"/>
                    <a:pt x="72628" y="762600"/>
                  </a:cubicBezTo>
                  <a:cubicBezTo>
                    <a:pt x="72628" y="773465"/>
                    <a:pt x="72815" y="783955"/>
                    <a:pt x="73190" y="794071"/>
                  </a:cubicBezTo>
                  <a:cubicBezTo>
                    <a:pt x="78435" y="790699"/>
                    <a:pt x="84242" y="787702"/>
                    <a:pt x="90611" y="785079"/>
                  </a:cubicBezTo>
                  <a:cubicBezTo>
                    <a:pt x="90611" y="782082"/>
                    <a:pt x="90798" y="778710"/>
                    <a:pt x="91173" y="774964"/>
                  </a:cubicBezTo>
                  <a:cubicBezTo>
                    <a:pt x="91173" y="773091"/>
                    <a:pt x="91173" y="771967"/>
                    <a:pt x="91173" y="771592"/>
                  </a:cubicBezTo>
                  <a:cubicBezTo>
                    <a:pt x="91173" y="770093"/>
                    <a:pt x="91173" y="768220"/>
                    <a:pt x="91173" y="765972"/>
                  </a:cubicBezTo>
                  <a:cubicBezTo>
                    <a:pt x="91548" y="759228"/>
                    <a:pt x="91360" y="754358"/>
                    <a:pt x="90611" y="751361"/>
                  </a:cubicBezTo>
                  <a:close/>
                  <a:moveTo>
                    <a:pt x="158470" y="715816"/>
                  </a:moveTo>
                  <a:cubicBezTo>
                    <a:pt x="155941" y="714411"/>
                    <a:pt x="152054" y="714645"/>
                    <a:pt x="146809" y="716518"/>
                  </a:cubicBezTo>
                  <a:cubicBezTo>
                    <a:pt x="146434" y="716893"/>
                    <a:pt x="145778" y="717268"/>
                    <a:pt x="144842" y="717642"/>
                  </a:cubicBezTo>
                  <a:cubicBezTo>
                    <a:pt x="143905" y="718017"/>
                    <a:pt x="143249" y="718204"/>
                    <a:pt x="142875" y="718204"/>
                  </a:cubicBezTo>
                  <a:cubicBezTo>
                    <a:pt x="147745" y="723824"/>
                    <a:pt x="149618" y="730006"/>
                    <a:pt x="148494" y="736750"/>
                  </a:cubicBezTo>
                  <a:cubicBezTo>
                    <a:pt x="147745" y="741995"/>
                    <a:pt x="146996" y="750237"/>
                    <a:pt x="146247" y="761476"/>
                  </a:cubicBezTo>
                  <a:cubicBezTo>
                    <a:pt x="151866" y="761851"/>
                    <a:pt x="156362" y="763162"/>
                    <a:pt x="159734" y="765410"/>
                  </a:cubicBezTo>
                  <a:cubicBezTo>
                    <a:pt x="159734" y="765785"/>
                    <a:pt x="159921" y="765972"/>
                    <a:pt x="160296" y="765972"/>
                  </a:cubicBezTo>
                  <a:cubicBezTo>
                    <a:pt x="161045" y="751361"/>
                    <a:pt x="161607" y="737686"/>
                    <a:pt x="161982" y="724948"/>
                  </a:cubicBezTo>
                  <a:cubicBezTo>
                    <a:pt x="162169" y="720265"/>
                    <a:pt x="160999" y="717221"/>
                    <a:pt x="158470" y="715816"/>
                  </a:cubicBezTo>
                  <a:close/>
                  <a:moveTo>
                    <a:pt x="342376" y="697411"/>
                  </a:moveTo>
                  <a:cubicBezTo>
                    <a:pt x="336756" y="698910"/>
                    <a:pt x="332448" y="699472"/>
                    <a:pt x="329450" y="699097"/>
                  </a:cubicBezTo>
                  <a:cubicBezTo>
                    <a:pt x="318586" y="709962"/>
                    <a:pt x="309407" y="719703"/>
                    <a:pt x="301914" y="728320"/>
                  </a:cubicBezTo>
                  <a:cubicBezTo>
                    <a:pt x="300790" y="729819"/>
                    <a:pt x="298916" y="731879"/>
                    <a:pt x="296294" y="734502"/>
                  </a:cubicBezTo>
                  <a:cubicBezTo>
                    <a:pt x="276437" y="757730"/>
                    <a:pt x="261639" y="772716"/>
                    <a:pt x="251898" y="779460"/>
                  </a:cubicBezTo>
                  <a:cubicBezTo>
                    <a:pt x="248526" y="782082"/>
                    <a:pt x="245997" y="783206"/>
                    <a:pt x="244311" y="782831"/>
                  </a:cubicBezTo>
                  <a:cubicBezTo>
                    <a:pt x="242625" y="782457"/>
                    <a:pt x="242813" y="780865"/>
                    <a:pt x="244873" y="778055"/>
                  </a:cubicBezTo>
                  <a:cubicBezTo>
                    <a:pt x="246934" y="775245"/>
                    <a:pt x="249088" y="771967"/>
                    <a:pt x="251336" y="768220"/>
                  </a:cubicBezTo>
                  <a:cubicBezTo>
                    <a:pt x="252460" y="766347"/>
                    <a:pt x="252554" y="765223"/>
                    <a:pt x="251617" y="764848"/>
                  </a:cubicBezTo>
                  <a:cubicBezTo>
                    <a:pt x="250680" y="764474"/>
                    <a:pt x="249463" y="765223"/>
                    <a:pt x="247964" y="767096"/>
                  </a:cubicBezTo>
                  <a:cubicBezTo>
                    <a:pt x="243094" y="774214"/>
                    <a:pt x="238036" y="779834"/>
                    <a:pt x="232791" y="783955"/>
                  </a:cubicBezTo>
                  <a:cubicBezTo>
                    <a:pt x="230543" y="785829"/>
                    <a:pt x="228763" y="786297"/>
                    <a:pt x="227452" y="785360"/>
                  </a:cubicBezTo>
                  <a:cubicBezTo>
                    <a:pt x="226141" y="784424"/>
                    <a:pt x="226234" y="782457"/>
                    <a:pt x="227733" y="779460"/>
                  </a:cubicBezTo>
                  <a:cubicBezTo>
                    <a:pt x="228482" y="777961"/>
                    <a:pt x="229794" y="775900"/>
                    <a:pt x="231667" y="773278"/>
                  </a:cubicBezTo>
                  <a:cubicBezTo>
                    <a:pt x="232416" y="772154"/>
                    <a:pt x="232791" y="771405"/>
                    <a:pt x="232791" y="771030"/>
                  </a:cubicBezTo>
                  <a:cubicBezTo>
                    <a:pt x="233915" y="769157"/>
                    <a:pt x="234102" y="767939"/>
                    <a:pt x="233353" y="767377"/>
                  </a:cubicBezTo>
                  <a:cubicBezTo>
                    <a:pt x="232603" y="766815"/>
                    <a:pt x="231479" y="767096"/>
                    <a:pt x="229981" y="768220"/>
                  </a:cubicBezTo>
                  <a:cubicBezTo>
                    <a:pt x="227733" y="770843"/>
                    <a:pt x="224923" y="773278"/>
                    <a:pt x="221551" y="775526"/>
                  </a:cubicBezTo>
                  <a:cubicBezTo>
                    <a:pt x="221177" y="777774"/>
                    <a:pt x="220896" y="781146"/>
                    <a:pt x="220708" y="785641"/>
                  </a:cubicBezTo>
                  <a:cubicBezTo>
                    <a:pt x="220521" y="790137"/>
                    <a:pt x="220427" y="793509"/>
                    <a:pt x="220427" y="795757"/>
                  </a:cubicBezTo>
                  <a:cubicBezTo>
                    <a:pt x="245154" y="789388"/>
                    <a:pt x="272316" y="784517"/>
                    <a:pt x="301914" y="781146"/>
                  </a:cubicBezTo>
                  <a:cubicBezTo>
                    <a:pt x="320272" y="759041"/>
                    <a:pt x="335632" y="739372"/>
                    <a:pt x="347996" y="722138"/>
                  </a:cubicBezTo>
                  <a:cubicBezTo>
                    <a:pt x="349869" y="719516"/>
                    <a:pt x="350993" y="717830"/>
                    <a:pt x="351367" y="717080"/>
                  </a:cubicBezTo>
                  <a:cubicBezTo>
                    <a:pt x="353990" y="714458"/>
                    <a:pt x="355395" y="712397"/>
                    <a:pt x="355582" y="710899"/>
                  </a:cubicBezTo>
                  <a:cubicBezTo>
                    <a:pt x="355770" y="709400"/>
                    <a:pt x="354739" y="708838"/>
                    <a:pt x="352491" y="709213"/>
                  </a:cubicBezTo>
                  <a:cubicBezTo>
                    <a:pt x="351367" y="709213"/>
                    <a:pt x="349682" y="709587"/>
                    <a:pt x="347434" y="710337"/>
                  </a:cubicBezTo>
                  <a:cubicBezTo>
                    <a:pt x="341439" y="711835"/>
                    <a:pt x="337880" y="711835"/>
                    <a:pt x="336756" y="710337"/>
                  </a:cubicBezTo>
                  <a:cubicBezTo>
                    <a:pt x="333010" y="707340"/>
                    <a:pt x="333572" y="704717"/>
                    <a:pt x="338442" y="702469"/>
                  </a:cubicBezTo>
                  <a:cubicBezTo>
                    <a:pt x="344811" y="699472"/>
                    <a:pt x="346122" y="697786"/>
                    <a:pt x="342376" y="697411"/>
                  </a:cubicBezTo>
                  <a:close/>
                  <a:moveTo>
                    <a:pt x="344624" y="577711"/>
                  </a:moveTo>
                  <a:cubicBezTo>
                    <a:pt x="364106" y="588201"/>
                    <a:pt x="377031" y="598129"/>
                    <a:pt x="383400" y="607495"/>
                  </a:cubicBezTo>
                  <a:cubicBezTo>
                    <a:pt x="390518" y="617985"/>
                    <a:pt x="389769" y="628663"/>
                    <a:pt x="381152" y="639528"/>
                  </a:cubicBezTo>
                  <a:cubicBezTo>
                    <a:pt x="378904" y="642900"/>
                    <a:pt x="374596" y="648332"/>
                    <a:pt x="368227" y="655825"/>
                  </a:cubicBezTo>
                  <a:cubicBezTo>
                    <a:pt x="374970" y="653577"/>
                    <a:pt x="380403" y="650955"/>
                    <a:pt x="384524" y="647957"/>
                  </a:cubicBezTo>
                  <a:cubicBezTo>
                    <a:pt x="385273" y="647583"/>
                    <a:pt x="386210" y="647021"/>
                    <a:pt x="387334" y="646272"/>
                  </a:cubicBezTo>
                  <a:cubicBezTo>
                    <a:pt x="392204" y="642900"/>
                    <a:pt x="397075" y="642338"/>
                    <a:pt x="401945" y="644586"/>
                  </a:cubicBezTo>
                  <a:cubicBezTo>
                    <a:pt x="409813" y="648332"/>
                    <a:pt x="421989" y="657511"/>
                    <a:pt x="438474" y="672122"/>
                  </a:cubicBezTo>
                  <a:cubicBezTo>
                    <a:pt x="448589" y="681114"/>
                    <a:pt x="449338" y="694227"/>
                    <a:pt x="440721" y="711461"/>
                  </a:cubicBezTo>
                  <a:cubicBezTo>
                    <a:pt x="436975" y="721202"/>
                    <a:pt x="420865" y="743119"/>
                    <a:pt x="392392" y="777212"/>
                  </a:cubicBezTo>
                  <a:cubicBezTo>
                    <a:pt x="427609" y="778336"/>
                    <a:pt x="457019" y="781707"/>
                    <a:pt x="480622" y="787327"/>
                  </a:cubicBezTo>
                  <a:cubicBezTo>
                    <a:pt x="491861" y="789950"/>
                    <a:pt x="500665" y="796319"/>
                    <a:pt x="507035" y="806434"/>
                  </a:cubicBezTo>
                  <a:cubicBezTo>
                    <a:pt x="507784" y="807558"/>
                    <a:pt x="508346" y="808308"/>
                    <a:pt x="508720" y="808682"/>
                  </a:cubicBezTo>
                  <a:cubicBezTo>
                    <a:pt x="513591" y="817674"/>
                    <a:pt x="520522" y="833222"/>
                    <a:pt x="529514" y="855326"/>
                  </a:cubicBezTo>
                  <a:cubicBezTo>
                    <a:pt x="530075" y="857106"/>
                    <a:pt x="530321" y="858891"/>
                    <a:pt x="530251" y="860683"/>
                  </a:cubicBezTo>
                  <a:cubicBezTo>
                    <a:pt x="530040" y="866056"/>
                    <a:pt x="526985" y="871483"/>
                    <a:pt x="521084" y="876962"/>
                  </a:cubicBezTo>
                  <a:cubicBezTo>
                    <a:pt x="513216" y="884268"/>
                    <a:pt x="506473" y="886047"/>
                    <a:pt x="500853" y="882301"/>
                  </a:cubicBezTo>
                  <a:cubicBezTo>
                    <a:pt x="482495" y="868064"/>
                    <a:pt x="457019" y="859073"/>
                    <a:pt x="424424" y="855326"/>
                  </a:cubicBezTo>
                  <a:cubicBezTo>
                    <a:pt x="404193" y="851205"/>
                    <a:pt x="373846" y="848395"/>
                    <a:pt x="333384" y="846897"/>
                  </a:cubicBezTo>
                  <a:cubicBezTo>
                    <a:pt x="310531" y="871624"/>
                    <a:pt x="291798" y="890169"/>
                    <a:pt x="277187" y="902532"/>
                  </a:cubicBezTo>
                  <a:cubicBezTo>
                    <a:pt x="270443" y="908152"/>
                    <a:pt x="262388" y="912460"/>
                    <a:pt x="253022" y="915458"/>
                  </a:cubicBezTo>
                  <a:cubicBezTo>
                    <a:pt x="251898" y="915832"/>
                    <a:pt x="250961" y="916207"/>
                    <a:pt x="250212" y="916582"/>
                  </a:cubicBezTo>
                  <a:cubicBezTo>
                    <a:pt x="253584" y="918080"/>
                    <a:pt x="255644" y="919766"/>
                    <a:pt x="256394" y="921639"/>
                  </a:cubicBezTo>
                  <a:cubicBezTo>
                    <a:pt x="257518" y="925386"/>
                    <a:pt x="258454" y="930818"/>
                    <a:pt x="259204" y="937937"/>
                  </a:cubicBezTo>
                  <a:cubicBezTo>
                    <a:pt x="259578" y="939435"/>
                    <a:pt x="259766" y="940559"/>
                    <a:pt x="259766" y="941308"/>
                  </a:cubicBezTo>
                  <a:cubicBezTo>
                    <a:pt x="260140" y="943182"/>
                    <a:pt x="261077" y="943931"/>
                    <a:pt x="262575" y="943556"/>
                  </a:cubicBezTo>
                  <a:cubicBezTo>
                    <a:pt x="264074" y="943182"/>
                    <a:pt x="265385" y="942058"/>
                    <a:pt x="266509" y="940184"/>
                  </a:cubicBezTo>
                  <a:cubicBezTo>
                    <a:pt x="270256" y="934190"/>
                    <a:pt x="272504" y="930069"/>
                    <a:pt x="273253" y="927821"/>
                  </a:cubicBezTo>
                  <a:cubicBezTo>
                    <a:pt x="271005" y="924075"/>
                    <a:pt x="270630" y="919579"/>
                    <a:pt x="272129" y="914334"/>
                  </a:cubicBezTo>
                  <a:cubicBezTo>
                    <a:pt x="275126" y="907590"/>
                    <a:pt x="279435" y="902158"/>
                    <a:pt x="285054" y="898036"/>
                  </a:cubicBezTo>
                  <a:cubicBezTo>
                    <a:pt x="316900" y="887546"/>
                    <a:pt x="354177" y="876681"/>
                    <a:pt x="396887" y="865442"/>
                  </a:cubicBezTo>
                  <a:cubicBezTo>
                    <a:pt x="406254" y="862819"/>
                    <a:pt x="415058" y="864505"/>
                    <a:pt x="423300" y="870500"/>
                  </a:cubicBezTo>
                  <a:cubicBezTo>
                    <a:pt x="440909" y="883612"/>
                    <a:pt x="451399" y="892791"/>
                    <a:pt x="454771" y="898036"/>
                  </a:cubicBezTo>
                  <a:cubicBezTo>
                    <a:pt x="463762" y="910400"/>
                    <a:pt x="463200" y="924824"/>
                    <a:pt x="453085" y="941308"/>
                  </a:cubicBezTo>
                  <a:cubicBezTo>
                    <a:pt x="450837" y="945055"/>
                    <a:pt x="444843" y="955545"/>
                    <a:pt x="435102" y="972779"/>
                  </a:cubicBezTo>
                  <a:cubicBezTo>
                    <a:pt x="428733" y="984019"/>
                    <a:pt x="424050" y="992261"/>
                    <a:pt x="421052" y="997506"/>
                  </a:cubicBezTo>
                  <a:cubicBezTo>
                    <a:pt x="426297" y="999754"/>
                    <a:pt x="431543" y="1003875"/>
                    <a:pt x="436788" y="1009869"/>
                  </a:cubicBezTo>
                  <a:cubicBezTo>
                    <a:pt x="443531" y="1020734"/>
                    <a:pt x="444655" y="1032536"/>
                    <a:pt x="440160" y="1045274"/>
                  </a:cubicBezTo>
                  <a:cubicBezTo>
                    <a:pt x="434165" y="1059136"/>
                    <a:pt x="427234" y="1065692"/>
                    <a:pt x="419366" y="1064943"/>
                  </a:cubicBezTo>
                  <a:cubicBezTo>
                    <a:pt x="377031" y="1065692"/>
                    <a:pt x="349307" y="1067003"/>
                    <a:pt x="336194" y="1068877"/>
                  </a:cubicBezTo>
                  <a:cubicBezTo>
                    <a:pt x="330200" y="1070001"/>
                    <a:pt x="324580" y="1071312"/>
                    <a:pt x="319335" y="1072811"/>
                  </a:cubicBezTo>
                  <a:cubicBezTo>
                    <a:pt x="317462" y="1073185"/>
                    <a:pt x="315963" y="1073560"/>
                    <a:pt x="314839" y="1073934"/>
                  </a:cubicBezTo>
                  <a:cubicBezTo>
                    <a:pt x="304724" y="1077306"/>
                    <a:pt x="296107" y="1076932"/>
                    <a:pt x="288988" y="1072811"/>
                  </a:cubicBezTo>
                  <a:cubicBezTo>
                    <a:pt x="287490" y="1072061"/>
                    <a:pt x="285242" y="1071125"/>
                    <a:pt x="282245" y="1070001"/>
                  </a:cubicBezTo>
                  <a:cubicBezTo>
                    <a:pt x="276250" y="1068877"/>
                    <a:pt x="272129" y="1064194"/>
                    <a:pt x="269881" y="1055951"/>
                  </a:cubicBezTo>
                  <a:cubicBezTo>
                    <a:pt x="268757" y="1052954"/>
                    <a:pt x="266697" y="1046960"/>
                    <a:pt x="263699" y="1037968"/>
                  </a:cubicBezTo>
                  <a:cubicBezTo>
                    <a:pt x="255082" y="1013616"/>
                    <a:pt x="250399" y="1000128"/>
                    <a:pt x="249650" y="997506"/>
                  </a:cubicBezTo>
                  <a:cubicBezTo>
                    <a:pt x="248526" y="991137"/>
                    <a:pt x="244967" y="986641"/>
                    <a:pt x="238972" y="984019"/>
                  </a:cubicBezTo>
                  <a:cubicBezTo>
                    <a:pt x="232978" y="980272"/>
                    <a:pt x="229794" y="974840"/>
                    <a:pt x="229419" y="967721"/>
                  </a:cubicBezTo>
                  <a:cubicBezTo>
                    <a:pt x="229419" y="965099"/>
                    <a:pt x="229981" y="958542"/>
                    <a:pt x="231105" y="948052"/>
                  </a:cubicBezTo>
                  <a:cubicBezTo>
                    <a:pt x="232229" y="939810"/>
                    <a:pt x="232791" y="934752"/>
                    <a:pt x="232791" y="932879"/>
                  </a:cubicBezTo>
                  <a:cubicBezTo>
                    <a:pt x="233540" y="928383"/>
                    <a:pt x="236163" y="923887"/>
                    <a:pt x="240658" y="919391"/>
                  </a:cubicBezTo>
                  <a:cubicBezTo>
                    <a:pt x="234664" y="921265"/>
                    <a:pt x="225298" y="923700"/>
                    <a:pt x="212560" y="926697"/>
                  </a:cubicBezTo>
                  <a:cubicBezTo>
                    <a:pt x="210312" y="927072"/>
                    <a:pt x="208626" y="927446"/>
                    <a:pt x="207502" y="927821"/>
                  </a:cubicBezTo>
                  <a:cubicBezTo>
                    <a:pt x="206003" y="941683"/>
                    <a:pt x="203755" y="954234"/>
                    <a:pt x="200758" y="965473"/>
                  </a:cubicBezTo>
                  <a:cubicBezTo>
                    <a:pt x="198510" y="971468"/>
                    <a:pt x="192984" y="975495"/>
                    <a:pt x="184180" y="977556"/>
                  </a:cubicBezTo>
                  <a:cubicBezTo>
                    <a:pt x="175376" y="979616"/>
                    <a:pt x="168164" y="978399"/>
                    <a:pt x="162544" y="973903"/>
                  </a:cubicBezTo>
                  <a:cubicBezTo>
                    <a:pt x="155800" y="968658"/>
                    <a:pt x="140440" y="953859"/>
                    <a:pt x="116462" y="929507"/>
                  </a:cubicBezTo>
                  <a:cubicBezTo>
                    <a:pt x="103724" y="942245"/>
                    <a:pt x="92297" y="952923"/>
                    <a:pt x="82181" y="961540"/>
                  </a:cubicBezTo>
                  <a:cubicBezTo>
                    <a:pt x="74314" y="967159"/>
                    <a:pt x="66446" y="968283"/>
                    <a:pt x="58578" y="964911"/>
                  </a:cubicBezTo>
                  <a:cubicBezTo>
                    <a:pt x="54832" y="963413"/>
                    <a:pt x="52116" y="961820"/>
                    <a:pt x="50430" y="960135"/>
                  </a:cubicBezTo>
                  <a:cubicBezTo>
                    <a:pt x="48744" y="958449"/>
                    <a:pt x="46402" y="956294"/>
                    <a:pt x="43405" y="953672"/>
                  </a:cubicBezTo>
                  <a:cubicBezTo>
                    <a:pt x="37785" y="949176"/>
                    <a:pt x="33477" y="945430"/>
                    <a:pt x="30480" y="942432"/>
                  </a:cubicBezTo>
                  <a:cubicBezTo>
                    <a:pt x="25984" y="938311"/>
                    <a:pt x="23174" y="931755"/>
                    <a:pt x="22050" y="922763"/>
                  </a:cubicBezTo>
                  <a:cubicBezTo>
                    <a:pt x="22050" y="922389"/>
                    <a:pt x="22050" y="922014"/>
                    <a:pt x="22050" y="921639"/>
                  </a:cubicBezTo>
                  <a:cubicBezTo>
                    <a:pt x="21301" y="910400"/>
                    <a:pt x="20552" y="891667"/>
                    <a:pt x="19802" y="865442"/>
                  </a:cubicBezTo>
                  <a:cubicBezTo>
                    <a:pt x="18678" y="829101"/>
                    <a:pt x="17554" y="801377"/>
                    <a:pt x="16430" y="782270"/>
                  </a:cubicBezTo>
                  <a:cubicBezTo>
                    <a:pt x="14557" y="768408"/>
                    <a:pt x="10717" y="757449"/>
                    <a:pt x="4910" y="749394"/>
                  </a:cubicBezTo>
                  <a:cubicBezTo>
                    <a:pt x="-897" y="741339"/>
                    <a:pt x="-1553" y="731317"/>
                    <a:pt x="2943" y="719328"/>
                  </a:cubicBezTo>
                  <a:cubicBezTo>
                    <a:pt x="7439" y="709587"/>
                    <a:pt x="15868" y="708276"/>
                    <a:pt x="28232" y="715394"/>
                  </a:cubicBezTo>
                  <a:lnTo>
                    <a:pt x="33852" y="718766"/>
                  </a:lnTo>
                  <a:cubicBezTo>
                    <a:pt x="58204" y="703780"/>
                    <a:pt x="76187" y="693665"/>
                    <a:pt x="87801" y="688420"/>
                  </a:cubicBezTo>
                  <a:cubicBezTo>
                    <a:pt x="91173" y="686921"/>
                    <a:pt x="98853" y="683362"/>
                    <a:pt x="110842" y="677742"/>
                  </a:cubicBezTo>
                  <a:cubicBezTo>
                    <a:pt x="136318" y="666503"/>
                    <a:pt x="150368" y="660134"/>
                    <a:pt x="152990" y="658635"/>
                  </a:cubicBezTo>
                  <a:cubicBezTo>
                    <a:pt x="153365" y="658260"/>
                    <a:pt x="153927" y="657886"/>
                    <a:pt x="154676" y="657511"/>
                  </a:cubicBezTo>
                  <a:cubicBezTo>
                    <a:pt x="158797" y="654139"/>
                    <a:pt x="165354" y="654701"/>
                    <a:pt x="174345" y="659197"/>
                  </a:cubicBezTo>
                  <a:cubicBezTo>
                    <a:pt x="193453" y="670062"/>
                    <a:pt x="210124" y="680365"/>
                    <a:pt x="224361" y="690106"/>
                  </a:cubicBezTo>
                  <a:cubicBezTo>
                    <a:pt x="235226" y="698723"/>
                    <a:pt x="238972" y="709775"/>
                    <a:pt x="235601" y="723262"/>
                  </a:cubicBezTo>
                  <a:lnTo>
                    <a:pt x="270443" y="667627"/>
                  </a:lnTo>
                  <a:cubicBezTo>
                    <a:pt x="272316" y="664629"/>
                    <a:pt x="275688" y="659010"/>
                    <a:pt x="280559" y="650767"/>
                  </a:cubicBezTo>
                  <a:cubicBezTo>
                    <a:pt x="293297" y="629787"/>
                    <a:pt x="300040" y="618547"/>
                    <a:pt x="300790" y="617049"/>
                  </a:cubicBezTo>
                  <a:cubicBezTo>
                    <a:pt x="304911" y="609181"/>
                    <a:pt x="304724" y="603374"/>
                    <a:pt x="300228" y="599628"/>
                  </a:cubicBezTo>
                  <a:cubicBezTo>
                    <a:pt x="296856" y="592884"/>
                    <a:pt x="297792" y="587639"/>
                    <a:pt x="303038" y="583892"/>
                  </a:cubicBezTo>
                  <a:cubicBezTo>
                    <a:pt x="319897" y="576025"/>
                    <a:pt x="333759" y="573964"/>
                    <a:pt x="344624" y="577711"/>
                  </a:cubicBezTo>
                  <a:close/>
                  <a:moveTo>
                    <a:pt x="155800" y="332128"/>
                  </a:moveTo>
                  <a:cubicBezTo>
                    <a:pt x="144935" y="333626"/>
                    <a:pt x="132572" y="336623"/>
                    <a:pt x="118710" y="341119"/>
                  </a:cubicBezTo>
                  <a:cubicBezTo>
                    <a:pt x="115713" y="341868"/>
                    <a:pt x="111029" y="343554"/>
                    <a:pt x="104660" y="346177"/>
                  </a:cubicBezTo>
                  <a:cubicBezTo>
                    <a:pt x="102413" y="346926"/>
                    <a:pt x="100727" y="347488"/>
                    <a:pt x="99603" y="347863"/>
                  </a:cubicBezTo>
                  <a:cubicBezTo>
                    <a:pt x="103724" y="359852"/>
                    <a:pt x="106721" y="369593"/>
                    <a:pt x="108594" y="377086"/>
                  </a:cubicBezTo>
                  <a:cubicBezTo>
                    <a:pt x="116462" y="374838"/>
                    <a:pt x="127139" y="372215"/>
                    <a:pt x="140627" y="369218"/>
                  </a:cubicBezTo>
                  <a:cubicBezTo>
                    <a:pt x="141002" y="369218"/>
                    <a:pt x="141376" y="369218"/>
                    <a:pt x="141751" y="369218"/>
                  </a:cubicBezTo>
                  <a:cubicBezTo>
                    <a:pt x="145123" y="369593"/>
                    <a:pt x="147652" y="368188"/>
                    <a:pt x="149337" y="365003"/>
                  </a:cubicBezTo>
                  <a:cubicBezTo>
                    <a:pt x="151023" y="361818"/>
                    <a:pt x="154302" y="353295"/>
                    <a:pt x="159172" y="339433"/>
                  </a:cubicBezTo>
                  <a:cubicBezTo>
                    <a:pt x="159734" y="336623"/>
                    <a:pt x="159734" y="334610"/>
                    <a:pt x="159172" y="333392"/>
                  </a:cubicBezTo>
                  <a:cubicBezTo>
                    <a:pt x="158610" y="332174"/>
                    <a:pt x="157486" y="331753"/>
                    <a:pt x="155800" y="332128"/>
                  </a:cubicBezTo>
                  <a:close/>
                  <a:moveTo>
                    <a:pt x="331136" y="107900"/>
                  </a:moveTo>
                  <a:cubicBezTo>
                    <a:pt x="333759" y="117266"/>
                    <a:pt x="336381" y="126819"/>
                    <a:pt x="339004" y="136560"/>
                  </a:cubicBezTo>
                  <a:cubicBezTo>
                    <a:pt x="339379" y="137310"/>
                    <a:pt x="339847" y="138340"/>
                    <a:pt x="340409" y="139651"/>
                  </a:cubicBezTo>
                  <a:cubicBezTo>
                    <a:pt x="340971" y="140962"/>
                    <a:pt x="341252" y="141805"/>
                    <a:pt x="341252" y="142180"/>
                  </a:cubicBezTo>
                  <a:cubicBezTo>
                    <a:pt x="342001" y="141805"/>
                    <a:pt x="343219" y="141243"/>
                    <a:pt x="344905" y="140494"/>
                  </a:cubicBezTo>
                  <a:cubicBezTo>
                    <a:pt x="346591" y="139745"/>
                    <a:pt x="347808" y="139183"/>
                    <a:pt x="348558" y="138808"/>
                  </a:cubicBezTo>
                  <a:cubicBezTo>
                    <a:pt x="354177" y="136186"/>
                    <a:pt x="357081" y="133938"/>
                    <a:pt x="357268" y="132064"/>
                  </a:cubicBezTo>
                  <a:cubicBezTo>
                    <a:pt x="357456" y="130191"/>
                    <a:pt x="354927" y="127007"/>
                    <a:pt x="349682" y="122511"/>
                  </a:cubicBezTo>
                  <a:cubicBezTo>
                    <a:pt x="349307" y="122136"/>
                    <a:pt x="348370" y="121387"/>
                    <a:pt x="346872" y="120263"/>
                  </a:cubicBezTo>
                  <a:cubicBezTo>
                    <a:pt x="340128" y="115393"/>
                    <a:pt x="334883" y="111271"/>
                    <a:pt x="331136" y="107900"/>
                  </a:cubicBezTo>
                  <a:close/>
                  <a:moveTo>
                    <a:pt x="114073" y="42008"/>
                  </a:moveTo>
                  <a:cubicBezTo>
                    <a:pt x="119600" y="41540"/>
                    <a:pt x="125828" y="43460"/>
                    <a:pt x="132759" y="47768"/>
                  </a:cubicBezTo>
                  <a:cubicBezTo>
                    <a:pt x="145497" y="54887"/>
                    <a:pt x="156549" y="62380"/>
                    <a:pt x="165916" y="70247"/>
                  </a:cubicBezTo>
                  <a:cubicBezTo>
                    <a:pt x="176031" y="78864"/>
                    <a:pt x="178279" y="88418"/>
                    <a:pt x="172659" y="98908"/>
                  </a:cubicBezTo>
                  <a:cubicBezTo>
                    <a:pt x="168913" y="106026"/>
                    <a:pt x="167040" y="114456"/>
                    <a:pt x="167040" y="124197"/>
                  </a:cubicBezTo>
                  <a:cubicBezTo>
                    <a:pt x="167040" y="127194"/>
                    <a:pt x="167040" y="129442"/>
                    <a:pt x="167040" y="130940"/>
                  </a:cubicBezTo>
                  <a:cubicBezTo>
                    <a:pt x="167040" y="131315"/>
                    <a:pt x="167040" y="131690"/>
                    <a:pt x="167040" y="132064"/>
                  </a:cubicBezTo>
                  <a:cubicBezTo>
                    <a:pt x="166665" y="133188"/>
                    <a:pt x="166478" y="134125"/>
                    <a:pt x="166478" y="134874"/>
                  </a:cubicBezTo>
                  <a:cubicBezTo>
                    <a:pt x="171723" y="131877"/>
                    <a:pt x="177717" y="128131"/>
                    <a:pt x="184461" y="123635"/>
                  </a:cubicBezTo>
                  <a:cubicBezTo>
                    <a:pt x="185959" y="122511"/>
                    <a:pt x="186896" y="121762"/>
                    <a:pt x="187271" y="121387"/>
                  </a:cubicBezTo>
                  <a:cubicBezTo>
                    <a:pt x="194014" y="115018"/>
                    <a:pt x="201882" y="113894"/>
                    <a:pt x="210874" y="118015"/>
                  </a:cubicBezTo>
                  <a:cubicBezTo>
                    <a:pt x="218741" y="120638"/>
                    <a:pt x="226609" y="124384"/>
                    <a:pt x="234477" y="129255"/>
                  </a:cubicBezTo>
                  <a:cubicBezTo>
                    <a:pt x="236725" y="130753"/>
                    <a:pt x="238411" y="131877"/>
                    <a:pt x="239534" y="132626"/>
                  </a:cubicBezTo>
                  <a:cubicBezTo>
                    <a:pt x="245529" y="136373"/>
                    <a:pt x="248901" y="145177"/>
                    <a:pt x="249650" y="159039"/>
                  </a:cubicBezTo>
                  <a:cubicBezTo>
                    <a:pt x="250399" y="170653"/>
                    <a:pt x="245904" y="177959"/>
                    <a:pt x="236163" y="180956"/>
                  </a:cubicBezTo>
                  <a:cubicBezTo>
                    <a:pt x="219678" y="187325"/>
                    <a:pt x="205441" y="193507"/>
                    <a:pt x="193453" y="199501"/>
                  </a:cubicBezTo>
                  <a:cubicBezTo>
                    <a:pt x="190455" y="201000"/>
                    <a:pt x="183150" y="205121"/>
                    <a:pt x="171535" y="211865"/>
                  </a:cubicBezTo>
                  <a:cubicBezTo>
                    <a:pt x="168538" y="213738"/>
                    <a:pt x="166290" y="215049"/>
                    <a:pt x="164792" y="215799"/>
                  </a:cubicBezTo>
                  <a:cubicBezTo>
                    <a:pt x="164792" y="232658"/>
                    <a:pt x="164417" y="248768"/>
                    <a:pt x="163668" y="264129"/>
                  </a:cubicBezTo>
                  <a:cubicBezTo>
                    <a:pt x="170786" y="262255"/>
                    <a:pt x="179216" y="260195"/>
                    <a:pt x="188957" y="257947"/>
                  </a:cubicBezTo>
                  <a:cubicBezTo>
                    <a:pt x="190455" y="257572"/>
                    <a:pt x="191392" y="257385"/>
                    <a:pt x="191767" y="257385"/>
                  </a:cubicBezTo>
                  <a:cubicBezTo>
                    <a:pt x="200758" y="254762"/>
                    <a:pt x="208345" y="255886"/>
                    <a:pt x="214527" y="260757"/>
                  </a:cubicBezTo>
                  <a:cubicBezTo>
                    <a:pt x="220708" y="265627"/>
                    <a:pt x="228857" y="274244"/>
                    <a:pt x="238972" y="286608"/>
                  </a:cubicBezTo>
                  <a:cubicBezTo>
                    <a:pt x="244967" y="294101"/>
                    <a:pt x="248526" y="299908"/>
                    <a:pt x="249650" y="304029"/>
                  </a:cubicBezTo>
                  <a:cubicBezTo>
                    <a:pt x="250587" y="307588"/>
                    <a:pt x="250821" y="310866"/>
                    <a:pt x="250352" y="313863"/>
                  </a:cubicBezTo>
                  <a:cubicBezTo>
                    <a:pt x="249884" y="316861"/>
                    <a:pt x="248713" y="319577"/>
                    <a:pt x="246840" y="322012"/>
                  </a:cubicBezTo>
                  <a:cubicBezTo>
                    <a:pt x="244218" y="325758"/>
                    <a:pt x="233915" y="340932"/>
                    <a:pt x="215932" y="367532"/>
                  </a:cubicBezTo>
                  <a:cubicBezTo>
                    <a:pt x="212934" y="371653"/>
                    <a:pt x="212372" y="374088"/>
                    <a:pt x="214246" y="374838"/>
                  </a:cubicBezTo>
                  <a:cubicBezTo>
                    <a:pt x="218367" y="377086"/>
                    <a:pt x="222301" y="381394"/>
                    <a:pt x="226047" y="387763"/>
                  </a:cubicBezTo>
                  <a:cubicBezTo>
                    <a:pt x="229044" y="395256"/>
                    <a:pt x="229232" y="402936"/>
                    <a:pt x="226609" y="410804"/>
                  </a:cubicBezTo>
                  <a:cubicBezTo>
                    <a:pt x="225860" y="411553"/>
                    <a:pt x="225110" y="413239"/>
                    <a:pt x="224361" y="415862"/>
                  </a:cubicBezTo>
                  <a:cubicBezTo>
                    <a:pt x="222863" y="420732"/>
                    <a:pt x="221364" y="423729"/>
                    <a:pt x="219865" y="424853"/>
                  </a:cubicBezTo>
                  <a:cubicBezTo>
                    <a:pt x="217243" y="427101"/>
                    <a:pt x="215463" y="428132"/>
                    <a:pt x="214527" y="427944"/>
                  </a:cubicBezTo>
                  <a:cubicBezTo>
                    <a:pt x="213590" y="427757"/>
                    <a:pt x="211810" y="428038"/>
                    <a:pt x="209188" y="428787"/>
                  </a:cubicBezTo>
                  <a:cubicBezTo>
                    <a:pt x="208813" y="429162"/>
                    <a:pt x="208439" y="429349"/>
                    <a:pt x="208064" y="429349"/>
                  </a:cubicBezTo>
                  <a:cubicBezTo>
                    <a:pt x="206565" y="430848"/>
                    <a:pt x="204879" y="431035"/>
                    <a:pt x="203006" y="429911"/>
                  </a:cubicBezTo>
                  <a:cubicBezTo>
                    <a:pt x="200384" y="428038"/>
                    <a:pt x="197574" y="427101"/>
                    <a:pt x="194576" y="427101"/>
                  </a:cubicBezTo>
                  <a:cubicBezTo>
                    <a:pt x="193827" y="427101"/>
                    <a:pt x="192329" y="427289"/>
                    <a:pt x="190081" y="427663"/>
                  </a:cubicBezTo>
                  <a:cubicBezTo>
                    <a:pt x="177717" y="428413"/>
                    <a:pt x="166290" y="429911"/>
                    <a:pt x="155800" y="432159"/>
                  </a:cubicBezTo>
                  <a:cubicBezTo>
                    <a:pt x="143811" y="434407"/>
                    <a:pt x="132197" y="437030"/>
                    <a:pt x="120958" y="440027"/>
                  </a:cubicBezTo>
                  <a:cubicBezTo>
                    <a:pt x="119834" y="446770"/>
                    <a:pt x="116649" y="452952"/>
                    <a:pt x="111404" y="458572"/>
                  </a:cubicBezTo>
                  <a:cubicBezTo>
                    <a:pt x="102413" y="470186"/>
                    <a:pt x="91360" y="472996"/>
                    <a:pt x="78248" y="467002"/>
                  </a:cubicBezTo>
                  <a:cubicBezTo>
                    <a:pt x="71129" y="463255"/>
                    <a:pt x="65510" y="456886"/>
                    <a:pt x="61388" y="447894"/>
                  </a:cubicBezTo>
                  <a:cubicBezTo>
                    <a:pt x="43031" y="401812"/>
                    <a:pt x="28794" y="363036"/>
                    <a:pt x="18678" y="331566"/>
                  </a:cubicBezTo>
                  <a:cubicBezTo>
                    <a:pt x="17180" y="324073"/>
                    <a:pt x="18491" y="319015"/>
                    <a:pt x="22612" y="316392"/>
                  </a:cubicBezTo>
                  <a:cubicBezTo>
                    <a:pt x="24860" y="314519"/>
                    <a:pt x="26171" y="311896"/>
                    <a:pt x="26546" y="308525"/>
                  </a:cubicBezTo>
                  <a:cubicBezTo>
                    <a:pt x="27295" y="307026"/>
                    <a:pt x="30480" y="303654"/>
                    <a:pt x="36099" y="298409"/>
                  </a:cubicBezTo>
                  <a:cubicBezTo>
                    <a:pt x="37223" y="297285"/>
                    <a:pt x="37973" y="296536"/>
                    <a:pt x="38347" y="296161"/>
                  </a:cubicBezTo>
                  <a:cubicBezTo>
                    <a:pt x="40221" y="293913"/>
                    <a:pt x="42281" y="293164"/>
                    <a:pt x="44529" y="293913"/>
                  </a:cubicBezTo>
                  <a:cubicBezTo>
                    <a:pt x="45653" y="294288"/>
                    <a:pt x="46496" y="293820"/>
                    <a:pt x="47058" y="292508"/>
                  </a:cubicBezTo>
                  <a:cubicBezTo>
                    <a:pt x="47620" y="291197"/>
                    <a:pt x="48088" y="290354"/>
                    <a:pt x="48463" y="289979"/>
                  </a:cubicBezTo>
                  <a:cubicBezTo>
                    <a:pt x="50711" y="288106"/>
                    <a:pt x="54832" y="288855"/>
                    <a:pt x="60826" y="292227"/>
                  </a:cubicBezTo>
                  <a:lnTo>
                    <a:pt x="67570" y="295599"/>
                  </a:lnTo>
                  <a:cubicBezTo>
                    <a:pt x="69069" y="294850"/>
                    <a:pt x="71879" y="293726"/>
                    <a:pt x="76000" y="292227"/>
                  </a:cubicBezTo>
                  <a:cubicBezTo>
                    <a:pt x="83493" y="288855"/>
                    <a:pt x="89487" y="286233"/>
                    <a:pt x="93983" y="284360"/>
                  </a:cubicBezTo>
                  <a:cubicBezTo>
                    <a:pt x="93983" y="281362"/>
                    <a:pt x="93889" y="277241"/>
                    <a:pt x="93702" y="271996"/>
                  </a:cubicBezTo>
                  <a:cubicBezTo>
                    <a:pt x="93515" y="266751"/>
                    <a:pt x="93421" y="263005"/>
                    <a:pt x="93421" y="260757"/>
                  </a:cubicBezTo>
                  <a:cubicBezTo>
                    <a:pt x="91548" y="261881"/>
                    <a:pt x="88550" y="263567"/>
                    <a:pt x="84429" y="265814"/>
                  </a:cubicBezTo>
                  <a:cubicBezTo>
                    <a:pt x="71317" y="273682"/>
                    <a:pt x="64198" y="278178"/>
                    <a:pt x="63074" y="279302"/>
                  </a:cubicBezTo>
                  <a:cubicBezTo>
                    <a:pt x="58953" y="281924"/>
                    <a:pt x="56518" y="282486"/>
                    <a:pt x="55769" y="280988"/>
                  </a:cubicBezTo>
                  <a:cubicBezTo>
                    <a:pt x="55394" y="278740"/>
                    <a:pt x="56705" y="275743"/>
                    <a:pt x="59702" y="271996"/>
                  </a:cubicBezTo>
                  <a:cubicBezTo>
                    <a:pt x="67195" y="264503"/>
                    <a:pt x="76374" y="255324"/>
                    <a:pt x="87239" y="244459"/>
                  </a:cubicBezTo>
                  <a:cubicBezTo>
                    <a:pt x="88363" y="242586"/>
                    <a:pt x="90424" y="240526"/>
                    <a:pt x="93421" y="238278"/>
                  </a:cubicBezTo>
                  <a:cubicBezTo>
                    <a:pt x="92297" y="154731"/>
                    <a:pt x="91548" y="117078"/>
                    <a:pt x="91173" y="125321"/>
                  </a:cubicBezTo>
                  <a:cubicBezTo>
                    <a:pt x="91173" y="124571"/>
                    <a:pt x="91173" y="123728"/>
                    <a:pt x="91173" y="122792"/>
                  </a:cubicBezTo>
                  <a:cubicBezTo>
                    <a:pt x="91173" y="121855"/>
                    <a:pt x="91173" y="120263"/>
                    <a:pt x="91173" y="118015"/>
                  </a:cubicBezTo>
                  <a:cubicBezTo>
                    <a:pt x="91173" y="109023"/>
                    <a:pt x="89487" y="103404"/>
                    <a:pt x="86115" y="101156"/>
                  </a:cubicBezTo>
                  <a:cubicBezTo>
                    <a:pt x="79746" y="94412"/>
                    <a:pt x="78248" y="86544"/>
                    <a:pt x="81619" y="77553"/>
                  </a:cubicBezTo>
                  <a:cubicBezTo>
                    <a:pt x="83493" y="72308"/>
                    <a:pt x="87989" y="65377"/>
                    <a:pt x="95107" y="56760"/>
                  </a:cubicBezTo>
                  <a:cubicBezTo>
                    <a:pt x="96980" y="54137"/>
                    <a:pt x="98479" y="52077"/>
                    <a:pt x="99603" y="50578"/>
                  </a:cubicBezTo>
                  <a:cubicBezTo>
                    <a:pt x="103724" y="45333"/>
                    <a:pt x="108547" y="42476"/>
                    <a:pt x="114073" y="42008"/>
                  </a:cubicBezTo>
                  <a:close/>
                  <a:moveTo>
                    <a:pt x="365417" y="24165"/>
                  </a:moveTo>
                  <a:cubicBezTo>
                    <a:pt x="383400" y="21917"/>
                    <a:pt x="396700" y="22479"/>
                    <a:pt x="405317" y="25851"/>
                  </a:cubicBezTo>
                  <a:cubicBezTo>
                    <a:pt x="417306" y="30347"/>
                    <a:pt x="424424" y="37091"/>
                    <a:pt x="426672" y="46082"/>
                  </a:cubicBezTo>
                  <a:cubicBezTo>
                    <a:pt x="430044" y="57322"/>
                    <a:pt x="431917" y="67250"/>
                    <a:pt x="432292" y="75867"/>
                  </a:cubicBezTo>
                  <a:cubicBezTo>
                    <a:pt x="430419" y="83735"/>
                    <a:pt x="425548" y="90666"/>
                    <a:pt x="417681" y="96660"/>
                  </a:cubicBezTo>
                  <a:cubicBezTo>
                    <a:pt x="411311" y="103404"/>
                    <a:pt x="403069" y="105652"/>
                    <a:pt x="392954" y="103404"/>
                  </a:cubicBezTo>
                  <a:cubicBezTo>
                    <a:pt x="374221" y="98908"/>
                    <a:pt x="360359" y="94225"/>
                    <a:pt x="351367" y="89354"/>
                  </a:cubicBezTo>
                  <a:cubicBezTo>
                    <a:pt x="346872" y="85982"/>
                    <a:pt x="346122" y="83173"/>
                    <a:pt x="349120" y="80925"/>
                  </a:cubicBezTo>
                  <a:cubicBezTo>
                    <a:pt x="352866" y="77553"/>
                    <a:pt x="351367" y="73806"/>
                    <a:pt x="344624" y="69685"/>
                  </a:cubicBezTo>
                  <a:cubicBezTo>
                    <a:pt x="342001" y="68187"/>
                    <a:pt x="340877" y="66688"/>
                    <a:pt x="341252" y="65189"/>
                  </a:cubicBezTo>
                  <a:cubicBezTo>
                    <a:pt x="341627" y="63691"/>
                    <a:pt x="343313" y="62005"/>
                    <a:pt x="346310" y="60132"/>
                  </a:cubicBezTo>
                  <a:cubicBezTo>
                    <a:pt x="346684" y="59757"/>
                    <a:pt x="347246" y="59382"/>
                    <a:pt x="347996" y="59008"/>
                  </a:cubicBezTo>
                  <a:cubicBezTo>
                    <a:pt x="350993" y="57884"/>
                    <a:pt x="350993" y="56198"/>
                    <a:pt x="347996" y="53950"/>
                  </a:cubicBezTo>
                  <a:cubicBezTo>
                    <a:pt x="347246" y="53201"/>
                    <a:pt x="345560" y="51702"/>
                    <a:pt x="342938" y="49454"/>
                  </a:cubicBezTo>
                  <a:cubicBezTo>
                    <a:pt x="336943" y="44209"/>
                    <a:pt x="334134" y="40463"/>
                    <a:pt x="334508" y="38215"/>
                  </a:cubicBezTo>
                  <a:cubicBezTo>
                    <a:pt x="334134" y="32970"/>
                    <a:pt x="335632" y="29785"/>
                    <a:pt x="339004" y="28661"/>
                  </a:cubicBezTo>
                  <a:cubicBezTo>
                    <a:pt x="342376" y="27537"/>
                    <a:pt x="347621" y="26413"/>
                    <a:pt x="354739" y="25289"/>
                  </a:cubicBezTo>
                  <a:cubicBezTo>
                    <a:pt x="357362" y="24915"/>
                    <a:pt x="358860" y="24727"/>
                    <a:pt x="359235" y="24727"/>
                  </a:cubicBezTo>
                  <a:cubicBezTo>
                    <a:pt x="360359" y="24727"/>
                    <a:pt x="362420" y="24540"/>
                    <a:pt x="365417" y="24165"/>
                  </a:cubicBezTo>
                  <a:close/>
                  <a:moveTo>
                    <a:pt x="250212" y="0"/>
                  </a:moveTo>
                  <a:cubicBezTo>
                    <a:pt x="261826" y="375"/>
                    <a:pt x="274002" y="2998"/>
                    <a:pt x="286740" y="7868"/>
                  </a:cubicBezTo>
                  <a:cubicBezTo>
                    <a:pt x="300228" y="11614"/>
                    <a:pt x="308095" y="18358"/>
                    <a:pt x="310343" y="28099"/>
                  </a:cubicBezTo>
                  <a:cubicBezTo>
                    <a:pt x="312966" y="35592"/>
                    <a:pt x="318211" y="55636"/>
                    <a:pt x="326079" y="88230"/>
                  </a:cubicBezTo>
                  <a:cubicBezTo>
                    <a:pt x="331324" y="90478"/>
                    <a:pt x="339004" y="93850"/>
                    <a:pt x="349120" y="98346"/>
                  </a:cubicBezTo>
                  <a:cubicBezTo>
                    <a:pt x="368976" y="108087"/>
                    <a:pt x="383775" y="113332"/>
                    <a:pt x="393516" y="114081"/>
                  </a:cubicBezTo>
                  <a:cubicBezTo>
                    <a:pt x="406254" y="115205"/>
                    <a:pt x="414871" y="117078"/>
                    <a:pt x="419366" y="119701"/>
                  </a:cubicBezTo>
                  <a:cubicBezTo>
                    <a:pt x="419741" y="120076"/>
                    <a:pt x="420490" y="120825"/>
                    <a:pt x="421614" y="121949"/>
                  </a:cubicBezTo>
                  <a:cubicBezTo>
                    <a:pt x="428358" y="127943"/>
                    <a:pt x="433603" y="134874"/>
                    <a:pt x="437350" y="142742"/>
                  </a:cubicBezTo>
                  <a:cubicBezTo>
                    <a:pt x="447840" y="160725"/>
                    <a:pt x="444843" y="172901"/>
                    <a:pt x="428358" y="179270"/>
                  </a:cubicBezTo>
                  <a:cubicBezTo>
                    <a:pt x="413372" y="186014"/>
                    <a:pt x="391455" y="196692"/>
                    <a:pt x="362607" y="211303"/>
                  </a:cubicBezTo>
                  <a:cubicBezTo>
                    <a:pt x="368976" y="228911"/>
                    <a:pt x="375158" y="245583"/>
                    <a:pt x="381152" y="261319"/>
                  </a:cubicBezTo>
                  <a:cubicBezTo>
                    <a:pt x="382276" y="260195"/>
                    <a:pt x="383400" y="258883"/>
                    <a:pt x="384524" y="257385"/>
                  </a:cubicBezTo>
                  <a:cubicBezTo>
                    <a:pt x="394640" y="247269"/>
                    <a:pt x="400447" y="237716"/>
                    <a:pt x="401945" y="228724"/>
                  </a:cubicBezTo>
                  <a:cubicBezTo>
                    <a:pt x="402320" y="227975"/>
                    <a:pt x="402695" y="226664"/>
                    <a:pt x="403069" y="224790"/>
                  </a:cubicBezTo>
                  <a:cubicBezTo>
                    <a:pt x="404568" y="215424"/>
                    <a:pt x="409438" y="210741"/>
                    <a:pt x="417681" y="210741"/>
                  </a:cubicBezTo>
                  <a:cubicBezTo>
                    <a:pt x="419554" y="210741"/>
                    <a:pt x="421614" y="210741"/>
                    <a:pt x="423862" y="210741"/>
                  </a:cubicBezTo>
                  <a:cubicBezTo>
                    <a:pt x="428358" y="208868"/>
                    <a:pt x="433416" y="211678"/>
                    <a:pt x="439036" y="219171"/>
                  </a:cubicBezTo>
                  <a:cubicBezTo>
                    <a:pt x="440160" y="220669"/>
                    <a:pt x="443719" y="224790"/>
                    <a:pt x="449713" y="231534"/>
                  </a:cubicBezTo>
                  <a:cubicBezTo>
                    <a:pt x="456831" y="240151"/>
                    <a:pt x="462077" y="246520"/>
                    <a:pt x="465448" y="250641"/>
                  </a:cubicBezTo>
                  <a:cubicBezTo>
                    <a:pt x="472567" y="260007"/>
                    <a:pt x="469944" y="270872"/>
                    <a:pt x="457581" y="283236"/>
                  </a:cubicBezTo>
                  <a:cubicBezTo>
                    <a:pt x="442220" y="298596"/>
                    <a:pt x="425548" y="314144"/>
                    <a:pt x="407565" y="329880"/>
                  </a:cubicBezTo>
                  <a:cubicBezTo>
                    <a:pt x="423300" y="364347"/>
                    <a:pt x="436413" y="390011"/>
                    <a:pt x="446903" y="406870"/>
                  </a:cubicBezTo>
                  <a:cubicBezTo>
                    <a:pt x="450650" y="412865"/>
                    <a:pt x="453085" y="412115"/>
                    <a:pt x="454209" y="404622"/>
                  </a:cubicBezTo>
                  <a:cubicBezTo>
                    <a:pt x="454584" y="403124"/>
                    <a:pt x="454771" y="402187"/>
                    <a:pt x="454771" y="401812"/>
                  </a:cubicBezTo>
                  <a:cubicBezTo>
                    <a:pt x="455146" y="396567"/>
                    <a:pt x="455520" y="382518"/>
                    <a:pt x="455895" y="359664"/>
                  </a:cubicBezTo>
                  <a:cubicBezTo>
                    <a:pt x="456644" y="341306"/>
                    <a:pt x="456925" y="330723"/>
                    <a:pt x="456738" y="327913"/>
                  </a:cubicBezTo>
                  <a:cubicBezTo>
                    <a:pt x="456550" y="325103"/>
                    <a:pt x="457206" y="323511"/>
                    <a:pt x="458705" y="323136"/>
                  </a:cubicBezTo>
                  <a:cubicBezTo>
                    <a:pt x="461327" y="323511"/>
                    <a:pt x="462826" y="325009"/>
                    <a:pt x="463200" y="327632"/>
                  </a:cubicBezTo>
                  <a:cubicBezTo>
                    <a:pt x="463575" y="329505"/>
                    <a:pt x="464512" y="335312"/>
                    <a:pt x="466010" y="345053"/>
                  </a:cubicBezTo>
                  <a:cubicBezTo>
                    <a:pt x="466385" y="348799"/>
                    <a:pt x="466760" y="351422"/>
                    <a:pt x="467134" y="352921"/>
                  </a:cubicBezTo>
                  <a:cubicBezTo>
                    <a:pt x="467509" y="354419"/>
                    <a:pt x="467977" y="355356"/>
                    <a:pt x="468539" y="355730"/>
                  </a:cubicBezTo>
                  <a:cubicBezTo>
                    <a:pt x="469101" y="356105"/>
                    <a:pt x="469476" y="355824"/>
                    <a:pt x="469663" y="354887"/>
                  </a:cubicBezTo>
                  <a:cubicBezTo>
                    <a:pt x="469851" y="353951"/>
                    <a:pt x="469944" y="352359"/>
                    <a:pt x="469944" y="350111"/>
                  </a:cubicBezTo>
                  <a:cubicBezTo>
                    <a:pt x="469944" y="347863"/>
                    <a:pt x="470131" y="345709"/>
                    <a:pt x="470506" y="343648"/>
                  </a:cubicBezTo>
                  <a:cubicBezTo>
                    <a:pt x="470881" y="341587"/>
                    <a:pt x="472005" y="340838"/>
                    <a:pt x="473878" y="341400"/>
                  </a:cubicBezTo>
                  <a:cubicBezTo>
                    <a:pt x="475751" y="341962"/>
                    <a:pt x="476875" y="343367"/>
                    <a:pt x="477250" y="345615"/>
                  </a:cubicBezTo>
                  <a:cubicBezTo>
                    <a:pt x="478748" y="351235"/>
                    <a:pt x="480809" y="359852"/>
                    <a:pt x="483432" y="371466"/>
                  </a:cubicBezTo>
                  <a:cubicBezTo>
                    <a:pt x="484181" y="375962"/>
                    <a:pt x="484743" y="378959"/>
                    <a:pt x="485118" y="380457"/>
                  </a:cubicBezTo>
                  <a:cubicBezTo>
                    <a:pt x="485492" y="383080"/>
                    <a:pt x="486241" y="384578"/>
                    <a:pt x="487365" y="384953"/>
                  </a:cubicBezTo>
                  <a:cubicBezTo>
                    <a:pt x="488489" y="384578"/>
                    <a:pt x="489051" y="383267"/>
                    <a:pt x="489051" y="381019"/>
                  </a:cubicBezTo>
                  <a:cubicBezTo>
                    <a:pt x="489051" y="379895"/>
                    <a:pt x="488864" y="378397"/>
                    <a:pt x="488489" y="376524"/>
                  </a:cubicBezTo>
                  <a:cubicBezTo>
                    <a:pt x="488115" y="373152"/>
                    <a:pt x="487740" y="370155"/>
                    <a:pt x="487365" y="367532"/>
                  </a:cubicBezTo>
                  <a:cubicBezTo>
                    <a:pt x="486991" y="364909"/>
                    <a:pt x="487459" y="363598"/>
                    <a:pt x="488770" y="363598"/>
                  </a:cubicBezTo>
                  <a:cubicBezTo>
                    <a:pt x="490082" y="363598"/>
                    <a:pt x="491112" y="364722"/>
                    <a:pt x="491861" y="366970"/>
                  </a:cubicBezTo>
                  <a:cubicBezTo>
                    <a:pt x="493360" y="371466"/>
                    <a:pt x="496919" y="390760"/>
                    <a:pt x="502539" y="424853"/>
                  </a:cubicBezTo>
                  <a:cubicBezTo>
                    <a:pt x="505161" y="440214"/>
                    <a:pt x="506660" y="449018"/>
                    <a:pt x="507035" y="451266"/>
                  </a:cubicBezTo>
                  <a:cubicBezTo>
                    <a:pt x="507503" y="453889"/>
                    <a:pt x="507655" y="456617"/>
                    <a:pt x="507491" y="459450"/>
                  </a:cubicBezTo>
                  <a:cubicBezTo>
                    <a:pt x="506999" y="467950"/>
                    <a:pt x="503663" y="477398"/>
                    <a:pt x="497481" y="487795"/>
                  </a:cubicBezTo>
                  <a:cubicBezTo>
                    <a:pt x="495233" y="491916"/>
                    <a:pt x="487178" y="499596"/>
                    <a:pt x="473316" y="510836"/>
                  </a:cubicBezTo>
                  <a:cubicBezTo>
                    <a:pt x="454584" y="523948"/>
                    <a:pt x="436975" y="520764"/>
                    <a:pt x="420490" y="501282"/>
                  </a:cubicBezTo>
                  <a:cubicBezTo>
                    <a:pt x="397262" y="471685"/>
                    <a:pt x="373097" y="430473"/>
                    <a:pt x="347996" y="377648"/>
                  </a:cubicBezTo>
                  <a:cubicBezTo>
                    <a:pt x="328514" y="392259"/>
                    <a:pt x="312217" y="399939"/>
                    <a:pt x="299104" y="400688"/>
                  </a:cubicBezTo>
                  <a:cubicBezTo>
                    <a:pt x="290487" y="401812"/>
                    <a:pt x="270630" y="401438"/>
                    <a:pt x="239534" y="399565"/>
                  </a:cubicBezTo>
                  <a:cubicBezTo>
                    <a:pt x="232791" y="399190"/>
                    <a:pt x="229044" y="395818"/>
                    <a:pt x="228295" y="389449"/>
                  </a:cubicBezTo>
                  <a:cubicBezTo>
                    <a:pt x="228295" y="382331"/>
                    <a:pt x="231479" y="376711"/>
                    <a:pt x="237849" y="372590"/>
                  </a:cubicBezTo>
                  <a:cubicBezTo>
                    <a:pt x="268570" y="353857"/>
                    <a:pt x="296669" y="334750"/>
                    <a:pt x="322145" y="315268"/>
                  </a:cubicBezTo>
                  <a:cubicBezTo>
                    <a:pt x="312779" y="291665"/>
                    <a:pt x="304349" y="268999"/>
                    <a:pt x="296856" y="247269"/>
                  </a:cubicBezTo>
                  <a:cubicBezTo>
                    <a:pt x="283743" y="254388"/>
                    <a:pt x="276250" y="258696"/>
                    <a:pt x="274377" y="260195"/>
                  </a:cubicBezTo>
                  <a:cubicBezTo>
                    <a:pt x="266135" y="266938"/>
                    <a:pt x="257892" y="268624"/>
                    <a:pt x="249650" y="265253"/>
                  </a:cubicBezTo>
                  <a:cubicBezTo>
                    <a:pt x="235413" y="260007"/>
                    <a:pt x="219491" y="251203"/>
                    <a:pt x="201882" y="238840"/>
                  </a:cubicBezTo>
                  <a:cubicBezTo>
                    <a:pt x="192891" y="229473"/>
                    <a:pt x="197386" y="218983"/>
                    <a:pt x="215370" y="207369"/>
                  </a:cubicBezTo>
                  <a:cubicBezTo>
                    <a:pt x="227733" y="199876"/>
                    <a:pt x="247027" y="189386"/>
                    <a:pt x="273253" y="175898"/>
                  </a:cubicBezTo>
                  <a:cubicBezTo>
                    <a:pt x="259766" y="130940"/>
                    <a:pt x="249463" y="97784"/>
                    <a:pt x="242344" y="76429"/>
                  </a:cubicBezTo>
                  <a:cubicBezTo>
                    <a:pt x="240846" y="72308"/>
                    <a:pt x="238223" y="70247"/>
                    <a:pt x="234477" y="70247"/>
                  </a:cubicBezTo>
                  <a:cubicBezTo>
                    <a:pt x="232978" y="70622"/>
                    <a:pt x="231667" y="70622"/>
                    <a:pt x="230543" y="70247"/>
                  </a:cubicBezTo>
                  <a:cubicBezTo>
                    <a:pt x="228295" y="69873"/>
                    <a:pt x="225485" y="66501"/>
                    <a:pt x="222113" y="60132"/>
                  </a:cubicBezTo>
                  <a:cubicBezTo>
                    <a:pt x="220240" y="55636"/>
                    <a:pt x="218554" y="52451"/>
                    <a:pt x="217055" y="50578"/>
                  </a:cubicBezTo>
                  <a:cubicBezTo>
                    <a:pt x="214433" y="46832"/>
                    <a:pt x="214058" y="41212"/>
                    <a:pt x="215932" y="33719"/>
                  </a:cubicBezTo>
                  <a:cubicBezTo>
                    <a:pt x="216306" y="31846"/>
                    <a:pt x="216681" y="30347"/>
                    <a:pt x="217055" y="29223"/>
                  </a:cubicBezTo>
                  <a:cubicBezTo>
                    <a:pt x="219678" y="21355"/>
                    <a:pt x="223799" y="14237"/>
                    <a:pt x="229419" y="7868"/>
                  </a:cubicBezTo>
                  <a:cubicBezTo>
                    <a:pt x="234664" y="2623"/>
                    <a:pt x="241595" y="0"/>
                    <a:pt x="250212" y="0"/>
                  </a:cubicBezTo>
                  <a:close/>
                </a:path>
              </a:pathLst>
            </a:custGeom>
            <a:solidFill>
              <a:srgbClr val="E97C3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solidFill>
                  <a:srgbClr val="E97C30"/>
                </a:solidFill>
                <a:latin typeface="方正榜书行简体" panose="02000000000000000000" pitchFamily="2" charset="-122"/>
                <a:ea typeface="方正榜书行简体" panose="02000000000000000000" pitchFamily="2" charset="-122"/>
              </a:endParaRPr>
            </a:p>
          </p:txBody>
        </p:sp>
        <p:sp>
          <p:nvSpPr>
            <p:cNvPr id="65" name="文本框 64"/>
            <p:cNvSpPr txBox="1"/>
            <p:nvPr/>
          </p:nvSpPr>
          <p:spPr>
            <a:xfrm>
              <a:off x="3454961" y="5312607"/>
              <a:ext cx="2148115" cy="400110"/>
            </a:xfrm>
            <a:prstGeom prst="rect">
              <a:avLst/>
            </a:prstGeom>
            <a:noFill/>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effectLst>
                    <a:outerShdw blurRad="38100" dist="38100" dir="2700000" algn="tl">
                      <a:srgbClr val="000000">
                        <a:alpha val="43137"/>
                      </a:srgbClr>
                    </a:outerShdw>
                  </a:effectLst>
                </a:rPr>
                <a:t>可持续发展</a:t>
              </a:r>
              <a:endParaRPr lang="zh-CN" altLang="en-US" dirty="0">
                <a:effectLst>
                  <a:outerShdw blurRad="38100" dist="38100" dir="2700000" algn="tl">
                    <a:srgbClr val="000000">
                      <a:alpha val="43137"/>
                    </a:srgbClr>
                  </a:outerShdw>
                </a:effectLst>
              </a:endParaRPr>
            </a:p>
          </p:txBody>
        </p:sp>
      </p:grpSp>
      <p:grpSp>
        <p:nvGrpSpPr>
          <p:cNvPr id="30" name="组合 29"/>
          <p:cNvGrpSpPr/>
          <p:nvPr/>
        </p:nvGrpSpPr>
        <p:grpSpPr>
          <a:xfrm>
            <a:off x="6588925" y="1122838"/>
            <a:ext cx="2402505" cy="1554434"/>
            <a:chOff x="6588925" y="5034438"/>
            <a:chExt cx="2402505" cy="1554434"/>
          </a:xfrm>
        </p:grpSpPr>
        <p:sp>
          <p:nvSpPr>
            <p:cNvPr id="69" name="矩形 68"/>
            <p:cNvSpPr/>
            <p:nvPr/>
          </p:nvSpPr>
          <p:spPr>
            <a:xfrm>
              <a:off x="6724294" y="5512662"/>
              <a:ext cx="2107407" cy="597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a:off x="6588925" y="5034438"/>
              <a:ext cx="2148115" cy="955699"/>
            </a:xfrm>
            <a:prstGeom prst="rect">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文本框 67"/>
            <p:cNvSpPr txBox="1"/>
            <p:nvPr/>
          </p:nvSpPr>
          <p:spPr>
            <a:xfrm>
              <a:off x="8461168" y="5512662"/>
              <a:ext cx="530262" cy="1076210"/>
            </a:xfrm>
            <a:custGeom>
              <a:avLst/>
              <a:gdLst/>
              <a:ahLst/>
              <a:cxnLst/>
              <a:rect l="l" t="t" r="r" b="b"/>
              <a:pathLst>
                <a:path w="530262" h="1076210">
                  <a:moveTo>
                    <a:pt x="364855" y="941870"/>
                  </a:moveTo>
                  <a:cubicBezTo>
                    <a:pt x="362232" y="942245"/>
                    <a:pt x="355301" y="944493"/>
                    <a:pt x="344062" y="948614"/>
                  </a:cubicBezTo>
                  <a:cubicBezTo>
                    <a:pt x="338442" y="950487"/>
                    <a:pt x="335070" y="951611"/>
                    <a:pt x="333946" y="951986"/>
                  </a:cubicBezTo>
                  <a:cubicBezTo>
                    <a:pt x="327203" y="954608"/>
                    <a:pt x="321583" y="954421"/>
                    <a:pt x="317087" y="951424"/>
                  </a:cubicBezTo>
                  <a:cubicBezTo>
                    <a:pt x="315214" y="950675"/>
                    <a:pt x="311655" y="948801"/>
                    <a:pt x="306409" y="945804"/>
                  </a:cubicBezTo>
                  <a:cubicBezTo>
                    <a:pt x="304536" y="944680"/>
                    <a:pt x="303038" y="943931"/>
                    <a:pt x="301914" y="943556"/>
                  </a:cubicBezTo>
                  <a:cubicBezTo>
                    <a:pt x="302663" y="947303"/>
                    <a:pt x="305286" y="959854"/>
                    <a:pt x="309781" y="981209"/>
                  </a:cubicBezTo>
                  <a:cubicBezTo>
                    <a:pt x="311280" y="989451"/>
                    <a:pt x="312404" y="994883"/>
                    <a:pt x="313153" y="997506"/>
                  </a:cubicBezTo>
                  <a:cubicBezTo>
                    <a:pt x="314277" y="1002376"/>
                    <a:pt x="318024" y="1004250"/>
                    <a:pt x="324393" y="1003126"/>
                  </a:cubicBezTo>
                  <a:cubicBezTo>
                    <a:pt x="331886" y="1002002"/>
                    <a:pt x="341627" y="1000690"/>
                    <a:pt x="353615" y="999192"/>
                  </a:cubicBezTo>
                  <a:cubicBezTo>
                    <a:pt x="359610" y="979710"/>
                    <a:pt x="365417" y="962851"/>
                    <a:pt x="371037" y="948614"/>
                  </a:cubicBezTo>
                  <a:cubicBezTo>
                    <a:pt x="371786" y="946928"/>
                    <a:pt x="372231" y="945523"/>
                    <a:pt x="372371" y="944399"/>
                  </a:cubicBezTo>
                  <a:cubicBezTo>
                    <a:pt x="372512" y="943275"/>
                    <a:pt x="372348" y="942432"/>
                    <a:pt x="371880" y="941870"/>
                  </a:cubicBezTo>
                  <a:cubicBezTo>
                    <a:pt x="370943" y="940746"/>
                    <a:pt x="368601" y="940746"/>
                    <a:pt x="364855" y="941870"/>
                  </a:cubicBezTo>
                  <a:close/>
                  <a:moveTo>
                    <a:pt x="278311" y="932317"/>
                  </a:moveTo>
                  <a:lnTo>
                    <a:pt x="278311" y="934565"/>
                  </a:lnTo>
                  <a:cubicBezTo>
                    <a:pt x="277561" y="942432"/>
                    <a:pt x="278311" y="945055"/>
                    <a:pt x="280559" y="942432"/>
                  </a:cubicBezTo>
                  <a:cubicBezTo>
                    <a:pt x="280933" y="942058"/>
                    <a:pt x="281308" y="941496"/>
                    <a:pt x="281683" y="940746"/>
                  </a:cubicBezTo>
                  <a:cubicBezTo>
                    <a:pt x="282432" y="939248"/>
                    <a:pt x="283556" y="937562"/>
                    <a:pt x="285054" y="935689"/>
                  </a:cubicBezTo>
                  <a:cubicBezTo>
                    <a:pt x="283556" y="935314"/>
                    <a:pt x="282432" y="934565"/>
                    <a:pt x="281683" y="933441"/>
                  </a:cubicBezTo>
                  <a:cubicBezTo>
                    <a:pt x="280184" y="933441"/>
                    <a:pt x="279060" y="933066"/>
                    <a:pt x="278311" y="932317"/>
                  </a:cubicBezTo>
                  <a:close/>
                  <a:moveTo>
                    <a:pt x="152428" y="891855"/>
                  </a:moveTo>
                  <a:cubicBezTo>
                    <a:pt x="146809" y="897100"/>
                    <a:pt x="141002" y="903094"/>
                    <a:pt x="135007" y="909838"/>
                  </a:cubicBezTo>
                  <a:cubicBezTo>
                    <a:pt x="135382" y="910212"/>
                    <a:pt x="135756" y="910493"/>
                    <a:pt x="136131" y="910681"/>
                  </a:cubicBezTo>
                  <a:cubicBezTo>
                    <a:pt x="136506" y="910868"/>
                    <a:pt x="136880" y="910962"/>
                    <a:pt x="137255" y="910962"/>
                  </a:cubicBezTo>
                  <a:cubicBezTo>
                    <a:pt x="145497" y="915458"/>
                    <a:pt x="149993" y="912460"/>
                    <a:pt x="150742" y="901970"/>
                  </a:cubicBezTo>
                  <a:cubicBezTo>
                    <a:pt x="150742" y="901596"/>
                    <a:pt x="151023" y="900191"/>
                    <a:pt x="151585" y="897755"/>
                  </a:cubicBezTo>
                  <a:cubicBezTo>
                    <a:pt x="152147" y="895320"/>
                    <a:pt x="152428" y="893353"/>
                    <a:pt x="152428" y="891855"/>
                  </a:cubicBezTo>
                  <a:close/>
                  <a:moveTo>
                    <a:pt x="75438" y="848021"/>
                  </a:moveTo>
                  <a:cubicBezTo>
                    <a:pt x="75438" y="850268"/>
                    <a:pt x="75531" y="853828"/>
                    <a:pt x="75719" y="858698"/>
                  </a:cubicBezTo>
                  <a:cubicBezTo>
                    <a:pt x="75906" y="863569"/>
                    <a:pt x="76187" y="866940"/>
                    <a:pt x="76562" y="868814"/>
                  </a:cubicBezTo>
                  <a:cubicBezTo>
                    <a:pt x="76562" y="874059"/>
                    <a:pt x="76936" y="881177"/>
                    <a:pt x="77686" y="890169"/>
                  </a:cubicBezTo>
                  <a:cubicBezTo>
                    <a:pt x="77686" y="889794"/>
                    <a:pt x="77686" y="890169"/>
                    <a:pt x="77686" y="891293"/>
                  </a:cubicBezTo>
                  <a:cubicBezTo>
                    <a:pt x="78060" y="890918"/>
                    <a:pt x="78716" y="890543"/>
                    <a:pt x="79653" y="890169"/>
                  </a:cubicBezTo>
                  <a:cubicBezTo>
                    <a:pt x="80589" y="889794"/>
                    <a:pt x="82556" y="888857"/>
                    <a:pt x="85553" y="887359"/>
                  </a:cubicBezTo>
                  <a:cubicBezTo>
                    <a:pt x="85928" y="880990"/>
                    <a:pt x="86490" y="870312"/>
                    <a:pt x="87239" y="855326"/>
                  </a:cubicBezTo>
                  <a:cubicBezTo>
                    <a:pt x="85741" y="854952"/>
                    <a:pt x="84429" y="854202"/>
                    <a:pt x="83305" y="853078"/>
                  </a:cubicBezTo>
                  <a:cubicBezTo>
                    <a:pt x="81432" y="852329"/>
                    <a:pt x="79372" y="851018"/>
                    <a:pt x="77124" y="849145"/>
                  </a:cubicBezTo>
                  <a:cubicBezTo>
                    <a:pt x="76374" y="848770"/>
                    <a:pt x="75812" y="848395"/>
                    <a:pt x="75438" y="848021"/>
                  </a:cubicBezTo>
                  <a:close/>
                  <a:moveTo>
                    <a:pt x="217055" y="833971"/>
                  </a:moveTo>
                  <a:cubicBezTo>
                    <a:pt x="216306" y="845960"/>
                    <a:pt x="215370" y="857762"/>
                    <a:pt x="214246" y="869376"/>
                  </a:cubicBezTo>
                  <a:cubicBezTo>
                    <a:pt x="213871" y="871249"/>
                    <a:pt x="213684" y="874433"/>
                    <a:pt x="213684" y="878929"/>
                  </a:cubicBezTo>
                  <a:cubicBezTo>
                    <a:pt x="218929" y="872560"/>
                    <a:pt x="228482" y="862070"/>
                    <a:pt x="242344" y="847459"/>
                  </a:cubicBezTo>
                  <a:cubicBezTo>
                    <a:pt x="236725" y="846335"/>
                    <a:pt x="231667" y="843899"/>
                    <a:pt x="227171" y="840153"/>
                  </a:cubicBezTo>
                  <a:cubicBezTo>
                    <a:pt x="225298" y="839029"/>
                    <a:pt x="222675" y="837343"/>
                    <a:pt x="219303" y="835095"/>
                  </a:cubicBezTo>
                  <a:cubicBezTo>
                    <a:pt x="218179" y="834721"/>
                    <a:pt x="217430" y="834346"/>
                    <a:pt x="217055" y="833971"/>
                  </a:cubicBezTo>
                  <a:close/>
                  <a:moveTo>
                    <a:pt x="156362" y="828913"/>
                  </a:moveTo>
                  <a:cubicBezTo>
                    <a:pt x="150742" y="831536"/>
                    <a:pt x="145497" y="833971"/>
                    <a:pt x="140627" y="836219"/>
                  </a:cubicBezTo>
                  <a:cubicBezTo>
                    <a:pt x="140252" y="839966"/>
                    <a:pt x="139878" y="845211"/>
                    <a:pt x="139503" y="851954"/>
                  </a:cubicBezTo>
                  <a:cubicBezTo>
                    <a:pt x="138754" y="856076"/>
                    <a:pt x="138379" y="859073"/>
                    <a:pt x="138379" y="860946"/>
                  </a:cubicBezTo>
                  <a:cubicBezTo>
                    <a:pt x="141751" y="859447"/>
                    <a:pt x="145685" y="857762"/>
                    <a:pt x="150180" y="855888"/>
                  </a:cubicBezTo>
                  <a:cubicBezTo>
                    <a:pt x="150930" y="855514"/>
                    <a:pt x="151492" y="855326"/>
                    <a:pt x="151866" y="855326"/>
                  </a:cubicBezTo>
                  <a:cubicBezTo>
                    <a:pt x="152241" y="855326"/>
                    <a:pt x="152803" y="855233"/>
                    <a:pt x="153552" y="855045"/>
                  </a:cubicBezTo>
                  <a:cubicBezTo>
                    <a:pt x="154302" y="854858"/>
                    <a:pt x="154864" y="854577"/>
                    <a:pt x="155238" y="854202"/>
                  </a:cubicBezTo>
                  <a:cubicBezTo>
                    <a:pt x="155613" y="851580"/>
                    <a:pt x="155894" y="847365"/>
                    <a:pt x="156081" y="841558"/>
                  </a:cubicBezTo>
                  <a:cubicBezTo>
                    <a:pt x="156268" y="835751"/>
                    <a:pt x="156362" y="831536"/>
                    <a:pt x="156362" y="828913"/>
                  </a:cubicBezTo>
                  <a:close/>
                  <a:moveTo>
                    <a:pt x="90611" y="751361"/>
                  </a:moveTo>
                  <a:cubicBezTo>
                    <a:pt x="84991" y="755107"/>
                    <a:pt x="78810" y="756419"/>
                    <a:pt x="72066" y="755295"/>
                  </a:cubicBezTo>
                  <a:cubicBezTo>
                    <a:pt x="72066" y="756419"/>
                    <a:pt x="72160" y="757730"/>
                    <a:pt x="72347" y="759228"/>
                  </a:cubicBezTo>
                  <a:cubicBezTo>
                    <a:pt x="72534" y="760727"/>
                    <a:pt x="72628" y="761851"/>
                    <a:pt x="72628" y="762600"/>
                  </a:cubicBezTo>
                  <a:cubicBezTo>
                    <a:pt x="72628" y="773465"/>
                    <a:pt x="72815" y="783955"/>
                    <a:pt x="73190" y="794071"/>
                  </a:cubicBezTo>
                  <a:cubicBezTo>
                    <a:pt x="78435" y="790699"/>
                    <a:pt x="84242" y="787702"/>
                    <a:pt x="90611" y="785079"/>
                  </a:cubicBezTo>
                  <a:cubicBezTo>
                    <a:pt x="90611" y="782082"/>
                    <a:pt x="90798" y="778710"/>
                    <a:pt x="91173" y="774964"/>
                  </a:cubicBezTo>
                  <a:cubicBezTo>
                    <a:pt x="91173" y="773091"/>
                    <a:pt x="91173" y="771967"/>
                    <a:pt x="91173" y="771592"/>
                  </a:cubicBezTo>
                  <a:cubicBezTo>
                    <a:pt x="91173" y="770093"/>
                    <a:pt x="91173" y="768220"/>
                    <a:pt x="91173" y="765972"/>
                  </a:cubicBezTo>
                  <a:cubicBezTo>
                    <a:pt x="91548" y="759228"/>
                    <a:pt x="91360" y="754358"/>
                    <a:pt x="90611" y="751361"/>
                  </a:cubicBezTo>
                  <a:close/>
                  <a:moveTo>
                    <a:pt x="158470" y="715816"/>
                  </a:moveTo>
                  <a:cubicBezTo>
                    <a:pt x="155941" y="714411"/>
                    <a:pt x="152054" y="714645"/>
                    <a:pt x="146809" y="716518"/>
                  </a:cubicBezTo>
                  <a:cubicBezTo>
                    <a:pt x="146434" y="716893"/>
                    <a:pt x="145778" y="717268"/>
                    <a:pt x="144842" y="717642"/>
                  </a:cubicBezTo>
                  <a:cubicBezTo>
                    <a:pt x="143905" y="718017"/>
                    <a:pt x="143249" y="718204"/>
                    <a:pt x="142875" y="718204"/>
                  </a:cubicBezTo>
                  <a:cubicBezTo>
                    <a:pt x="147745" y="723824"/>
                    <a:pt x="149618" y="730006"/>
                    <a:pt x="148494" y="736750"/>
                  </a:cubicBezTo>
                  <a:cubicBezTo>
                    <a:pt x="147745" y="741995"/>
                    <a:pt x="146996" y="750237"/>
                    <a:pt x="146247" y="761476"/>
                  </a:cubicBezTo>
                  <a:cubicBezTo>
                    <a:pt x="151866" y="761851"/>
                    <a:pt x="156362" y="763162"/>
                    <a:pt x="159734" y="765410"/>
                  </a:cubicBezTo>
                  <a:cubicBezTo>
                    <a:pt x="159734" y="765785"/>
                    <a:pt x="159921" y="765972"/>
                    <a:pt x="160296" y="765972"/>
                  </a:cubicBezTo>
                  <a:cubicBezTo>
                    <a:pt x="161045" y="751361"/>
                    <a:pt x="161607" y="737686"/>
                    <a:pt x="161982" y="724948"/>
                  </a:cubicBezTo>
                  <a:cubicBezTo>
                    <a:pt x="162169" y="720265"/>
                    <a:pt x="160999" y="717221"/>
                    <a:pt x="158470" y="715816"/>
                  </a:cubicBezTo>
                  <a:close/>
                  <a:moveTo>
                    <a:pt x="342376" y="697411"/>
                  </a:moveTo>
                  <a:cubicBezTo>
                    <a:pt x="336756" y="698910"/>
                    <a:pt x="332448" y="699472"/>
                    <a:pt x="329450" y="699097"/>
                  </a:cubicBezTo>
                  <a:cubicBezTo>
                    <a:pt x="318586" y="709962"/>
                    <a:pt x="309407" y="719703"/>
                    <a:pt x="301914" y="728320"/>
                  </a:cubicBezTo>
                  <a:cubicBezTo>
                    <a:pt x="300790" y="729819"/>
                    <a:pt x="298916" y="731879"/>
                    <a:pt x="296294" y="734502"/>
                  </a:cubicBezTo>
                  <a:cubicBezTo>
                    <a:pt x="276437" y="757730"/>
                    <a:pt x="261639" y="772716"/>
                    <a:pt x="251898" y="779460"/>
                  </a:cubicBezTo>
                  <a:cubicBezTo>
                    <a:pt x="248526" y="782082"/>
                    <a:pt x="245997" y="783206"/>
                    <a:pt x="244311" y="782831"/>
                  </a:cubicBezTo>
                  <a:cubicBezTo>
                    <a:pt x="242625" y="782457"/>
                    <a:pt x="242813" y="780865"/>
                    <a:pt x="244873" y="778055"/>
                  </a:cubicBezTo>
                  <a:cubicBezTo>
                    <a:pt x="246934" y="775245"/>
                    <a:pt x="249088" y="771967"/>
                    <a:pt x="251336" y="768220"/>
                  </a:cubicBezTo>
                  <a:cubicBezTo>
                    <a:pt x="252460" y="766347"/>
                    <a:pt x="252554" y="765223"/>
                    <a:pt x="251617" y="764848"/>
                  </a:cubicBezTo>
                  <a:cubicBezTo>
                    <a:pt x="250680" y="764474"/>
                    <a:pt x="249463" y="765223"/>
                    <a:pt x="247964" y="767096"/>
                  </a:cubicBezTo>
                  <a:cubicBezTo>
                    <a:pt x="243094" y="774214"/>
                    <a:pt x="238036" y="779834"/>
                    <a:pt x="232791" y="783955"/>
                  </a:cubicBezTo>
                  <a:cubicBezTo>
                    <a:pt x="230543" y="785829"/>
                    <a:pt x="228763" y="786297"/>
                    <a:pt x="227452" y="785360"/>
                  </a:cubicBezTo>
                  <a:cubicBezTo>
                    <a:pt x="226141" y="784424"/>
                    <a:pt x="226234" y="782457"/>
                    <a:pt x="227733" y="779460"/>
                  </a:cubicBezTo>
                  <a:cubicBezTo>
                    <a:pt x="228482" y="777961"/>
                    <a:pt x="229794" y="775900"/>
                    <a:pt x="231667" y="773278"/>
                  </a:cubicBezTo>
                  <a:cubicBezTo>
                    <a:pt x="232416" y="772154"/>
                    <a:pt x="232791" y="771405"/>
                    <a:pt x="232791" y="771030"/>
                  </a:cubicBezTo>
                  <a:cubicBezTo>
                    <a:pt x="233915" y="769157"/>
                    <a:pt x="234102" y="767939"/>
                    <a:pt x="233353" y="767377"/>
                  </a:cubicBezTo>
                  <a:cubicBezTo>
                    <a:pt x="232603" y="766815"/>
                    <a:pt x="231479" y="767096"/>
                    <a:pt x="229981" y="768220"/>
                  </a:cubicBezTo>
                  <a:cubicBezTo>
                    <a:pt x="227733" y="770843"/>
                    <a:pt x="224923" y="773278"/>
                    <a:pt x="221551" y="775526"/>
                  </a:cubicBezTo>
                  <a:cubicBezTo>
                    <a:pt x="221177" y="777774"/>
                    <a:pt x="220896" y="781146"/>
                    <a:pt x="220708" y="785641"/>
                  </a:cubicBezTo>
                  <a:cubicBezTo>
                    <a:pt x="220521" y="790137"/>
                    <a:pt x="220427" y="793509"/>
                    <a:pt x="220427" y="795757"/>
                  </a:cubicBezTo>
                  <a:cubicBezTo>
                    <a:pt x="245154" y="789388"/>
                    <a:pt x="272316" y="784517"/>
                    <a:pt x="301914" y="781146"/>
                  </a:cubicBezTo>
                  <a:cubicBezTo>
                    <a:pt x="320272" y="759041"/>
                    <a:pt x="335632" y="739372"/>
                    <a:pt x="347996" y="722138"/>
                  </a:cubicBezTo>
                  <a:cubicBezTo>
                    <a:pt x="349869" y="719516"/>
                    <a:pt x="350993" y="717830"/>
                    <a:pt x="351367" y="717080"/>
                  </a:cubicBezTo>
                  <a:cubicBezTo>
                    <a:pt x="353990" y="714458"/>
                    <a:pt x="355395" y="712397"/>
                    <a:pt x="355582" y="710899"/>
                  </a:cubicBezTo>
                  <a:cubicBezTo>
                    <a:pt x="355770" y="709400"/>
                    <a:pt x="354739" y="708838"/>
                    <a:pt x="352491" y="709213"/>
                  </a:cubicBezTo>
                  <a:cubicBezTo>
                    <a:pt x="351367" y="709213"/>
                    <a:pt x="349682" y="709587"/>
                    <a:pt x="347434" y="710337"/>
                  </a:cubicBezTo>
                  <a:cubicBezTo>
                    <a:pt x="341439" y="711835"/>
                    <a:pt x="337880" y="711835"/>
                    <a:pt x="336756" y="710337"/>
                  </a:cubicBezTo>
                  <a:cubicBezTo>
                    <a:pt x="333010" y="707340"/>
                    <a:pt x="333572" y="704717"/>
                    <a:pt x="338442" y="702469"/>
                  </a:cubicBezTo>
                  <a:cubicBezTo>
                    <a:pt x="344811" y="699472"/>
                    <a:pt x="346122" y="697786"/>
                    <a:pt x="342376" y="697411"/>
                  </a:cubicBezTo>
                  <a:close/>
                  <a:moveTo>
                    <a:pt x="344624" y="577711"/>
                  </a:moveTo>
                  <a:cubicBezTo>
                    <a:pt x="364106" y="588201"/>
                    <a:pt x="377031" y="598129"/>
                    <a:pt x="383400" y="607495"/>
                  </a:cubicBezTo>
                  <a:cubicBezTo>
                    <a:pt x="390518" y="617985"/>
                    <a:pt x="389769" y="628663"/>
                    <a:pt x="381152" y="639528"/>
                  </a:cubicBezTo>
                  <a:cubicBezTo>
                    <a:pt x="378904" y="642900"/>
                    <a:pt x="374596" y="648332"/>
                    <a:pt x="368227" y="655825"/>
                  </a:cubicBezTo>
                  <a:cubicBezTo>
                    <a:pt x="374970" y="653577"/>
                    <a:pt x="380403" y="650955"/>
                    <a:pt x="384524" y="647957"/>
                  </a:cubicBezTo>
                  <a:cubicBezTo>
                    <a:pt x="385273" y="647583"/>
                    <a:pt x="386210" y="647021"/>
                    <a:pt x="387334" y="646272"/>
                  </a:cubicBezTo>
                  <a:cubicBezTo>
                    <a:pt x="392204" y="642900"/>
                    <a:pt x="397075" y="642338"/>
                    <a:pt x="401945" y="644586"/>
                  </a:cubicBezTo>
                  <a:cubicBezTo>
                    <a:pt x="409813" y="648332"/>
                    <a:pt x="421989" y="657511"/>
                    <a:pt x="438474" y="672122"/>
                  </a:cubicBezTo>
                  <a:cubicBezTo>
                    <a:pt x="448589" y="681114"/>
                    <a:pt x="449338" y="694227"/>
                    <a:pt x="440721" y="711461"/>
                  </a:cubicBezTo>
                  <a:cubicBezTo>
                    <a:pt x="436975" y="721202"/>
                    <a:pt x="420865" y="743119"/>
                    <a:pt x="392392" y="777212"/>
                  </a:cubicBezTo>
                  <a:cubicBezTo>
                    <a:pt x="427609" y="778336"/>
                    <a:pt x="457019" y="781707"/>
                    <a:pt x="480622" y="787327"/>
                  </a:cubicBezTo>
                  <a:cubicBezTo>
                    <a:pt x="491861" y="789950"/>
                    <a:pt x="500665" y="796319"/>
                    <a:pt x="507035" y="806434"/>
                  </a:cubicBezTo>
                  <a:cubicBezTo>
                    <a:pt x="507784" y="807558"/>
                    <a:pt x="508346" y="808308"/>
                    <a:pt x="508720" y="808682"/>
                  </a:cubicBezTo>
                  <a:cubicBezTo>
                    <a:pt x="513591" y="817674"/>
                    <a:pt x="520522" y="833222"/>
                    <a:pt x="529514" y="855326"/>
                  </a:cubicBezTo>
                  <a:cubicBezTo>
                    <a:pt x="530075" y="857106"/>
                    <a:pt x="530321" y="858891"/>
                    <a:pt x="530251" y="860683"/>
                  </a:cubicBezTo>
                  <a:cubicBezTo>
                    <a:pt x="530040" y="866056"/>
                    <a:pt x="526985" y="871483"/>
                    <a:pt x="521084" y="876962"/>
                  </a:cubicBezTo>
                  <a:cubicBezTo>
                    <a:pt x="513216" y="884268"/>
                    <a:pt x="506473" y="886047"/>
                    <a:pt x="500853" y="882301"/>
                  </a:cubicBezTo>
                  <a:cubicBezTo>
                    <a:pt x="482495" y="868064"/>
                    <a:pt x="457019" y="859073"/>
                    <a:pt x="424424" y="855326"/>
                  </a:cubicBezTo>
                  <a:cubicBezTo>
                    <a:pt x="404193" y="851205"/>
                    <a:pt x="373846" y="848395"/>
                    <a:pt x="333384" y="846897"/>
                  </a:cubicBezTo>
                  <a:cubicBezTo>
                    <a:pt x="310531" y="871624"/>
                    <a:pt x="291798" y="890169"/>
                    <a:pt x="277187" y="902532"/>
                  </a:cubicBezTo>
                  <a:cubicBezTo>
                    <a:pt x="270443" y="908152"/>
                    <a:pt x="262388" y="912460"/>
                    <a:pt x="253022" y="915458"/>
                  </a:cubicBezTo>
                  <a:cubicBezTo>
                    <a:pt x="251898" y="915832"/>
                    <a:pt x="250961" y="916207"/>
                    <a:pt x="250212" y="916582"/>
                  </a:cubicBezTo>
                  <a:cubicBezTo>
                    <a:pt x="253584" y="918080"/>
                    <a:pt x="255644" y="919766"/>
                    <a:pt x="256394" y="921639"/>
                  </a:cubicBezTo>
                  <a:cubicBezTo>
                    <a:pt x="257518" y="925386"/>
                    <a:pt x="258454" y="930818"/>
                    <a:pt x="259204" y="937937"/>
                  </a:cubicBezTo>
                  <a:cubicBezTo>
                    <a:pt x="259578" y="939435"/>
                    <a:pt x="259766" y="940559"/>
                    <a:pt x="259766" y="941308"/>
                  </a:cubicBezTo>
                  <a:cubicBezTo>
                    <a:pt x="260140" y="943182"/>
                    <a:pt x="261077" y="943931"/>
                    <a:pt x="262575" y="943556"/>
                  </a:cubicBezTo>
                  <a:cubicBezTo>
                    <a:pt x="264074" y="943182"/>
                    <a:pt x="265385" y="942058"/>
                    <a:pt x="266509" y="940184"/>
                  </a:cubicBezTo>
                  <a:cubicBezTo>
                    <a:pt x="270256" y="934190"/>
                    <a:pt x="272504" y="930069"/>
                    <a:pt x="273253" y="927821"/>
                  </a:cubicBezTo>
                  <a:cubicBezTo>
                    <a:pt x="271005" y="924075"/>
                    <a:pt x="270630" y="919579"/>
                    <a:pt x="272129" y="914334"/>
                  </a:cubicBezTo>
                  <a:cubicBezTo>
                    <a:pt x="275126" y="907590"/>
                    <a:pt x="279435" y="902158"/>
                    <a:pt x="285054" y="898036"/>
                  </a:cubicBezTo>
                  <a:cubicBezTo>
                    <a:pt x="316900" y="887546"/>
                    <a:pt x="354177" y="876681"/>
                    <a:pt x="396887" y="865442"/>
                  </a:cubicBezTo>
                  <a:cubicBezTo>
                    <a:pt x="406254" y="862819"/>
                    <a:pt x="415058" y="864505"/>
                    <a:pt x="423300" y="870500"/>
                  </a:cubicBezTo>
                  <a:cubicBezTo>
                    <a:pt x="440909" y="883612"/>
                    <a:pt x="451399" y="892791"/>
                    <a:pt x="454771" y="898036"/>
                  </a:cubicBezTo>
                  <a:cubicBezTo>
                    <a:pt x="463762" y="910400"/>
                    <a:pt x="463200" y="924824"/>
                    <a:pt x="453085" y="941308"/>
                  </a:cubicBezTo>
                  <a:cubicBezTo>
                    <a:pt x="450837" y="945055"/>
                    <a:pt x="444843" y="955545"/>
                    <a:pt x="435102" y="972779"/>
                  </a:cubicBezTo>
                  <a:cubicBezTo>
                    <a:pt x="428733" y="984019"/>
                    <a:pt x="424050" y="992261"/>
                    <a:pt x="421052" y="997506"/>
                  </a:cubicBezTo>
                  <a:cubicBezTo>
                    <a:pt x="426297" y="999754"/>
                    <a:pt x="431543" y="1003875"/>
                    <a:pt x="436788" y="1009869"/>
                  </a:cubicBezTo>
                  <a:cubicBezTo>
                    <a:pt x="443531" y="1020734"/>
                    <a:pt x="444655" y="1032536"/>
                    <a:pt x="440160" y="1045274"/>
                  </a:cubicBezTo>
                  <a:cubicBezTo>
                    <a:pt x="434165" y="1059136"/>
                    <a:pt x="427234" y="1065692"/>
                    <a:pt x="419366" y="1064943"/>
                  </a:cubicBezTo>
                  <a:cubicBezTo>
                    <a:pt x="377031" y="1065692"/>
                    <a:pt x="349307" y="1067003"/>
                    <a:pt x="336194" y="1068877"/>
                  </a:cubicBezTo>
                  <a:cubicBezTo>
                    <a:pt x="330200" y="1070001"/>
                    <a:pt x="324580" y="1071312"/>
                    <a:pt x="319335" y="1072811"/>
                  </a:cubicBezTo>
                  <a:cubicBezTo>
                    <a:pt x="317462" y="1073185"/>
                    <a:pt x="315963" y="1073560"/>
                    <a:pt x="314839" y="1073934"/>
                  </a:cubicBezTo>
                  <a:cubicBezTo>
                    <a:pt x="304724" y="1077306"/>
                    <a:pt x="296107" y="1076932"/>
                    <a:pt x="288988" y="1072811"/>
                  </a:cubicBezTo>
                  <a:cubicBezTo>
                    <a:pt x="287490" y="1072061"/>
                    <a:pt x="285242" y="1071125"/>
                    <a:pt x="282245" y="1070001"/>
                  </a:cubicBezTo>
                  <a:cubicBezTo>
                    <a:pt x="276250" y="1068877"/>
                    <a:pt x="272129" y="1064194"/>
                    <a:pt x="269881" y="1055951"/>
                  </a:cubicBezTo>
                  <a:cubicBezTo>
                    <a:pt x="268757" y="1052954"/>
                    <a:pt x="266697" y="1046960"/>
                    <a:pt x="263699" y="1037968"/>
                  </a:cubicBezTo>
                  <a:cubicBezTo>
                    <a:pt x="255082" y="1013616"/>
                    <a:pt x="250399" y="1000128"/>
                    <a:pt x="249650" y="997506"/>
                  </a:cubicBezTo>
                  <a:cubicBezTo>
                    <a:pt x="248526" y="991137"/>
                    <a:pt x="244967" y="986641"/>
                    <a:pt x="238972" y="984019"/>
                  </a:cubicBezTo>
                  <a:cubicBezTo>
                    <a:pt x="232978" y="980272"/>
                    <a:pt x="229794" y="974840"/>
                    <a:pt x="229419" y="967721"/>
                  </a:cubicBezTo>
                  <a:cubicBezTo>
                    <a:pt x="229419" y="965099"/>
                    <a:pt x="229981" y="958542"/>
                    <a:pt x="231105" y="948052"/>
                  </a:cubicBezTo>
                  <a:cubicBezTo>
                    <a:pt x="232229" y="939810"/>
                    <a:pt x="232791" y="934752"/>
                    <a:pt x="232791" y="932879"/>
                  </a:cubicBezTo>
                  <a:cubicBezTo>
                    <a:pt x="233540" y="928383"/>
                    <a:pt x="236163" y="923887"/>
                    <a:pt x="240658" y="919391"/>
                  </a:cubicBezTo>
                  <a:cubicBezTo>
                    <a:pt x="234664" y="921265"/>
                    <a:pt x="225298" y="923700"/>
                    <a:pt x="212560" y="926697"/>
                  </a:cubicBezTo>
                  <a:cubicBezTo>
                    <a:pt x="210312" y="927072"/>
                    <a:pt x="208626" y="927446"/>
                    <a:pt x="207502" y="927821"/>
                  </a:cubicBezTo>
                  <a:cubicBezTo>
                    <a:pt x="206003" y="941683"/>
                    <a:pt x="203755" y="954234"/>
                    <a:pt x="200758" y="965473"/>
                  </a:cubicBezTo>
                  <a:cubicBezTo>
                    <a:pt x="198510" y="971468"/>
                    <a:pt x="192984" y="975495"/>
                    <a:pt x="184180" y="977556"/>
                  </a:cubicBezTo>
                  <a:cubicBezTo>
                    <a:pt x="175376" y="979616"/>
                    <a:pt x="168164" y="978399"/>
                    <a:pt x="162544" y="973903"/>
                  </a:cubicBezTo>
                  <a:cubicBezTo>
                    <a:pt x="155800" y="968658"/>
                    <a:pt x="140440" y="953859"/>
                    <a:pt x="116462" y="929507"/>
                  </a:cubicBezTo>
                  <a:cubicBezTo>
                    <a:pt x="103724" y="942245"/>
                    <a:pt x="92297" y="952923"/>
                    <a:pt x="82181" y="961540"/>
                  </a:cubicBezTo>
                  <a:cubicBezTo>
                    <a:pt x="74314" y="967159"/>
                    <a:pt x="66446" y="968283"/>
                    <a:pt x="58578" y="964911"/>
                  </a:cubicBezTo>
                  <a:cubicBezTo>
                    <a:pt x="54832" y="963413"/>
                    <a:pt x="52116" y="961820"/>
                    <a:pt x="50430" y="960135"/>
                  </a:cubicBezTo>
                  <a:cubicBezTo>
                    <a:pt x="48744" y="958449"/>
                    <a:pt x="46402" y="956294"/>
                    <a:pt x="43405" y="953672"/>
                  </a:cubicBezTo>
                  <a:cubicBezTo>
                    <a:pt x="37785" y="949176"/>
                    <a:pt x="33477" y="945430"/>
                    <a:pt x="30480" y="942432"/>
                  </a:cubicBezTo>
                  <a:cubicBezTo>
                    <a:pt x="25984" y="938311"/>
                    <a:pt x="23174" y="931755"/>
                    <a:pt x="22050" y="922763"/>
                  </a:cubicBezTo>
                  <a:cubicBezTo>
                    <a:pt x="22050" y="922389"/>
                    <a:pt x="22050" y="922014"/>
                    <a:pt x="22050" y="921639"/>
                  </a:cubicBezTo>
                  <a:cubicBezTo>
                    <a:pt x="21301" y="910400"/>
                    <a:pt x="20552" y="891667"/>
                    <a:pt x="19802" y="865442"/>
                  </a:cubicBezTo>
                  <a:cubicBezTo>
                    <a:pt x="18678" y="829101"/>
                    <a:pt x="17554" y="801377"/>
                    <a:pt x="16430" y="782270"/>
                  </a:cubicBezTo>
                  <a:cubicBezTo>
                    <a:pt x="14557" y="768408"/>
                    <a:pt x="10717" y="757449"/>
                    <a:pt x="4910" y="749394"/>
                  </a:cubicBezTo>
                  <a:cubicBezTo>
                    <a:pt x="-897" y="741339"/>
                    <a:pt x="-1553" y="731317"/>
                    <a:pt x="2943" y="719328"/>
                  </a:cubicBezTo>
                  <a:cubicBezTo>
                    <a:pt x="7439" y="709587"/>
                    <a:pt x="15868" y="708276"/>
                    <a:pt x="28232" y="715394"/>
                  </a:cubicBezTo>
                  <a:lnTo>
                    <a:pt x="33852" y="718766"/>
                  </a:lnTo>
                  <a:cubicBezTo>
                    <a:pt x="58204" y="703780"/>
                    <a:pt x="76187" y="693665"/>
                    <a:pt x="87801" y="688420"/>
                  </a:cubicBezTo>
                  <a:cubicBezTo>
                    <a:pt x="91173" y="686921"/>
                    <a:pt x="98853" y="683362"/>
                    <a:pt x="110842" y="677742"/>
                  </a:cubicBezTo>
                  <a:cubicBezTo>
                    <a:pt x="136318" y="666503"/>
                    <a:pt x="150368" y="660134"/>
                    <a:pt x="152990" y="658635"/>
                  </a:cubicBezTo>
                  <a:cubicBezTo>
                    <a:pt x="153365" y="658260"/>
                    <a:pt x="153927" y="657886"/>
                    <a:pt x="154676" y="657511"/>
                  </a:cubicBezTo>
                  <a:cubicBezTo>
                    <a:pt x="158797" y="654139"/>
                    <a:pt x="165354" y="654701"/>
                    <a:pt x="174345" y="659197"/>
                  </a:cubicBezTo>
                  <a:cubicBezTo>
                    <a:pt x="193453" y="670062"/>
                    <a:pt x="210124" y="680365"/>
                    <a:pt x="224361" y="690106"/>
                  </a:cubicBezTo>
                  <a:cubicBezTo>
                    <a:pt x="235226" y="698723"/>
                    <a:pt x="238972" y="709775"/>
                    <a:pt x="235601" y="723262"/>
                  </a:cubicBezTo>
                  <a:lnTo>
                    <a:pt x="270443" y="667627"/>
                  </a:lnTo>
                  <a:cubicBezTo>
                    <a:pt x="272316" y="664629"/>
                    <a:pt x="275688" y="659010"/>
                    <a:pt x="280559" y="650767"/>
                  </a:cubicBezTo>
                  <a:cubicBezTo>
                    <a:pt x="293297" y="629787"/>
                    <a:pt x="300040" y="618547"/>
                    <a:pt x="300790" y="617049"/>
                  </a:cubicBezTo>
                  <a:cubicBezTo>
                    <a:pt x="304911" y="609181"/>
                    <a:pt x="304724" y="603374"/>
                    <a:pt x="300228" y="599628"/>
                  </a:cubicBezTo>
                  <a:cubicBezTo>
                    <a:pt x="296856" y="592884"/>
                    <a:pt x="297792" y="587639"/>
                    <a:pt x="303038" y="583892"/>
                  </a:cubicBezTo>
                  <a:cubicBezTo>
                    <a:pt x="319897" y="576025"/>
                    <a:pt x="333759" y="573964"/>
                    <a:pt x="344624" y="577711"/>
                  </a:cubicBezTo>
                  <a:close/>
                  <a:moveTo>
                    <a:pt x="155800" y="332128"/>
                  </a:moveTo>
                  <a:cubicBezTo>
                    <a:pt x="144935" y="333626"/>
                    <a:pt x="132572" y="336623"/>
                    <a:pt x="118710" y="341119"/>
                  </a:cubicBezTo>
                  <a:cubicBezTo>
                    <a:pt x="115713" y="341868"/>
                    <a:pt x="111029" y="343554"/>
                    <a:pt x="104660" y="346177"/>
                  </a:cubicBezTo>
                  <a:cubicBezTo>
                    <a:pt x="102413" y="346926"/>
                    <a:pt x="100727" y="347488"/>
                    <a:pt x="99603" y="347863"/>
                  </a:cubicBezTo>
                  <a:cubicBezTo>
                    <a:pt x="103724" y="359852"/>
                    <a:pt x="106721" y="369593"/>
                    <a:pt x="108594" y="377086"/>
                  </a:cubicBezTo>
                  <a:cubicBezTo>
                    <a:pt x="116462" y="374838"/>
                    <a:pt x="127139" y="372215"/>
                    <a:pt x="140627" y="369218"/>
                  </a:cubicBezTo>
                  <a:cubicBezTo>
                    <a:pt x="141002" y="369218"/>
                    <a:pt x="141376" y="369218"/>
                    <a:pt x="141751" y="369218"/>
                  </a:cubicBezTo>
                  <a:cubicBezTo>
                    <a:pt x="145123" y="369593"/>
                    <a:pt x="147652" y="368188"/>
                    <a:pt x="149337" y="365003"/>
                  </a:cubicBezTo>
                  <a:cubicBezTo>
                    <a:pt x="151023" y="361818"/>
                    <a:pt x="154302" y="353295"/>
                    <a:pt x="159172" y="339433"/>
                  </a:cubicBezTo>
                  <a:cubicBezTo>
                    <a:pt x="159734" y="336623"/>
                    <a:pt x="159734" y="334610"/>
                    <a:pt x="159172" y="333392"/>
                  </a:cubicBezTo>
                  <a:cubicBezTo>
                    <a:pt x="158610" y="332174"/>
                    <a:pt x="157486" y="331753"/>
                    <a:pt x="155800" y="332128"/>
                  </a:cubicBezTo>
                  <a:close/>
                  <a:moveTo>
                    <a:pt x="331136" y="107900"/>
                  </a:moveTo>
                  <a:cubicBezTo>
                    <a:pt x="333759" y="117266"/>
                    <a:pt x="336381" y="126819"/>
                    <a:pt x="339004" y="136560"/>
                  </a:cubicBezTo>
                  <a:cubicBezTo>
                    <a:pt x="339379" y="137310"/>
                    <a:pt x="339847" y="138340"/>
                    <a:pt x="340409" y="139651"/>
                  </a:cubicBezTo>
                  <a:cubicBezTo>
                    <a:pt x="340971" y="140962"/>
                    <a:pt x="341252" y="141805"/>
                    <a:pt x="341252" y="142180"/>
                  </a:cubicBezTo>
                  <a:cubicBezTo>
                    <a:pt x="342001" y="141805"/>
                    <a:pt x="343219" y="141243"/>
                    <a:pt x="344905" y="140494"/>
                  </a:cubicBezTo>
                  <a:cubicBezTo>
                    <a:pt x="346591" y="139745"/>
                    <a:pt x="347808" y="139183"/>
                    <a:pt x="348558" y="138808"/>
                  </a:cubicBezTo>
                  <a:cubicBezTo>
                    <a:pt x="354177" y="136186"/>
                    <a:pt x="357081" y="133938"/>
                    <a:pt x="357268" y="132064"/>
                  </a:cubicBezTo>
                  <a:cubicBezTo>
                    <a:pt x="357456" y="130191"/>
                    <a:pt x="354927" y="127007"/>
                    <a:pt x="349682" y="122511"/>
                  </a:cubicBezTo>
                  <a:cubicBezTo>
                    <a:pt x="349307" y="122136"/>
                    <a:pt x="348370" y="121387"/>
                    <a:pt x="346872" y="120263"/>
                  </a:cubicBezTo>
                  <a:cubicBezTo>
                    <a:pt x="340128" y="115393"/>
                    <a:pt x="334883" y="111271"/>
                    <a:pt x="331136" y="107900"/>
                  </a:cubicBezTo>
                  <a:close/>
                  <a:moveTo>
                    <a:pt x="114073" y="42008"/>
                  </a:moveTo>
                  <a:cubicBezTo>
                    <a:pt x="119600" y="41540"/>
                    <a:pt x="125828" y="43460"/>
                    <a:pt x="132759" y="47768"/>
                  </a:cubicBezTo>
                  <a:cubicBezTo>
                    <a:pt x="145497" y="54887"/>
                    <a:pt x="156549" y="62380"/>
                    <a:pt x="165916" y="70247"/>
                  </a:cubicBezTo>
                  <a:cubicBezTo>
                    <a:pt x="176031" y="78864"/>
                    <a:pt x="178279" y="88418"/>
                    <a:pt x="172659" y="98908"/>
                  </a:cubicBezTo>
                  <a:cubicBezTo>
                    <a:pt x="168913" y="106026"/>
                    <a:pt x="167040" y="114456"/>
                    <a:pt x="167040" y="124197"/>
                  </a:cubicBezTo>
                  <a:cubicBezTo>
                    <a:pt x="167040" y="127194"/>
                    <a:pt x="167040" y="129442"/>
                    <a:pt x="167040" y="130940"/>
                  </a:cubicBezTo>
                  <a:cubicBezTo>
                    <a:pt x="167040" y="131315"/>
                    <a:pt x="167040" y="131690"/>
                    <a:pt x="167040" y="132064"/>
                  </a:cubicBezTo>
                  <a:cubicBezTo>
                    <a:pt x="166665" y="133188"/>
                    <a:pt x="166478" y="134125"/>
                    <a:pt x="166478" y="134874"/>
                  </a:cubicBezTo>
                  <a:cubicBezTo>
                    <a:pt x="171723" y="131877"/>
                    <a:pt x="177717" y="128131"/>
                    <a:pt x="184461" y="123635"/>
                  </a:cubicBezTo>
                  <a:cubicBezTo>
                    <a:pt x="185959" y="122511"/>
                    <a:pt x="186896" y="121762"/>
                    <a:pt x="187271" y="121387"/>
                  </a:cubicBezTo>
                  <a:cubicBezTo>
                    <a:pt x="194014" y="115018"/>
                    <a:pt x="201882" y="113894"/>
                    <a:pt x="210874" y="118015"/>
                  </a:cubicBezTo>
                  <a:cubicBezTo>
                    <a:pt x="218741" y="120638"/>
                    <a:pt x="226609" y="124384"/>
                    <a:pt x="234477" y="129255"/>
                  </a:cubicBezTo>
                  <a:cubicBezTo>
                    <a:pt x="236725" y="130753"/>
                    <a:pt x="238411" y="131877"/>
                    <a:pt x="239534" y="132626"/>
                  </a:cubicBezTo>
                  <a:cubicBezTo>
                    <a:pt x="245529" y="136373"/>
                    <a:pt x="248901" y="145177"/>
                    <a:pt x="249650" y="159039"/>
                  </a:cubicBezTo>
                  <a:cubicBezTo>
                    <a:pt x="250399" y="170653"/>
                    <a:pt x="245904" y="177959"/>
                    <a:pt x="236163" y="180956"/>
                  </a:cubicBezTo>
                  <a:cubicBezTo>
                    <a:pt x="219678" y="187325"/>
                    <a:pt x="205441" y="193507"/>
                    <a:pt x="193453" y="199501"/>
                  </a:cubicBezTo>
                  <a:cubicBezTo>
                    <a:pt x="190455" y="201000"/>
                    <a:pt x="183150" y="205121"/>
                    <a:pt x="171535" y="211865"/>
                  </a:cubicBezTo>
                  <a:cubicBezTo>
                    <a:pt x="168538" y="213738"/>
                    <a:pt x="166290" y="215049"/>
                    <a:pt x="164792" y="215799"/>
                  </a:cubicBezTo>
                  <a:cubicBezTo>
                    <a:pt x="164792" y="232658"/>
                    <a:pt x="164417" y="248768"/>
                    <a:pt x="163668" y="264129"/>
                  </a:cubicBezTo>
                  <a:cubicBezTo>
                    <a:pt x="170786" y="262255"/>
                    <a:pt x="179216" y="260195"/>
                    <a:pt x="188957" y="257947"/>
                  </a:cubicBezTo>
                  <a:cubicBezTo>
                    <a:pt x="190455" y="257572"/>
                    <a:pt x="191392" y="257385"/>
                    <a:pt x="191767" y="257385"/>
                  </a:cubicBezTo>
                  <a:cubicBezTo>
                    <a:pt x="200758" y="254762"/>
                    <a:pt x="208345" y="255886"/>
                    <a:pt x="214527" y="260757"/>
                  </a:cubicBezTo>
                  <a:cubicBezTo>
                    <a:pt x="220708" y="265627"/>
                    <a:pt x="228857" y="274244"/>
                    <a:pt x="238972" y="286608"/>
                  </a:cubicBezTo>
                  <a:cubicBezTo>
                    <a:pt x="244967" y="294101"/>
                    <a:pt x="248526" y="299908"/>
                    <a:pt x="249650" y="304029"/>
                  </a:cubicBezTo>
                  <a:cubicBezTo>
                    <a:pt x="250587" y="307588"/>
                    <a:pt x="250821" y="310866"/>
                    <a:pt x="250352" y="313863"/>
                  </a:cubicBezTo>
                  <a:cubicBezTo>
                    <a:pt x="249884" y="316861"/>
                    <a:pt x="248713" y="319577"/>
                    <a:pt x="246840" y="322012"/>
                  </a:cubicBezTo>
                  <a:cubicBezTo>
                    <a:pt x="244218" y="325758"/>
                    <a:pt x="233915" y="340932"/>
                    <a:pt x="215932" y="367532"/>
                  </a:cubicBezTo>
                  <a:cubicBezTo>
                    <a:pt x="212934" y="371653"/>
                    <a:pt x="212372" y="374088"/>
                    <a:pt x="214246" y="374838"/>
                  </a:cubicBezTo>
                  <a:cubicBezTo>
                    <a:pt x="218367" y="377086"/>
                    <a:pt x="222301" y="381394"/>
                    <a:pt x="226047" y="387763"/>
                  </a:cubicBezTo>
                  <a:cubicBezTo>
                    <a:pt x="229044" y="395256"/>
                    <a:pt x="229232" y="402936"/>
                    <a:pt x="226609" y="410804"/>
                  </a:cubicBezTo>
                  <a:cubicBezTo>
                    <a:pt x="225860" y="411553"/>
                    <a:pt x="225110" y="413239"/>
                    <a:pt x="224361" y="415862"/>
                  </a:cubicBezTo>
                  <a:cubicBezTo>
                    <a:pt x="222863" y="420732"/>
                    <a:pt x="221364" y="423729"/>
                    <a:pt x="219865" y="424853"/>
                  </a:cubicBezTo>
                  <a:cubicBezTo>
                    <a:pt x="217243" y="427101"/>
                    <a:pt x="215463" y="428132"/>
                    <a:pt x="214527" y="427944"/>
                  </a:cubicBezTo>
                  <a:cubicBezTo>
                    <a:pt x="213590" y="427757"/>
                    <a:pt x="211810" y="428038"/>
                    <a:pt x="209188" y="428787"/>
                  </a:cubicBezTo>
                  <a:cubicBezTo>
                    <a:pt x="208813" y="429162"/>
                    <a:pt x="208439" y="429349"/>
                    <a:pt x="208064" y="429349"/>
                  </a:cubicBezTo>
                  <a:cubicBezTo>
                    <a:pt x="206565" y="430848"/>
                    <a:pt x="204879" y="431035"/>
                    <a:pt x="203006" y="429911"/>
                  </a:cubicBezTo>
                  <a:cubicBezTo>
                    <a:pt x="200384" y="428038"/>
                    <a:pt x="197574" y="427101"/>
                    <a:pt x="194576" y="427101"/>
                  </a:cubicBezTo>
                  <a:cubicBezTo>
                    <a:pt x="193827" y="427101"/>
                    <a:pt x="192329" y="427289"/>
                    <a:pt x="190081" y="427663"/>
                  </a:cubicBezTo>
                  <a:cubicBezTo>
                    <a:pt x="177717" y="428413"/>
                    <a:pt x="166290" y="429911"/>
                    <a:pt x="155800" y="432159"/>
                  </a:cubicBezTo>
                  <a:cubicBezTo>
                    <a:pt x="143811" y="434407"/>
                    <a:pt x="132197" y="437030"/>
                    <a:pt x="120958" y="440027"/>
                  </a:cubicBezTo>
                  <a:cubicBezTo>
                    <a:pt x="119834" y="446770"/>
                    <a:pt x="116649" y="452952"/>
                    <a:pt x="111404" y="458572"/>
                  </a:cubicBezTo>
                  <a:cubicBezTo>
                    <a:pt x="102413" y="470186"/>
                    <a:pt x="91360" y="472996"/>
                    <a:pt x="78248" y="467002"/>
                  </a:cubicBezTo>
                  <a:cubicBezTo>
                    <a:pt x="71129" y="463255"/>
                    <a:pt x="65510" y="456886"/>
                    <a:pt x="61388" y="447894"/>
                  </a:cubicBezTo>
                  <a:cubicBezTo>
                    <a:pt x="43031" y="401812"/>
                    <a:pt x="28794" y="363036"/>
                    <a:pt x="18678" y="331566"/>
                  </a:cubicBezTo>
                  <a:cubicBezTo>
                    <a:pt x="17180" y="324073"/>
                    <a:pt x="18491" y="319015"/>
                    <a:pt x="22612" y="316392"/>
                  </a:cubicBezTo>
                  <a:cubicBezTo>
                    <a:pt x="24860" y="314519"/>
                    <a:pt x="26171" y="311896"/>
                    <a:pt x="26546" y="308525"/>
                  </a:cubicBezTo>
                  <a:cubicBezTo>
                    <a:pt x="27295" y="307026"/>
                    <a:pt x="30480" y="303654"/>
                    <a:pt x="36099" y="298409"/>
                  </a:cubicBezTo>
                  <a:cubicBezTo>
                    <a:pt x="37223" y="297285"/>
                    <a:pt x="37973" y="296536"/>
                    <a:pt x="38347" y="296161"/>
                  </a:cubicBezTo>
                  <a:cubicBezTo>
                    <a:pt x="40221" y="293913"/>
                    <a:pt x="42281" y="293164"/>
                    <a:pt x="44529" y="293913"/>
                  </a:cubicBezTo>
                  <a:cubicBezTo>
                    <a:pt x="45653" y="294288"/>
                    <a:pt x="46496" y="293820"/>
                    <a:pt x="47058" y="292508"/>
                  </a:cubicBezTo>
                  <a:cubicBezTo>
                    <a:pt x="47620" y="291197"/>
                    <a:pt x="48088" y="290354"/>
                    <a:pt x="48463" y="289979"/>
                  </a:cubicBezTo>
                  <a:cubicBezTo>
                    <a:pt x="50711" y="288106"/>
                    <a:pt x="54832" y="288855"/>
                    <a:pt x="60826" y="292227"/>
                  </a:cubicBezTo>
                  <a:lnTo>
                    <a:pt x="67570" y="295599"/>
                  </a:lnTo>
                  <a:cubicBezTo>
                    <a:pt x="69069" y="294850"/>
                    <a:pt x="71879" y="293726"/>
                    <a:pt x="76000" y="292227"/>
                  </a:cubicBezTo>
                  <a:cubicBezTo>
                    <a:pt x="83493" y="288855"/>
                    <a:pt x="89487" y="286233"/>
                    <a:pt x="93983" y="284360"/>
                  </a:cubicBezTo>
                  <a:cubicBezTo>
                    <a:pt x="93983" y="281362"/>
                    <a:pt x="93889" y="277241"/>
                    <a:pt x="93702" y="271996"/>
                  </a:cubicBezTo>
                  <a:cubicBezTo>
                    <a:pt x="93515" y="266751"/>
                    <a:pt x="93421" y="263005"/>
                    <a:pt x="93421" y="260757"/>
                  </a:cubicBezTo>
                  <a:cubicBezTo>
                    <a:pt x="91548" y="261881"/>
                    <a:pt x="88550" y="263567"/>
                    <a:pt x="84429" y="265814"/>
                  </a:cubicBezTo>
                  <a:cubicBezTo>
                    <a:pt x="71317" y="273682"/>
                    <a:pt x="64198" y="278178"/>
                    <a:pt x="63074" y="279302"/>
                  </a:cubicBezTo>
                  <a:cubicBezTo>
                    <a:pt x="58953" y="281924"/>
                    <a:pt x="56518" y="282486"/>
                    <a:pt x="55769" y="280988"/>
                  </a:cubicBezTo>
                  <a:cubicBezTo>
                    <a:pt x="55394" y="278740"/>
                    <a:pt x="56705" y="275743"/>
                    <a:pt x="59702" y="271996"/>
                  </a:cubicBezTo>
                  <a:cubicBezTo>
                    <a:pt x="67195" y="264503"/>
                    <a:pt x="76374" y="255324"/>
                    <a:pt x="87239" y="244459"/>
                  </a:cubicBezTo>
                  <a:cubicBezTo>
                    <a:pt x="88363" y="242586"/>
                    <a:pt x="90424" y="240526"/>
                    <a:pt x="93421" y="238278"/>
                  </a:cubicBezTo>
                  <a:cubicBezTo>
                    <a:pt x="92297" y="154731"/>
                    <a:pt x="91548" y="117078"/>
                    <a:pt x="91173" y="125321"/>
                  </a:cubicBezTo>
                  <a:cubicBezTo>
                    <a:pt x="91173" y="124571"/>
                    <a:pt x="91173" y="123728"/>
                    <a:pt x="91173" y="122792"/>
                  </a:cubicBezTo>
                  <a:cubicBezTo>
                    <a:pt x="91173" y="121855"/>
                    <a:pt x="91173" y="120263"/>
                    <a:pt x="91173" y="118015"/>
                  </a:cubicBezTo>
                  <a:cubicBezTo>
                    <a:pt x="91173" y="109023"/>
                    <a:pt x="89487" y="103404"/>
                    <a:pt x="86115" y="101156"/>
                  </a:cubicBezTo>
                  <a:cubicBezTo>
                    <a:pt x="79746" y="94412"/>
                    <a:pt x="78248" y="86544"/>
                    <a:pt x="81619" y="77553"/>
                  </a:cubicBezTo>
                  <a:cubicBezTo>
                    <a:pt x="83493" y="72308"/>
                    <a:pt x="87989" y="65377"/>
                    <a:pt x="95107" y="56760"/>
                  </a:cubicBezTo>
                  <a:cubicBezTo>
                    <a:pt x="96980" y="54137"/>
                    <a:pt x="98479" y="52077"/>
                    <a:pt x="99603" y="50578"/>
                  </a:cubicBezTo>
                  <a:cubicBezTo>
                    <a:pt x="103724" y="45333"/>
                    <a:pt x="108547" y="42476"/>
                    <a:pt x="114073" y="42008"/>
                  </a:cubicBezTo>
                  <a:close/>
                  <a:moveTo>
                    <a:pt x="365417" y="24165"/>
                  </a:moveTo>
                  <a:cubicBezTo>
                    <a:pt x="383400" y="21917"/>
                    <a:pt x="396700" y="22479"/>
                    <a:pt x="405317" y="25851"/>
                  </a:cubicBezTo>
                  <a:cubicBezTo>
                    <a:pt x="417306" y="30347"/>
                    <a:pt x="424424" y="37091"/>
                    <a:pt x="426672" y="46082"/>
                  </a:cubicBezTo>
                  <a:cubicBezTo>
                    <a:pt x="430044" y="57322"/>
                    <a:pt x="431917" y="67250"/>
                    <a:pt x="432292" y="75867"/>
                  </a:cubicBezTo>
                  <a:cubicBezTo>
                    <a:pt x="430419" y="83735"/>
                    <a:pt x="425548" y="90666"/>
                    <a:pt x="417681" y="96660"/>
                  </a:cubicBezTo>
                  <a:cubicBezTo>
                    <a:pt x="411311" y="103404"/>
                    <a:pt x="403069" y="105652"/>
                    <a:pt x="392954" y="103404"/>
                  </a:cubicBezTo>
                  <a:cubicBezTo>
                    <a:pt x="374221" y="98908"/>
                    <a:pt x="360359" y="94225"/>
                    <a:pt x="351367" y="89354"/>
                  </a:cubicBezTo>
                  <a:cubicBezTo>
                    <a:pt x="346872" y="85982"/>
                    <a:pt x="346122" y="83173"/>
                    <a:pt x="349120" y="80925"/>
                  </a:cubicBezTo>
                  <a:cubicBezTo>
                    <a:pt x="352866" y="77553"/>
                    <a:pt x="351367" y="73806"/>
                    <a:pt x="344624" y="69685"/>
                  </a:cubicBezTo>
                  <a:cubicBezTo>
                    <a:pt x="342001" y="68187"/>
                    <a:pt x="340877" y="66688"/>
                    <a:pt x="341252" y="65189"/>
                  </a:cubicBezTo>
                  <a:cubicBezTo>
                    <a:pt x="341627" y="63691"/>
                    <a:pt x="343313" y="62005"/>
                    <a:pt x="346310" y="60132"/>
                  </a:cubicBezTo>
                  <a:cubicBezTo>
                    <a:pt x="346684" y="59757"/>
                    <a:pt x="347246" y="59382"/>
                    <a:pt x="347996" y="59008"/>
                  </a:cubicBezTo>
                  <a:cubicBezTo>
                    <a:pt x="350993" y="57884"/>
                    <a:pt x="350993" y="56198"/>
                    <a:pt x="347996" y="53950"/>
                  </a:cubicBezTo>
                  <a:cubicBezTo>
                    <a:pt x="347246" y="53201"/>
                    <a:pt x="345560" y="51702"/>
                    <a:pt x="342938" y="49454"/>
                  </a:cubicBezTo>
                  <a:cubicBezTo>
                    <a:pt x="336943" y="44209"/>
                    <a:pt x="334134" y="40463"/>
                    <a:pt x="334508" y="38215"/>
                  </a:cubicBezTo>
                  <a:cubicBezTo>
                    <a:pt x="334134" y="32970"/>
                    <a:pt x="335632" y="29785"/>
                    <a:pt x="339004" y="28661"/>
                  </a:cubicBezTo>
                  <a:cubicBezTo>
                    <a:pt x="342376" y="27537"/>
                    <a:pt x="347621" y="26413"/>
                    <a:pt x="354739" y="25289"/>
                  </a:cubicBezTo>
                  <a:cubicBezTo>
                    <a:pt x="357362" y="24915"/>
                    <a:pt x="358860" y="24727"/>
                    <a:pt x="359235" y="24727"/>
                  </a:cubicBezTo>
                  <a:cubicBezTo>
                    <a:pt x="360359" y="24727"/>
                    <a:pt x="362420" y="24540"/>
                    <a:pt x="365417" y="24165"/>
                  </a:cubicBezTo>
                  <a:close/>
                  <a:moveTo>
                    <a:pt x="250212" y="0"/>
                  </a:moveTo>
                  <a:cubicBezTo>
                    <a:pt x="261826" y="375"/>
                    <a:pt x="274002" y="2998"/>
                    <a:pt x="286740" y="7868"/>
                  </a:cubicBezTo>
                  <a:cubicBezTo>
                    <a:pt x="300228" y="11614"/>
                    <a:pt x="308095" y="18358"/>
                    <a:pt x="310343" y="28099"/>
                  </a:cubicBezTo>
                  <a:cubicBezTo>
                    <a:pt x="312966" y="35592"/>
                    <a:pt x="318211" y="55636"/>
                    <a:pt x="326079" y="88230"/>
                  </a:cubicBezTo>
                  <a:cubicBezTo>
                    <a:pt x="331324" y="90478"/>
                    <a:pt x="339004" y="93850"/>
                    <a:pt x="349120" y="98346"/>
                  </a:cubicBezTo>
                  <a:cubicBezTo>
                    <a:pt x="368976" y="108087"/>
                    <a:pt x="383775" y="113332"/>
                    <a:pt x="393516" y="114081"/>
                  </a:cubicBezTo>
                  <a:cubicBezTo>
                    <a:pt x="406254" y="115205"/>
                    <a:pt x="414871" y="117078"/>
                    <a:pt x="419366" y="119701"/>
                  </a:cubicBezTo>
                  <a:cubicBezTo>
                    <a:pt x="419741" y="120076"/>
                    <a:pt x="420490" y="120825"/>
                    <a:pt x="421614" y="121949"/>
                  </a:cubicBezTo>
                  <a:cubicBezTo>
                    <a:pt x="428358" y="127943"/>
                    <a:pt x="433603" y="134874"/>
                    <a:pt x="437350" y="142742"/>
                  </a:cubicBezTo>
                  <a:cubicBezTo>
                    <a:pt x="447840" y="160725"/>
                    <a:pt x="444843" y="172901"/>
                    <a:pt x="428358" y="179270"/>
                  </a:cubicBezTo>
                  <a:cubicBezTo>
                    <a:pt x="413372" y="186014"/>
                    <a:pt x="391455" y="196692"/>
                    <a:pt x="362607" y="211303"/>
                  </a:cubicBezTo>
                  <a:cubicBezTo>
                    <a:pt x="368976" y="228911"/>
                    <a:pt x="375158" y="245583"/>
                    <a:pt x="381152" y="261319"/>
                  </a:cubicBezTo>
                  <a:cubicBezTo>
                    <a:pt x="382276" y="260195"/>
                    <a:pt x="383400" y="258883"/>
                    <a:pt x="384524" y="257385"/>
                  </a:cubicBezTo>
                  <a:cubicBezTo>
                    <a:pt x="394640" y="247269"/>
                    <a:pt x="400447" y="237716"/>
                    <a:pt x="401945" y="228724"/>
                  </a:cubicBezTo>
                  <a:cubicBezTo>
                    <a:pt x="402320" y="227975"/>
                    <a:pt x="402695" y="226664"/>
                    <a:pt x="403069" y="224790"/>
                  </a:cubicBezTo>
                  <a:cubicBezTo>
                    <a:pt x="404568" y="215424"/>
                    <a:pt x="409438" y="210741"/>
                    <a:pt x="417681" y="210741"/>
                  </a:cubicBezTo>
                  <a:cubicBezTo>
                    <a:pt x="419554" y="210741"/>
                    <a:pt x="421614" y="210741"/>
                    <a:pt x="423862" y="210741"/>
                  </a:cubicBezTo>
                  <a:cubicBezTo>
                    <a:pt x="428358" y="208868"/>
                    <a:pt x="433416" y="211678"/>
                    <a:pt x="439036" y="219171"/>
                  </a:cubicBezTo>
                  <a:cubicBezTo>
                    <a:pt x="440160" y="220669"/>
                    <a:pt x="443719" y="224790"/>
                    <a:pt x="449713" y="231534"/>
                  </a:cubicBezTo>
                  <a:cubicBezTo>
                    <a:pt x="456831" y="240151"/>
                    <a:pt x="462077" y="246520"/>
                    <a:pt x="465448" y="250641"/>
                  </a:cubicBezTo>
                  <a:cubicBezTo>
                    <a:pt x="472567" y="260007"/>
                    <a:pt x="469944" y="270872"/>
                    <a:pt x="457581" y="283236"/>
                  </a:cubicBezTo>
                  <a:cubicBezTo>
                    <a:pt x="442220" y="298596"/>
                    <a:pt x="425548" y="314144"/>
                    <a:pt x="407565" y="329880"/>
                  </a:cubicBezTo>
                  <a:cubicBezTo>
                    <a:pt x="423300" y="364347"/>
                    <a:pt x="436413" y="390011"/>
                    <a:pt x="446903" y="406870"/>
                  </a:cubicBezTo>
                  <a:cubicBezTo>
                    <a:pt x="450650" y="412865"/>
                    <a:pt x="453085" y="412115"/>
                    <a:pt x="454209" y="404622"/>
                  </a:cubicBezTo>
                  <a:cubicBezTo>
                    <a:pt x="454584" y="403124"/>
                    <a:pt x="454771" y="402187"/>
                    <a:pt x="454771" y="401812"/>
                  </a:cubicBezTo>
                  <a:cubicBezTo>
                    <a:pt x="455146" y="396567"/>
                    <a:pt x="455520" y="382518"/>
                    <a:pt x="455895" y="359664"/>
                  </a:cubicBezTo>
                  <a:cubicBezTo>
                    <a:pt x="456644" y="341306"/>
                    <a:pt x="456925" y="330723"/>
                    <a:pt x="456738" y="327913"/>
                  </a:cubicBezTo>
                  <a:cubicBezTo>
                    <a:pt x="456550" y="325103"/>
                    <a:pt x="457206" y="323511"/>
                    <a:pt x="458705" y="323136"/>
                  </a:cubicBezTo>
                  <a:cubicBezTo>
                    <a:pt x="461327" y="323511"/>
                    <a:pt x="462826" y="325009"/>
                    <a:pt x="463200" y="327632"/>
                  </a:cubicBezTo>
                  <a:cubicBezTo>
                    <a:pt x="463575" y="329505"/>
                    <a:pt x="464512" y="335312"/>
                    <a:pt x="466010" y="345053"/>
                  </a:cubicBezTo>
                  <a:cubicBezTo>
                    <a:pt x="466385" y="348799"/>
                    <a:pt x="466760" y="351422"/>
                    <a:pt x="467134" y="352921"/>
                  </a:cubicBezTo>
                  <a:cubicBezTo>
                    <a:pt x="467509" y="354419"/>
                    <a:pt x="467977" y="355356"/>
                    <a:pt x="468539" y="355730"/>
                  </a:cubicBezTo>
                  <a:cubicBezTo>
                    <a:pt x="469101" y="356105"/>
                    <a:pt x="469476" y="355824"/>
                    <a:pt x="469663" y="354887"/>
                  </a:cubicBezTo>
                  <a:cubicBezTo>
                    <a:pt x="469851" y="353951"/>
                    <a:pt x="469944" y="352359"/>
                    <a:pt x="469944" y="350111"/>
                  </a:cubicBezTo>
                  <a:cubicBezTo>
                    <a:pt x="469944" y="347863"/>
                    <a:pt x="470131" y="345709"/>
                    <a:pt x="470506" y="343648"/>
                  </a:cubicBezTo>
                  <a:cubicBezTo>
                    <a:pt x="470881" y="341587"/>
                    <a:pt x="472005" y="340838"/>
                    <a:pt x="473878" y="341400"/>
                  </a:cubicBezTo>
                  <a:cubicBezTo>
                    <a:pt x="475751" y="341962"/>
                    <a:pt x="476875" y="343367"/>
                    <a:pt x="477250" y="345615"/>
                  </a:cubicBezTo>
                  <a:cubicBezTo>
                    <a:pt x="478748" y="351235"/>
                    <a:pt x="480809" y="359852"/>
                    <a:pt x="483432" y="371466"/>
                  </a:cubicBezTo>
                  <a:cubicBezTo>
                    <a:pt x="484181" y="375962"/>
                    <a:pt x="484743" y="378959"/>
                    <a:pt x="485118" y="380457"/>
                  </a:cubicBezTo>
                  <a:cubicBezTo>
                    <a:pt x="485492" y="383080"/>
                    <a:pt x="486241" y="384578"/>
                    <a:pt x="487365" y="384953"/>
                  </a:cubicBezTo>
                  <a:cubicBezTo>
                    <a:pt x="488489" y="384578"/>
                    <a:pt x="489051" y="383267"/>
                    <a:pt x="489051" y="381019"/>
                  </a:cubicBezTo>
                  <a:cubicBezTo>
                    <a:pt x="489051" y="379895"/>
                    <a:pt x="488864" y="378397"/>
                    <a:pt x="488489" y="376524"/>
                  </a:cubicBezTo>
                  <a:cubicBezTo>
                    <a:pt x="488115" y="373152"/>
                    <a:pt x="487740" y="370155"/>
                    <a:pt x="487365" y="367532"/>
                  </a:cubicBezTo>
                  <a:cubicBezTo>
                    <a:pt x="486991" y="364909"/>
                    <a:pt x="487459" y="363598"/>
                    <a:pt x="488770" y="363598"/>
                  </a:cubicBezTo>
                  <a:cubicBezTo>
                    <a:pt x="490082" y="363598"/>
                    <a:pt x="491112" y="364722"/>
                    <a:pt x="491861" y="366970"/>
                  </a:cubicBezTo>
                  <a:cubicBezTo>
                    <a:pt x="493360" y="371466"/>
                    <a:pt x="496919" y="390760"/>
                    <a:pt x="502539" y="424853"/>
                  </a:cubicBezTo>
                  <a:cubicBezTo>
                    <a:pt x="505161" y="440214"/>
                    <a:pt x="506660" y="449018"/>
                    <a:pt x="507035" y="451266"/>
                  </a:cubicBezTo>
                  <a:cubicBezTo>
                    <a:pt x="507503" y="453889"/>
                    <a:pt x="507655" y="456617"/>
                    <a:pt x="507491" y="459450"/>
                  </a:cubicBezTo>
                  <a:cubicBezTo>
                    <a:pt x="506999" y="467950"/>
                    <a:pt x="503663" y="477398"/>
                    <a:pt x="497481" y="487795"/>
                  </a:cubicBezTo>
                  <a:cubicBezTo>
                    <a:pt x="495233" y="491916"/>
                    <a:pt x="487178" y="499596"/>
                    <a:pt x="473316" y="510836"/>
                  </a:cubicBezTo>
                  <a:cubicBezTo>
                    <a:pt x="454584" y="523948"/>
                    <a:pt x="436975" y="520764"/>
                    <a:pt x="420490" y="501282"/>
                  </a:cubicBezTo>
                  <a:cubicBezTo>
                    <a:pt x="397262" y="471685"/>
                    <a:pt x="373097" y="430473"/>
                    <a:pt x="347996" y="377648"/>
                  </a:cubicBezTo>
                  <a:cubicBezTo>
                    <a:pt x="328514" y="392259"/>
                    <a:pt x="312217" y="399939"/>
                    <a:pt x="299104" y="400688"/>
                  </a:cubicBezTo>
                  <a:cubicBezTo>
                    <a:pt x="290487" y="401812"/>
                    <a:pt x="270630" y="401438"/>
                    <a:pt x="239534" y="399565"/>
                  </a:cubicBezTo>
                  <a:cubicBezTo>
                    <a:pt x="232791" y="399190"/>
                    <a:pt x="229044" y="395818"/>
                    <a:pt x="228295" y="389449"/>
                  </a:cubicBezTo>
                  <a:cubicBezTo>
                    <a:pt x="228295" y="382331"/>
                    <a:pt x="231479" y="376711"/>
                    <a:pt x="237849" y="372590"/>
                  </a:cubicBezTo>
                  <a:cubicBezTo>
                    <a:pt x="268570" y="353857"/>
                    <a:pt x="296669" y="334750"/>
                    <a:pt x="322145" y="315268"/>
                  </a:cubicBezTo>
                  <a:cubicBezTo>
                    <a:pt x="312779" y="291665"/>
                    <a:pt x="304349" y="268999"/>
                    <a:pt x="296856" y="247269"/>
                  </a:cubicBezTo>
                  <a:cubicBezTo>
                    <a:pt x="283743" y="254388"/>
                    <a:pt x="276250" y="258696"/>
                    <a:pt x="274377" y="260195"/>
                  </a:cubicBezTo>
                  <a:cubicBezTo>
                    <a:pt x="266135" y="266938"/>
                    <a:pt x="257892" y="268624"/>
                    <a:pt x="249650" y="265253"/>
                  </a:cubicBezTo>
                  <a:cubicBezTo>
                    <a:pt x="235413" y="260007"/>
                    <a:pt x="219491" y="251203"/>
                    <a:pt x="201882" y="238840"/>
                  </a:cubicBezTo>
                  <a:cubicBezTo>
                    <a:pt x="192891" y="229473"/>
                    <a:pt x="197386" y="218983"/>
                    <a:pt x="215370" y="207369"/>
                  </a:cubicBezTo>
                  <a:cubicBezTo>
                    <a:pt x="227733" y="199876"/>
                    <a:pt x="247027" y="189386"/>
                    <a:pt x="273253" y="175898"/>
                  </a:cubicBezTo>
                  <a:cubicBezTo>
                    <a:pt x="259766" y="130940"/>
                    <a:pt x="249463" y="97784"/>
                    <a:pt x="242344" y="76429"/>
                  </a:cubicBezTo>
                  <a:cubicBezTo>
                    <a:pt x="240846" y="72308"/>
                    <a:pt x="238223" y="70247"/>
                    <a:pt x="234477" y="70247"/>
                  </a:cubicBezTo>
                  <a:cubicBezTo>
                    <a:pt x="232978" y="70622"/>
                    <a:pt x="231667" y="70622"/>
                    <a:pt x="230543" y="70247"/>
                  </a:cubicBezTo>
                  <a:cubicBezTo>
                    <a:pt x="228295" y="69873"/>
                    <a:pt x="225485" y="66501"/>
                    <a:pt x="222113" y="60132"/>
                  </a:cubicBezTo>
                  <a:cubicBezTo>
                    <a:pt x="220240" y="55636"/>
                    <a:pt x="218554" y="52451"/>
                    <a:pt x="217055" y="50578"/>
                  </a:cubicBezTo>
                  <a:cubicBezTo>
                    <a:pt x="214433" y="46832"/>
                    <a:pt x="214058" y="41212"/>
                    <a:pt x="215932" y="33719"/>
                  </a:cubicBezTo>
                  <a:cubicBezTo>
                    <a:pt x="216306" y="31846"/>
                    <a:pt x="216681" y="30347"/>
                    <a:pt x="217055" y="29223"/>
                  </a:cubicBezTo>
                  <a:cubicBezTo>
                    <a:pt x="219678" y="21355"/>
                    <a:pt x="223799" y="14237"/>
                    <a:pt x="229419" y="7868"/>
                  </a:cubicBezTo>
                  <a:cubicBezTo>
                    <a:pt x="234664" y="2623"/>
                    <a:pt x="241595" y="0"/>
                    <a:pt x="250212" y="0"/>
                  </a:cubicBezTo>
                  <a:close/>
                </a:path>
              </a:pathLst>
            </a:custGeom>
            <a:solidFill>
              <a:srgbClr val="E97C3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solidFill>
                  <a:srgbClr val="E97C30"/>
                </a:solidFill>
                <a:latin typeface="方正榜书行简体" panose="02000000000000000000" pitchFamily="2" charset="-122"/>
                <a:ea typeface="方正榜书行简体" panose="02000000000000000000" pitchFamily="2" charset="-122"/>
              </a:endParaRPr>
            </a:p>
          </p:txBody>
        </p:sp>
        <p:sp>
          <p:nvSpPr>
            <p:cNvPr id="71" name="文本框 70"/>
            <p:cNvSpPr txBox="1"/>
            <p:nvPr/>
          </p:nvSpPr>
          <p:spPr>
            <a:xfrm>
              <a:off x="6588925" y="5312232"/>
              <a:ext cx="2148115" cy="400110"/>
            </a:xfrm>
            <a:prstGeom prst="rect">
              <a:avLst/>
            </a:prstGeom>
            <a:noFill/>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effectLst>
                    <a:outerShdw blurRad="38100" dist="38100" dir="2700000" algn="tl">
                      <a:srgbClr val="000000">
                        <a:alpha val="43137"/>
                      </a:srgbClr>
                    </a:outerShdw>
                  </a:effectLst>
                </a:rPr>
                <a:t>西部大开发</a:t>
              </a:r>
              <a:endParaRPr lang="zh-CN" altLang="en-US" dirty="0">
                <a:effectLst>
                  <a:outerShdw blurRad="38100" dist="38100" dir="2700000" algn="tl">
                    <a:srgbClr val="000000">
                      <a:alpha val="43137"/>
                    </a:srgbClr>
                  </a:outerShdw>
                </a:effectLst>
              </a:endParaRPr>
            </a:p>
          </p:txBody>
        </p:sp>
      </p:grpSp>
      <p:grpSp>
        <p:nvGrpSpPr>
          <p:cNvPr id="32" name="组合 31"/>
          <p:cNvGrpSpPr/>
          <p:nvPr/>
        </p:nvGrpSpPr>
        <p:grpSpPr>
          <a:xfrm>
            <a:off x="9722889" y="1125873"/>
            <a:ext cx="2417408" cy="1550735"/>
            <a:chOff x="9722889" y="5037473"/>
            <a:chExt cx="2417408" cy="1550735"/>
          </a:xfrm>
        </p:grpSpPr>
        <p:sp>
          <p:nvSpPr>
            <p:cNvPr id="75" name="矩形 74"/>
            <p:cNvSpPr/>
            <p:nvPr/>
          </p:nvSpPr>
          <p:spPr>
            <a:xfrm>
              <a:off x="9873161" y="5511998"/>
              <a:ext cx="2107407" cy="597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p:cNvSpPr/>
            <p:nvPr/>
          </p:nvSpPr>
          <p:spPr>
            <a:xfrm>
              <a:off x="9722889" y="5037473"/>
              <a:ext cx="2148115" cy="952000"/>
            </a:xfrm>
            <a:prstGeom prst="rect">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文本框 73"/>
            <p:cNvSpPr txBox="1"/>
            <p:nvPr/>
          </p:nvSpPr>
          <p:spPr>
            <a:xfrm>
              <a:off x="11610035" y="5511998"/>
              <a:ext cx="530262" cy="1076210"/>
            </a:xfrm>
            <a:custGeom>
              <a:avLst/>
              <a:gdLst/>
              <a:ahLst/>
              <a:cxnLst/>
              <a:rect l="l" t="t" r="r" b="b"/>
              <a:pathLst>
                <a:path w="530262" h="1076210">
                  <a:moveTo>
                    <a:pt x="364855" y="941870"/>
                  </a:moveTo>
                  <a:cubicBezTo>
                    <a:pt x="362232" y="942245"/>
                    <a:pt x="355301" y="944493"/>
                    <a:pt x="344062" y="948614"/>
                  </a:cubicBezTo>
                  <a:cubicBezTo>
                    <a:pt x="338442" y="950487"/>
                    <a:pt x="335070" y="951611"/>
                    <a:pt x="333946" y="951986"/>
                  </a:cubicBezTo>
                  <a:cubicBezTo>
                    <a:pt x="327203" y="954608"/>
                    <a:pt x="321583" y="954421"/>
                    <a:pt x="317087" y="951424"/>
                  </a:cubicBezTo>
                  <a:cubicBezTo>
                    <a:pt x="315214" y="950675"/>
                    <a:pt x="311655" y="948801"/>
                    <a:pt x="306409" y="945804"/>
                  </a:cubicBezTo>
                  <a:cubicBezTo>
                    <a:pt x="304536" y="944680"/>
                    <a:pt x="303038" y="943931"/>
                    <a:pt x="301914" y="943556"/>
                  </a:cubicBezTo>
                  <a:cubicBezTo>
                    <a:pt x="302663" y="947303"/>
                    <a:pt x="305286" y="959854"/>
                    <a:pt x="309781" y="981209"/>
                  </a:cubicBezTo>
                  <a:cubicBezTo>
                    <a:pt x="311280" y="989451"/>
                    <a:pt x="312404" y="994883"/>
                    <a:pt x="313153" y="997506"/>
                  </a:cubicBezTo>
                  <a:cubicBezTo>
                    <a:pt x="314277" y="1002376"/>
                    <a:pt x="318024" y="1004250"/>
                    <a:pt x="324393" y="1003126"/>
                  </a:cubicBezTo>
                  <a:cubicBezTo>
                    <a:pt x="331886" y="1002002"/>
                    <a:pt x="341627" y="1000690"/>
                    <a:pt x="353615" y="999192"/>
                  </a:cubicBezTo>
                  <a:cubicBezTo>
                    <a:pt x="359610" y="979710"/>
                    <a:pt x="365417" y="962851"/>
                    <a:pt x="371037" y="948614"/>
                  </a:cubicBezTo>
                  <a:cubicBezTo>
                    <a:pt x="371786" y="946928"/>
                    <a:pt x="372231" y="945523"/>
                    <a:pt x="372371" y="944399"/>
                  </a:cubicBezTo>
                  <a:cubicBezTo>
                    <a:pt x="372512" y="943275"/>
                    <a:pt x="372348" y="942432"/>
                    <a:pt x="371880" y="941870"/>
                  </a:cubicBezTo>
                  <a:cubicBezTo>
                    <a:pt x="370943" y="940746"/>
                    <a:pt x="368601" y="940746"/>
                    <a:pt x="364855" y="941870"/>
                  </a:cubicBezTo>
                  <a:close/>
                  <a:moveTo>
                    <a:pt x="278311" y="932317"/>
                  </a:moveTo>
                  <a:lnTo>
                    <a:pt x="278311" y="934565"/>
                  </a:lnTo>
                  <a:cubicBezTo>
                    <a:pt x="277561" y="942432"/>
                    <a:pt x="278311" y="945055"/>
                    <a:pt x="280559" y="942432"/>
                  </a:cubicBezTo>
                  <a:cubicBezTo>
                    <a:pt x="280933" y="942058"/>
                    <a:pt x="281308" y="941496"/>
                    <a:pt x="281683" y="940746"/>
                  </a:cubicBezTo>
                  <a:cubicBezTo>
                    <a:pt x="282432" y="939248"/>
                    <a:pt x="283556" y="937562"/>
                    <a:pt x="285054" y="935689"/>
                  </a:cubicBezTo>
                  <a:cubicBezTo>
                    <a:pt x="283556" y="935314"/>
                    <a:pt x="282432" y="934565"/>
                    <a:pt x="281683" y="933441"/>
                  </a:cubicBezTo>
                  <a:cubicBezTo>
                    <a:pt x="280184" y="933441"/>
                    <a:pt x="279060" y="933066"/>
                    <a:pt x="278311" y="932317"/>
                  </a:cubicBezTo>
                  <a:close/>
                  <a:moveTo>
                    <a:pt x="152428" y="891855"/>
                  </a:moveTo>
                  <a:cubicBezTo>
                    <a:pt x="146809" y="897100"/>
                    <a:pt x="141002" y="903094"/>
                    <a:pt x="135007" y="909838"/>
                  </a:cubicBezTo>
                  <a:cubicBezTo>
                    <a:pt x="135382" y="910212"/>
                    <a:pt x="135756" y="910493"/>
                    <a:pt x="136131" y="910681"/>
                  </a:cubicBezTo>
                  <a:cubicBezTo>
                    <a:pt x="136506" y="910868"/>
                    <a:pt x="136880" y="910962"/>
                    <a:pt x="137255" y="910962"/>
                  </a:cubicBezTo>
                  <a:cubicBezTo>
                    <a:pt x="145497" y="915458"/>
                    <a:pt x="149993" y="912460"/>
                    <a:pt x="150742" y="901970"/>
                  </a:cubicBezTo>
                  <a:cubicBezTo>
                    <a:pt x="150742" y="901596"/>
                    <a:pt x="151023" y="900191"/>
                    <a:pt x="151585" y="897755"/>
                  </a:cubicBezTo>
                  <a:cubicBezTo>
                    <a:pt x="152147" y="895320"/>
                    <a:pt x="152428" y="893353"/>
                    <a:pt x="152428" y="891855"/>
                  </a:cubicBezTo>
                  <a:close/>
                  <a:moveTo>
                    <a:pt x="75438" y="848021"/>
                  </a:moveTo>
                  <a:cubicBezTo>
                    <a:pt x="75438" y="850268"/>
                    <a:pt x="75531" y="853828"/>
                    <a:pt x="75719" y="858698"/>
                  </a:cubicBezTo>
                  <a:cubicBezTo>
                    <a:pt x="75906" y="863569"/>
                    <a:pt x="76187" y="866940"/>
                    <a:pt x="76562" y="868814"/>
                  </a:cubicBezTo>
                  <a:cubicBezTo>
                    <a:pt x="76562" y="874059"/>
                    <a:pt x="76936" y="881177"/>
                    <a:pt x="77686" y="890169"/>
                  </a:cubicBezTo>
                  <a:cubicBezTo>
                    <a:pt x="77686" y="889794"/>
                    <a:pt x="77686" y="890169"/>
                    <a:pt x="77686" y="891293"/>
                  </a:cubicBezTo>
                  <a:cubicBezTo>
                    <a:pt x="78060" y="890918"/>
                    <a:pt x="78716" y="890543"/>
                    <a:pt x="79653" y="890169"/>
                  </a:cubicBezTo>
                  <a:cubicBezTo>
                    <a:pt x="80589" y="889794"/>
                    <a:pt x="82556" y="888857"/>
                    <a:pt x="85553" y="887359"/>
                  </a:cubicBezTo>
                  <a:cubicBezTo>
                    <a:pt x="85928" y="880990"/>
                    <a:pt x="86490" y="870312"/>
                    <a:pt x="87239" y="855326"/>
                  </a:cubicBezTo>
                  <a:cubicBezTo>
                    <a:pt x="85741" y="854952"/>
                    <a:pt x="84429" y="854202"/>
                    <a:pt x="83305" y="853078"/>
                  </a:cubicBezTo>
                  <a:cubicBezTo>
                    <a:pt x="81432" y="852329"/>
                    <a:pt x="79372" y="851018"/>
                    <a:pt x="77124" y="849145"/>
                  </a:cubicBezTo>
                  <a:cubicBezTo>
                    <a:pt x="76374" y="848770"/>
                    <a:pt x="75812" y="848395"/>
                    <a:pt x="75438" y="848021"/>
                  </a:cubicBezTo>
                  <a:close/>
                  <a:moveTo>
                    <a:pt x="217055" y="833971"/>
                  </a:moveTo>
                  <a:cubicBezTo>
                    <a:pt x="216306" y="845960"/>
                    <a:pt x="215370" y="857762"/>
                    <a:pt x="214246" y="869376"/>
                  </a:cubicBezTo>
                  <a:cubicBezTo>
                    <a:pt x="213871" y="871249"/>
                    <a:pt x="213684" y="874433"/>
                    <a:pt x="213684" y="878929"/>
                  </a:cubicBezTo>
                  <a:cubicBezTo>
                    <a:pt x="218929" y="872560"/>
                    <a:pt x="228482" y="862070"/>
                    <a:pt x="242344" y="847459"/>
                  </a:cubicBezTo>
                  <a:cubicBezTo>
                    <a:pt x="236725" y="846335"/>
                    <a:pt x="231667" y="843899"/>
                    <a:pt x="227171" y="840153"/>
                  </a:cubicBezTo>
                  <a:cubicBezTo>
                    <a:pt x="225298" y="839029"/>
                    <a:pt x="222675" y="837343"/>
                    <a:pt x="219303" y="835095"/>
                  </a:cubicBezTo>
                  <a:cubicBezTo>
                    <a:pt x="218179" y="834721"/>
                    <a:pt x="217430" y="834346"/>
                    <a:pt x="217055" y="833971"/>
                  </a:cubicBezTo>
                  <a:close/>
                  <a:moveTo>
                    <a:pt x="156362" y="828913"/>
                  </a:moveTo>
                  <a:cubicBezTo>
                    <a:pt x="150742" y="831536"/>
                    <a:pt x="145497" y="833971"/>
                    <a:pt x="140627" y="836219"/>
                  </a:cubicBezTo>
                  <a:cubicBezTo>
                    <a:pt x="140252" y="839966"/>
                    <a:pt x="139878" y="845211"/>
                    <a:pt x="139503" y="851954"/>
                  </a:cubicBezTo>
                  <a:cubicBezTo>
                    <a:pt x="138754" y="856076"/>
                    <a:pt x="138379" y="859073"/>
                    <a:pt x="138379" y="860946"/>
                  </a:cubicBezTo>
                  <a:cubicBezTo>
                    <a:pt x="141751" y="859447"/>
                    <a:pt x="145685" y="857762"/>
                    <a:pt x="150180" y="855888"/>
                  </a:cubicBezTo>
                  <a:cubicBezTo>
                    <a:pt x="150930" y="855514"/>
                    <a:pt x="151492" y="855326"/>
                    <a:pt x="151866" y="855326"/>
                  </a:cubicBezTo>
                  <a:cubicBezTo>
                    <a:pt x="152241" y="855326"/>
                    <a:pt x="152803" y="855233"/>
                    <a:pt x="153552" y="855045"/>
                  </a:cubicBezTo>
                  <a:cubicBezTo>
                    <a:pt x="154302" y="854858"/>
                    <a:pt x="154864" y="854577"/>
                    <a:pt x="155238" y="854202"/>
                  </a:cubicBezTo>
                  <a:cubicBezTo>
                    <a:pt x="155613" y="851580"/>
                    <a:pt x="155894" y="847365"/>
                    <a:pt x="156081" y="841558"/>
                  </a:cubicBezTo>
                  <a:cubicBezTo>
                    <a:pt x="156268" y="835751"/>
                    <a:pt x="156362" y="831536"/>
                    <a:pt x="156362" y="828913"/>
                  </a:cubicBezTo>
                  <a:close/>
                  <a:moveTo>
                    <a:pt x="90611" y="751361"/>
                  </a:moveTo>
                  <a:cubicBezTo>
                    <a:pt x="84991" y="755107"/>
                    <a:pt x="78810" y="756419"/>
                    <a:pt x="72066" y="755295"/>
                  </a:cubicBezTo>
                  <a:cubicBezTo>
                    <a:pt x="72066" y="756419"/>
                    <a:pt x="72160" y="757730"/>
                    <a:pt x="72347" y="759228"/>
                  </a:cubicBezTo>
                  <a:cubicBezTo>
                    <a:pt x="72534" y="760727"/>
                    <a:pt x="72628" y="761851"/>
                    <a:pt x="72628" y="762600"/>
                  </a:cubicBezTo>
                  <a:cubicBezTo>
                    <a:pt x="72628" y="773465"/>
                    <a:pt x="72815" y="783955"/>
                    <a:pt x="73190" y="794071"/>
                  </a:cubicBezTo>
                  <a:cubicBezTo>
                    <a:pt x="78435" y="790699"/>
                    <a:pt x="84242" y="787702"/>
                    <a:pt x="90611" y="785079"/>
                  </a:cubicBezTo>
                  <a:cubicBezTo>
                    <a:pt x="90611" y="782082"/>
                    <a:pt x="90798" y="778710"/>
                    <a:pt x="91173" y="774964"/>
                  </a:cubicBezTo>
                  <a:cubicBezTo>
                    <a:pt x="91173" y="773091"/>
                    <a:pt x="91173" y="771967"/>
                    <a:pt x="91173" y="771592"/>
                  </a:cubicBezTo>
                  <a:cubicBezTo>
                    <a:pt x="91173" y="770093"/>
                    <a:pt x="91173" y="768220"/>
                    <a:pt x="91173" y="765972"/>
                  </a:cubicBezTo>
                  <a:cubicBezTo>
                    <a:pt x="91548" y="759228"/>
                    <a:pt x="91360" y="754358"/>
                    <a:pt x="90611" y="751361"/>
                  </a:cubicBezTo>
                  <a:close/>
                  <a:moveTo>
                    <a:pt x="158470" y="715816"/>
                  </a:moveTo>
                  <a:cubicBezTo>
                    <a:pt x="155941" y="714411"/>
                    <a:pt x="152054" y="714645"/>
                    <a:pt x="146809" y="716518"/>
                  </a:cubicBezTo>
                  <a:cubicBezTo>
                    <a:pt x="146434" y="716893"/>
                    <a:pt x="145778" y="717268"/>
                    <a:pt x="144842" y="717642"/>
                  </a:cubicBezTo>
                  <a:cubicBezTo>
                    <a:pt x="143905" y="718017"/>
                    <a:pt x="143249" y="718204"/>
                    <a:pt x="142875" y="718204"/>
                  </a:cubicBezTo>
                  <a:cubicBezTo>
                    <a:pt x="147745" y="723824"/>
                    <a:pt x="149618" y="730006"/>
                    <a:pt x="148494" y="736750"/>
                  </a:cubicBezTo>
                  <a:cubicBezTo>
                    <a:pt x="147745" y="741995"/>
                    <a:pt x="146996" y="750237"/>
                    <a:pt x="146247" y="761476"/>
                  </a:cubicBezTo>
                  <a:cubicBezTo>
                    <a:pt x="151866" y="761851"/>
                    <a:pt x="156362" y="763162"/>
                    <a:pt x="159734" y="765410"/>
                  </a:cubicBezTo>
                  <a:cubicBezTo>
                    <a:pt x="159734" y="765785"/>
                    <a:pt x="159921" y="765972"/>
                    <a:pt x="160296" y="765972"/>
                  </a:cubicBezTo>
                  <a:cubicBezTo>
                    <a:pt x="161045" y="751361"/>
                    <a:pt x="161607" y="737686"/>
                    <a:pt x="161982" y="724948"/>
                  </a:cubicBezTo>
                  <a:cubicBezTo>
                    <a:pt x="162169" y="720265"/>
                    <a:pt x="160999" y="717221"/>
                    <a:pt x="158470" y="715816"/>
                  </a:cubicBezTo>
                  <a:close/>
                  <a:moveTo>
                    <a:pt x="342376" y="697411"/>
                  </a:moveTo>
                  <a:cubicBezTo>
                    <a:pt x="336756" y="698910"/>
                    <a:pt x="332448" y="699472"/>
                    <a:pt x="329450" y="699097"/>
                  </a:cubicBezTo>
                  <a:cubicBezTo>
                    <a:pt x="318586" y="709962"/>
                    <a:pt x="309407" y="719703"/>
                    <a:pt x="301914" y="728320"/>
                  </a:cubicBezTo>
                  <a:cubicBezTo>
                    <a:pt x="300790" y="729819"/>
                    <a:pt x="298916" y="731879"/>
                    <a:pt x="296294" y="734502"/>
                  </a:cubicBezTo>
                  <a:cubicBezTo>
                    <a:pt x="276437" y="757730"/>
                    <a:pt x="261639" y="772716"/>
                    <a:pt x="251898" y="779460"/>
                  </a:cubicBezTo>
                  <a:cubicBezTo>
                    <a:pt x="248526" y="782082"/>
                    <a:pt x="245997" y="783206"/>
                    <a:pt x="244311" y="782831"/>
                  </a:cubicBezTo>
                  <a:cubicBezTo>
                    <a:pt x="242625" y="782457"/>
                    <a:pt x="242813" y="780865"/>
                    <a:pt x="244873" y="778055"/>
                  </a:cubicBezTo>
                  <a:cubicBezTo>
                    <a:pt x="246934" y="775245"/>
                    <a:pt x="249088" y="771967"/>
                    <a:pt x="251336" y="768220"/>
                  </a:cubicBezTo>
                  <a:cubicBezTo>
                    <a:pt x="252460" y="766347"/>
                    <a:pt x="252554" y="765223"/>
                    <a:pt x="251617" y="764848"/>
                  </a:cubicBezTo>
                  <a:cubicBezTo>
                    <a:pt x="250680" y="764474"/>
                    <a:pt x="249463" y="765223"/>
                    <a:pt x="247964" y="767096"/>
                  </a:cubicBezTo>
                  <a:cubicBezTo>
                    <a:pt x="243094" y="774214"/>
                    <a:pt x="238036" y="779834"/>
                    <a:pt x="232791" y="783955"/>
                  </a:cubicBezTo>
                  <a:cubicBezTo>
                    <a:pt x="230543" y="785829"/>
                    <a:pt x="228763" y="786297"/>
                    <a:pt x="227452" y="785360"/>
                  </a:cubicBezTo>
                  <a:cubicBezTo>
                    <a:pt x="226141" y="784424"/>
                    <a:pt x="226234" y="782457"/>
                    <a:pt x="227733" y="779460"/>
                  </a:cubicBezTo>
                  <a:cubicBezTo>
                    <a:pt x="228482" y="777961"/>
                    <a:pt x="229794" y="775900"/>
                    <a:pt x="231667" y="773278"/>
                  </a:cubicBezTo>
                  <a:cubicBezTo>
                    <a:pt x="232416" y="772154"/>
                    <a:pt x="232791" y="771405"/>
                    <a:pt x="232791" y="771030"/>
                  </a:cubicBezTo>
                  <a:cubicBezTo>
                    <a:pt x="233915" y="769157"/>
                    <a:pt x="234102" y="767939"/>
                    <a:pt x="233353" y="767377"/>
                  </a:cubicBezTo>
                  <a:cubicBezTo>
                    <a:pt x="232603" y="766815"/>
                    <a:pt x="231479" y="767096"/>
                    <a:pt x="229981" y="768220"/>
                  </a:cubicBezTo>
                  <a:cubicBezTo>
                    <a:pt x="227733" y="770843"/>
                    <a:pt x="224923" y="773278"/>
                    <a:pt x="221551" y="775526"/>
                  </a:cubicBezTo>
                  <a:cubicBezTo>
                    <a:pt x="221177" y="777774"/>
                    <a:pt x="220896" y="781146"/>
                    <a:pt x="220708" y="785641"/>
                  </a:cubicBezTo>
                  <a:cubicBezTo>
                    <a:pt x="220521" y="790137"/>
                    <a:pt x="220427" y="793509"/>
                    <a:pt x="220427" y="795757"/>
                  </a:cubicBezTo>
                  <a:cubicBezTo>
                    <a:pt x="245154" y="789388"/>
                    <a:pt x="272316" y="784517"/>
                    <a:pt x="301914" y="781146"/>
                  </a:cubicBezTo>
                  <a:cubicBezTo>
                    <a:pt x="320272" y="759041"/>
                    <a:pt x="335632" y="739372"/>
                    <a:pt x="347996" y="722138"/>
                  </a:cubicBezTo>
                  <a:cubicBezTo>
                    <a:pt x="349869" y="719516"/>
                    <a:pt x="350993" y="717830"/>
                    <a:pt x="351367" y="717080"/>
                  </a:cubicBezTo>
                  <a:cubicBezTo>
                    <a:pt x="353990" y="714458"/>
                    <a:pt x="355395" y="712397"/>
                    <a:pt x="355582" y="710899"/>
                  </a:cubicBezTo>
                  <a:cubicBezTo>
                    <a:pt x="355770" y="709400"/>
                    <a:pt x="354739" y="708838"/>
                    <a:pt x="352491" y="709213"/>
                  </a:cubicBezTo>
                  <a:cubicBezTo>
                    <a:pt x="351367" y="709213"/>
                    <a:pt x="349682" y="709587"/>
                    <a:pt x="347434" y="710337"/>
                  </a:cubicBezTo>
                  <a:cubicBezTo>
                    <a:pt x="341439" y="711835"/>
                    <a:pt x="337880" y="711835"/>
                    <a:pt x="336756" y="710337"/>
                  </a:cubicBezTo>
                  <a:cubicBezTo>
                    <a:pt x="333010" y="707340"/>
                    <a:pt x="333572" y="704717"/>
                    <a:pt x="338442" y="702469"/>
                  </a:cubicBezTo>
                  <a:cubicBezTo>
                    <a:pt x="344811" y="699472"/>
                    <a:pt x="346122" y="697786"/>
                    <a:pt x="342376" y="697411"/>
                  </a:cubicBezTo>
                  <a:close/>
                  <a:moveTo>
                    <a:pt x="344624" y="577711"/>
                  </a:moveTo>
                  <a:cubicBezTo>
                    <a:pt x="364106" y="588201"/>
                    <a:pt x="377031" y="598129"/>
                    <a:pt x="383400" y="607495"/>
                  </a:cubicBezTo>
                  <a:cubicBezTo>
                    <a:pt x="390518" y="617985"/>
                    <a:pt x="389769" y="628663"/>
                    <a:pt x="381152" y="639528"/>
                  </a:cubicBezTo>
                  <a:cubicBezTo>
                    <a:pt x="378904" y="642900"/>
                    <a:pt x="374596" y="648332"/>
                    <a:pt x="368227" y="655825"/>
                  </a:cubicBezTo>
                  <a:cubicBezTo>
                    <a:pt x="374970" y="653577"/>
                    <a:pt x="380403" y="650955"/>
                    <a:pt x="384524" y="647957"/>
                  </a:cubicBezTo>
                  <a:cubicBezTo>
                    <a:pt x="385273" y="647583"/>
                    <a:pt x="386210" y="647021"/>
                    <a:pt x="387334" y="646272"/>
                  </a:cubicBezTo>
                  <a:cubicBezTo>
                    <a:pt x="392204" y="642900"/>
                    <a:pt x="397075" y="642338"/>
                    <a:pt x="401945" y="644586"/>
                  </a:cubicBezTo>
                  <a:cubicBezTo>
                    <a:pt x="409813" y="648332"/>
                    <a:pt x="421989" y="657511"/>
                    <a:pt x="438474" y="672122"/>
                  </a:cubicBezTo>
                  <a:cubicBezTo>
                    <a:pt x="448589" y="681114"/>
                    <a:pt x="449338" y="694227"/>
                    <a:pt x="440721" y="711461"/>
                  </a:cubicBezTo>
                  <a:cubicBezTo>
                    <a:pt x="436975" y="721202"/>
                    <a:pt x="420865" y="743119"/>
                    <a:pt x="392392" y="777212"/>
                  </a:cubicBezTo>
                  <a:cubicBezTo>
                    <a:pt x="427609" y="778336"/>
                    <a:pt x="457019" y="781707"/>
                    <a:pt x="480622" y="787327"/>
                  </a:cubicBezTo>
                  <a:cubicBezTo>
                    <a:pt x="491861" y="789950"/>
                    <a:pt x="500665" y="796319"/>
                    <a:pt x="507035" y="806434"/>
                  </a:cubicBezTo>
                  <a:cubicBezTo>
                    <a:pt x="507784" y="807558"/>
                    <a:pt x="508346" y="808308"/>
                    <a:pt x="508720" y="808682"/>
                  </a:cubicBezTo>
                  <a:cubicBezTo>
                    <a:pt x="513591" y="817674"/>
                    <a:pt x="520522" y="833222"/>
                    <a:pt x="529514" y="855326"/>
                  </a:cubicBezTo>
                  <a:cubicBezTo>
                    <a:pt x="530075" y="857106"/>
                    <a:pt x="530321" y="858891"/>
                    <a:pt x="530251" y="860683"/>
                  </a:cubicBezTo>
                  <a:cubicBezTo>
                    <a:pt x="530040" y="866056"/>
                    <a:pt x="526985" y="871483"/>
                    <a:pt x="521084" y="876962"/>
                  </a:cubicBezTo>
                  <a:cubicBezTo>
                    <a:pt x="513216" y="884268"/>
                    <a:pt x="506473" y="886047"/>
                    <a:pt x="500853" y="882301"/>
                  </a:cubicBezTo>
                  <a:cubicBezTo>
                    <a:pt x="482495" y="868064"/>
                    <a:pt x="457019" y="859073"/>
                    <a:pt x="424424" y="855326"/>
                  </a:cubicBezTo>
                  <a:cubicBezTo>
                    <a:pt x="404193" y="851205"/>
                    <a:pt x="373846" y="848395"/>
                    <a:pt x="333384" y="846897"/>
                  </a:cubicBezTo>
                  <a:cubicBezTo>
                    <a:pt x="310531" y="871624"/>
                    <a:pt x="291798" y="890169"/>
                    <a:pt x="277187" y="902532"/>
                  </a:cubicBezTo>
                  <a:cubicBezTo>
                    <a:pt x="270443" y="908152"/>
                    <a:pt x="262388" y="912460"/>
                    <a:pt x="253022" y="915458"/>
                  </a:cubicBezTo>
                  <a:cubicBezTo>
                    <a:pt x="251898" y="915832"/>
                    <a:pt x="250961" y="916207"/>
                    <a:pt x="250212" y="916582"/>
                  </a:cubicBezTo>
                  <a:cubicBezTo>
                    <a:pt x="253584" y="918080"/>
                    <a:pt x="255644" y="919766"/>
                    <a:pt x="256394" y="921639"/>
                  </a:cubicBezTo>
                  <a:cubicBezTo>
                    <a:pt x="257518" y="925386"/>
                    <a:pt x="258454" y="930818"/>
                    <a:pt x="259204" y="937937"/>
                  </a:cubicBezTo>
                  <a:cubicBezTo>
                    <a:pt x="259578" y="939435"/>
                    <a:pt x="259766" y="940559"/>
                    <a:pt x="259766" y="941308"/>
                  </a:cubicBezTo>
                  <a:cubicBezTo>
                    <a:pt x="260140" y="943182"/>
                    <a:pt x="261077" y="943931"/>
                    <a:pt x="262575" y="943556"/>
                  </a:cubicBezTo>
                  <a:cubicBezTo>
                    <a:pt x="264074" y="943182"/>
                    <a:pt x="265385" y="942058"/>
                    <a:pt x="266509" y="940184"/>
                  </a:cubicBezTo>
                  <a:cubicBezTo>
                    <a:pt x="270256" y="934190"/>
                    <a:pt x="272504" y="930069"/>
                    <a:pt x="273253" y="927821"/>
                  </a:cubicBezTo>
                  <a:cubicBezTo>
                    <a:pt x="271005" y="924075"/>
                    <a:pt x="270630" y="919579"/>
                    <a:pt x="272129" y="914334"/>
                  </a:cubicBezTo>
                  <a:cubicBezTo>
                    <a:pt x="275126" y="907590"/>
                    <a:pt x="279435" y="902158"/>
                    <a:pt x="285054" y="898036"/>
                  </a:cubicBezTo>
                  <a:cubicBezTo>
                    <a:pt x="316900" y="887546"/>
                    <a:pt x="354177" y="876681"/>
                    <a:pt x="396887" y="865442"/>
                  </a:cubicBezTo>
                  <a:cubicBezTo>
                    <a:pt x="406254" y="862819"/>
                    <a:pt x="415058" y="864505"/>
                    <a:pt x="423300" y="870500"/>
                  </a:cubicBezTo>
                  <a:cubicBezTo>
                    <a:pt x="440909" y="883612"/>
                    <a:pt x="451399" y="892791"/>
                    <a:pt x="454771" y="898036"/>
                  </a:cubicBezTo>
                  <a:cubicBezTo>
                    <a:pt x="463762" y="910400"/>
                    <a:pt x="463200" y="924824"/>
                    <a:pt x="453085" y="941308"/>
                  </a:cubicBezTo>
                  <a:cubicBezTo>
                    <a:pt x="450837" y="945055"/>
                    <a:pt x="444843" y="955545"/>
                    <a:pt x="435102" y="972779"/>
                  </a:cubicBezTo>
                  <a:cubicBezTo>
                    <a:pt x="428733" y="984019"/>
                    <a:pt x="424050" y="992261"/>
                    <a:pt x="421052" y="997506"/>
                  </a:cubicBezTo>
                  <a:cubicBezTo>
                    <a:pt x="426297" y="999754"/>
                    <a:pt x="431543" y="1003875"/>
                    <a:pt x="436788" y="1009869"/>
                  </a:cubicBezTo>
                  <a:cubicBezTo>
                    <a:pt x="443531" y="1020734"/>
                    <a:pt x="444655" y="1032536"/>
                    <a:pt x="440160" y="1045274"/>
                  </a:cubicBezTo>
                  <a:cubicBezTo>
                    <a:pt x="434165" y="1059136"/>
                    <a:pt x="427234" y="1065692"/>
                    <a:pt x="419366" y="1064943"/>
                  </a:cubicBezTo>
                  <a:cubicBezTo>
                    <a:pt x="377031" y="1065692"/>
                    <a:pt x="349307" y="1067003"/>
                    <a:pt x="336194" y="1068877"/>
                  </a:cubicBezTo>
                  <a:cubicBezTo>
                    <a:pt x="330200" y="1070001"/>
                    <a:pt x="324580" y="1071312"/>
                    <a:pt x="319335" y="1072811"/>
                  </a:cubicBezTo>
                  <a:cubicBezTo>
                    <a:pt x="317462" y="1073185"/>
                    <a:pt x="315963" y="1073560"/>
                    <a:pt x="314839" y="1073934"/>
                  </a:cubicBezTo>
                  <a:cubicBezTo>
                    <a:pt x="304724" y="1077306"/>
                    <a:pt x="296107" y="1076932"/>
                    <a:pt x="288988" y="1072811"/>
                  </a:cubicBezTo>
                  <a:cubicBezTo>
                    <a:pt x="287490" y="1072061"/>
                    <a:pt x="285242" y="1071125"/>
                    <a:pt x="282245" y="1070001"/>
                  </a:cubicBezTo>
                  <a:cubicBezTo>
                    <a:pt x="276250" y="1068877"/>
                    <a:pt x="272129" y="1064194"/>
                    <a:pt x="269881" y="1055951"/>
                  </a:cubicBezTo>
                  <a:cubicBezTo>
                    <a:pt x="268757" y="1052954"/>
                    <a:pt x="266697" y="1046960"/>
                    <a:pt x="263699" y="1037968"/>
                  </a:cubicBezTo>
                  <a:cubicBezTo>
                    <a:pt x="255082" y="1013616"/>
                    <a:pt x="250399" y="1000128"/>
                    <a:pt x="249650" y="997506"/>
                  </a:cubicBezTo>
                  <a:cubicBezTo>
                    <a:pt x="248526" y="991137"/>
                    <a:pt x="244967" y="986641"/>
                    <a:pt x="238972" y="984019"/>
                  </a:cubicBezTo>
                  <a:cubicBezTo>
                    <a:pt x="232978" y="980272"/>
                    <a:pt x="229794" y="974840"/>
                    <a:pt x="229419" y="967721"/>
                  </a:cubicBezTo>
                  <a:cubicBezTo>
                    <a:pt x="229419" y="965099"/>
                    <a:pt x="229981" y="958542"/>
                    <a:pt x="231105" y="948052"/>
                  </a:cubicBezTo>
                  <a:cubicBezTo>
                    <a:pt x="232229" y="939810"/>
                    <a:pt x="232791" y="934752"/>
                    <a:pt x="232791" y="932879"/>
                  </a:cubicBezTo>
                  <a:cubicBezTo>
                    <a:pt x="233540" y="928383"/>
                    <a:pt x="236163" y="923887"/>
                    <a:pt x="240658" y="919391"/>
                  </a:cubicBezTo>
                  <a:cubicBezTo>
                    <a:pt x="234664" y="921265"/>
                    <a:pt x="225298" y="923700"/>
                    <a:pt x="212560" y="926697"/>
                  </a:cubicBezTo>
                  <a:cubicBezTo>
                    <a:pt x="210312" y="927072"/>
                    <a:pt x="208626" y="927446"/>
                    <a:pt x="207502" y="927821"/>
                  </a:cubicBezTo>
                  <a:cubicBezTo>
                    <a:pt x="206003" y="941683"/>
                    <a:pt x="203755" y="954234"/>
                    <a:pt x="200758" y="965473"/>
                  </a:cubicBezTo>
                  <a:cubicBezTo>
                    <a:pt x="198510" y="971468"/>
                    <a:pt x="192984" y="975495"/>
                    <a:pt x="184180" y="977556"/>
                  </a:cubicBezTo>
                  <a:cubicBezTo>
                    <a:pt x="175376" y="979616"/>
                    <a:pt x="168164" y="978399"/>
                    <a:pt x="162544" y="973903"/>
                  </a:cubicBezTo>
                  <a:cubicBezTo>
                    <a:pt x="155800" y="968658"/>
                    <a:pt x="140440" y="953859"/>
                    <a:pt x="116462" y="929507"/>
                  </a:cubicBezTo>
                  <a:cubicBezTo>
                    <a:pt x="103724" y="942245"/>
                    <a:pt x="92297" y="952923"/>
                    <a:pt x="82181" y="961540"/>
                  </a:cubicBezTo>
                  <a:cubicBezTo>
                    <a:pt x="74314" y="967159"/>
                    <a:pt x="66446" y="968283"/>
                    <a:pt x="58578" y="964911"/>
                  </a:cubicBezTo>
                  <a:cubicBezTo>
                    <a:pt x="54832" y="963413"/>
                    <a:pt x="52116" y="961820"/>
                    <a:pt x="50430" y="960135"/>
                  </a:cubicBezTo>
                  <a:cubicBezTo>
                    <a:pt x="48744" y="958449"/>
                    <a:pt x="46402" y="956294"/>
                    <a:pt x="43405" y="953672"/>
                  </a:cubicBezTo>
                  <a:cubicBezTo>
                    <a:pt x="37785" y="949176"/>
                    <a:pt x="33477" y="945430"/>
                    <a:pt x="30480" y="942432"/>
                  </a:cubicBezTo>
                  <a:cubicBezTo>
                    <a:pt x="25984" y="938311"/>
                    <a:pt x="23174" y="931755"/>
                    <a:pt x="22050" y="922763"/>
                  </a:cubicBezTo>
                  <a:cubicBezTo>
                    <a:pt x="22050" y="922389"/>
                    <a:pt x="22050" y="922014"/>
                    <a:pt x="22050" y="921639"/>
                  </a:cubicBezTo>
                  <a:cubicBezTo>
                    <a:pt x="21301" y="910400"/>
                    <a:pt x="20552" y="891667"/>
                    <a:pt x="19802" y="865442"/>
                  </a:cubicBezTo>
                  <a:cubicBezTo>
                    <a:pt x="18678" y="829101"/>
                    <a:pt x="17554" y="801377"/>
                    <a:pt x="16430" y="782270"/>
                  </a:cubicBezTo>
                  <a:cubicBezTo>
                    <a:pt x="14557" y="768408"/>
                    <a:pt x="10717" y="757449"/>
                    <a:pt x="4910" y="749394"/>
                  </a:cubicBezTo>
                  <a:cubicBezTo>
                    <a:pt x="-897" y="741339"/>
                    <a:pt x="-1553" y="731317"/>
                    <a:pt x="2943" y="719328"/>
                  </a:cubicBezTo>
                  <a:cubicBezTo>
                    <a:pt x="7439" y="709587"/>
                    <a:pt x="15868" y="708276"/>
                    <a:pt x="28232" y="715394"/>
                  </a:cubicBezTo>
                  <a:lnTo>
                    <a:pt x="33852" y="718766"/>
                  </a:lnTo>
                  <a:cubicBezTo>
                    <a:pt x="58204" y="703780"/>
                    <a:pt x="76187" y="693665"/>
                    <a:pt x="87801" y="688420"/>
                  </a:cubicBezTo>
                  <a:cubicBezTo>
                    <a:pt x="91173" y="686921"/>
                    <a:pt x="98853" y="683362"/>
                    <a:pt x="110842" y="677742"/>
                  </a:cubicBezTo>
                  <a:cubicBezTo>
                    <a:pt x="136318" y="666503"/>
                    <a:pt x="150368" y="660134"/>
                    <a:pt x="152990" y="658635"/>
                  </a:cubicBezTo>
                  <a:cubicBezTo>
                    <a:pt x="153365" y="658260"/>
                    <a:pt x="153927" y="657886"/>
                    <a:pt x="154676" y="657511"/>
                  </a:cubicBezTo>
                  <a:cubicBezTo>
                    <a:pt x="158797" y="654139"/>
                    <a:pt x="165354" y="654701"/>
                    <a:pt x="174345" y="659197"/>
                  </a:cubicBezTo>
                  <a:cubicBezTo>
                    <a:pt x="193453" y="670062"/>
                    <a:pt x="210124" y="680365"/>
                    <a:pt x="224361" y="690106"/>
                  </a:cubicBezTo>
                  <a:cubicBezTo>
                    <a:pt x="235226" y="698723"/>
                    <a:pt x="238972" y="709775"/>
                    <a:pt x="235601" y="723262"/>
                  </a:cubicBezTo>
                  <a:lnTo>
                    <a:pt x="270443" y="667627"/>
                  </a:lnTo>
                  <a:cubicBezTo>
                    <a:pt x="272316" y="664629"/>
                    <a:pt x="275688" y="659010"/>
                    <a:pt x="280559" y="650767"/>
                  </a:cubicBezTo>
                  <a:cubicBezTo>
                    <a:pt x="293297" y="629787"/>
                    <a:pt x="300040" y="618547"/>
                    <a:pt x="300790" y="617049"/>
                  </a:cubicBezTo>
                  <a:cubicBezTo>
                    <a:pt x="304911" y="609181"/>
                    <a:pt x="304724" y="603374"/>
                    <a:pt x="300228" y="599628"/>
                  </a:cubicBezTo>
                  <a:cubicBezTo>
                    <a:pt x="296856" y="592884"/>
                    <a:pt x="297792" y="587639"/>
                    <a:pt x="303038" y="583892"/>
                  </a:cubicBezTo>
                  <a:cubicBezTo>
                    <a:pt x="319897" y="576025"/>
                    <a:pt x="333759" y="573964"/>
                    <a:pt x="344624" y="577711"/>
                  </a:cubicBezTo>
                  <a:close/>
                  <a:moveTo>
                    <a:pt x="155800" y="332128"/>
                  </a:moveTo>
                  <a:cubicBezTo>
                    <a:pt x="144935" y="333626"/>
                    <a:pt x="132572" y="336623"/>
                    <a:pt x="118710" y="341119"/>
                  </a:cubicBezTo>
                  <a:cubicBezTo>
                    <a:pt x="115713" y="341868"/>
                    <a:pt x="111029" y="343554"/>
                    <a:pt x="104660" y="346177"/>
                  </a:cubicBezTo>
                  <a:cubicBezTo>
                    <a:pt x="102413" y="346926"/>
                    <a:pt x="100727" y="347488"/>
                    <a:pt x="99603" y="347863"/>
                  </a:cubicBezTo>
                  <a:cubicBezTo>
                    <a:pt x="103724" y="359852"/>
                    <a:pt x="106721" y="369593"/>
                    <a:pt x="108594" y="377086"/>
                  </a:cubicBezTo>
                  <a:cubicBezTo>
                    <a:pt x="116462" y="374838"/>
                    <a:pt x="127139" y="372215"/>
                    <a:pt x="140627" y="369218"/>
                  </a:cubicBezTo>
                  <a:cubicBezTo>
                    <a:pt x="141002" y="369218"/>
                    <a:pt x="141376" y="369218"/>
                    <a:pt x="141751" y="369218"/>
                  </a:cubicBezTo>
                  <a:cubicBezTo>
                    <a:pt x="145123" y="369593"/>
                    <a:pt x="147652" y="368188"/>
                    <a:pt x="149337" y="365003"/>
                  </a:cubicBezTo>
                  <a:cubicBezTo>
                    <a:pt x="151023" y="361818"/>
                    <a:pt x="154302" y="353295"/>
                    <a:pt x="159172" y="339433"/>
                  </a:cubicBezTo>
                  <a:cubicBezTo>
                    <a:pt x="159734" y="336623"/>
                    <a:pt x="159734" y="334610"/>
                    <a:pt x="159172" y="333392"/>
                  </a:cubicBezTo>
                  <a:cubicBezTo>
                    <a:pt x="158610" y="332174"/>
                    <a:pt x="157486" y="331753"/>
                    <a:pt x="155800" y="332128"/>
                  </a:cubicBezTo>
                  <a:close/>
                  <a:moveTo>
                    <a:pt x="331136" y="107900"/>
                  </a:moveTo>
                  <a:cubicBezTo>
                    <a:pt x="333759" y="117266"/>
                    <a:pt x="336381" y="126819"/>
                    <a:pt x="339004" y="136560"/>
                  </a:cubicBezTo>
                  <a:cubicBezTo>
                    <a:pt x="339379" y="137310"/>
                    <a:pt x="339847" y="138340"/>
                    <a:pt x="340409" y="139651"/>
                  </a:cubicBezTo>
                  <a:cubicBezTo>
                    <a:pt x="340971" y="140962"/>
                    <a:pt x="341252" y="141805"/>
                    <a:pt x="341252" y="142180"/>
                  </a:cubicBezTo>
                  <a:cubicBezTo>
                    <a:pt x="342001" y="141805"/>
                    <a:pt x="343219" y="141243"/>
                    <a:pt x="344905" y="140494"/>
                  </a:cubicBezTo>
                  <a:cubicBezTo>
                    <a:pt x="346591" y="139745"/>
                    <a:pt x="347808" y="139183"/>
                    <a:pt x="348558" y="138808"/>
                  </a:cubicBezTo>
                  <a:cubicBezTo>
                    <a:pt x="354177" y="136186"/>
                    <a:pt x="357081" y="133938"/>
                    <a:pt x="357268" y="132064"/>
                  </a:cubicBezTo>
                  <a:cubicBezTo>
                    <a:pt x="357456" y="130191"/>
                    <a:pt x="354927" y="127007"/>
                    <a:pt x="349682" y="122511"/>
                  </a:cubicBezTo>
                  <a:cubicBezTo>
                    <a:pt x="349307" y="122136"/>
                    <a:pt x="348370" y="121387"/>
                    <a:pt x="346872" y="120263"/>
                  </a:cubicBezTo>
                  <a:cubicBezTo>
                    <a:pt x="340128" y="115393"/>
                    <a:pt x="334883" y="111271"/>
                    <a:pt x="331136" y="107900"/>
                  </a:cubicBezTo>
                  <a:close/>
                  <a:moveTo>
                    <a:pt x="114073" y="42008"/>
                  </a:moveTo>
                  <a:cubicBezTo>
                    <a:pt x="119600" y="41540"/>
                    <a:pt x="125828" y="43460"/>
                    <a:pt x="132759" y="47768"/>
                  </a:cubicBezTo>
                  <a:cubicBezTo>
                    <a:pt x="145497" y="54887"/>
                    <a:pt x="156549" y="62380"/>
                    <a:pt x="165916" y="70247"/>
                  </a:cubicBezTo>
                  <a:cubicBezTo>
                    <a:pt x="176031" y="78864"/>
                    <a:pt x="178279" y="88418"/>
                    <a:pt x="172659" y="98908"/>
                  </a:cubicBezTo>
                  <a:cubicBezTo>
                    <a:pt x="168913" y="106026"/>
                    <a:pt x="167040" y="114456"/>
                    <a:pt x="167040" y="124197"/>
                  </a:cubicBezTo>
                  <a:cubicBezTo>
                    <a:pt x="167040" y="127194"/>
                    <a:pt x="167040" y="129442"/>
                    <a:pt x="167040" y="130940"/>
                  </a:cubicBezTo>
                  <a:cubicBezTo>
                    <a:pt x="167040" y="131315"/>
                    <a:pt x="167040" y="131690"/>
                    <a:pt x="167040" y="132064"/>
                  </a:cubicBezTo>
                  <a:cubicBezTo>
                    <a:pt x="166665" y="133188"/>
                    <a:pt x="166478" y="134125"/>
                    <a:pt x="166478" y="134874"/>
                  </a:cubicBezTo>
                  <a:cubicBezTo>
                    <a:pt x="171723" y="131877"/>
                    <a:pt x="177717" y="128131"/>
                    <a:pt x="184461" y="123635"/>
                  </a:cubicBezTo>
                  <a:cubicBezTo>
                    <a:pt x="185959" y="122511"/>
                    <a:pt x="186896" y="121762"/>
                    <a:pt x="187271" y="121387"/>
                  </a:cubicBezTo>
                  <a:cubicBezTo>
                    <a:pt x="194014" y="115018"/>
                    <a:pt x="201882" y="113894"/>
                    <a:pt x="210874" y="118015"/>
                  </a:cubicBezTo>
                  <a:cubicBezTo>
                    <a:pt x="218741" y="120638"/>
                    <a:pt x="226609" y="124384"/>
                    <a:pt x="234477" y="129255"/>
                  </a:cubicBezTo>
                  <a:cubicBezTo>
                    <a:pt x="236725" y="130753"/>
                    <a:pt x="238411" y="131877"/>
                    <a:pt x="239534" y="132626"/>
                  </a:cubicBezTo>
                  <a:cubicBezTo>
                    <a:pt x="245529" y="136373"/>
                    <a:pt x="248901" y="145177"/>
                    <a:pt x="249650" y="159039"/>
                  </a:cubicBezTo>
                  <a:cubicBezTo>
                    <a:pt x="250399" y="170653"/>
                    <a:pt x="245904" y="177959"/>
                    <a:pt x="236163" y="180956"/>
                  </a:cubicBezTo>
                  <a:cubicBezTo>
                    <a:pt x="219678" y="187325"/>
                    <a:pt x="205441" y="193507"/>
                    <a:pt x="193453" y="199501"/>
                  </a:cubicBezTo>
                  <a:cubicBezTo>
                    <a:pt x="190455" y="201000"/>
                    <a:pt x="183150" y="205121"/>
                    <a:pt x="171535" y="211865"/>
                  </a:cubicBezTo>
                  <a:cubicBezTo>
                    <a:pt x="168538" y="213738"/>
                    <a:pt x="166290" y="215049"/>
                    <a:pt x="164792" y="215799"/>
                  </a:cubicBezTo>
                  <a:cubicBezTo>
                    <a:pt x="164792" y="232658"/>
                    <a:pt x="164417" y="248768"/>
                    <a:pt x="163668" y="264129"/>
                  </a:cubicBezTo>
                  <a:cubicBezTo>
                    <a:pt x="170786" y="262255"/>
                    <a:pt x="179216" y="260195"/>
                    <a:pt x="188957" y="257947"/>
                  </a:cubicBezTo>
                  <a:cubicBezTo>
                    <a:pt x="190455" y="257572"/>
                    <a:pt x="191392" y="257385"/>
                    <a:pt x="191767" y="257385"/>
                  </a:cubicBezTo>
                  <a:cubicBezTo>
                    <a:pt x="200758" y="254762"/>
                    <a:pt x="208345" y="255886"/>
                    <a:pt x="214527" y="260757"/>
                  </a:cubicBezTo>
                  <a:cubicBezTo>
                    <a:pt x="220708" y="265627"/>
                    <a:pt x="228857" y="274244"/>
                    <a:pt x="238972" y="286608"/>
                  </a:cubicBezTo>
                  <a:cubicBezTo>
                    <a:pt x="244967" y="294101"/>
                    <a:pt x="248526" y="299908"/>
                    <a:pt x="249650" y="304029"/>
                  </a:cubicBezTo>
                  <a:cubicBezTo>
                    <a:pt x="250587" y="307588"/>
                    <a:pt x="250821" y="310866"/>
                    <a:pt x="250352" y="313863"/>
                  </a:cubicBezTo>
                  <a:cubicBezTo>
                    <a:pt x="249884" y="316861"/>
                    <a:pt x="248713" y="319577"/>
                    <a:pt x="246840" y="322012"/>
                  </a:cubicBezTo>
                  <a:cubicBezTo>
                    <a:pt x="244218" y="325758"/>
                    <a:pt x="233915" y="340932"/>
                    <a:pt x="215932" y="367532"/>
                  </a:cubicBezTo>
                  <a:cubicBezTo>
                    <a:pt x="212934" y="371653"/>
                    <a:pt x="212372" y="374088"/>
                    <a:pt x="214246" y="374838"/>
                  </a:cubicBezTo>
                  <a:cubicBezTo>
                    <a:pt x="218367" y="377086"/>
                    <a:pt x="222301" y="381394"/>
                    <a:pt x="226047" y="387763"/>
                  </a:cubicBezTo>
                  <a:cubicBezTo>
                    <a:pt x="229044" y="395256"/>
                    <a:pt x="229232" y="402936"/>
                    <a:pt x="226609" y="410804"/>
                  </a:cubicBezTo>
                  <a:cubicBezTo>
                    <a:pt x="225860" y="411553"/>
                    <a:pt x="225110" y="413239"/>
                    <a:pt x="224361" y="415862"/>
                  </a:cubicBezTo>
                  <a:cubicBezTo>
                    <a:pt x="222863" y="420732"/>
                    <a:pt x="221364" y="423729"/>
                    <a:pt x="219865" y="424853"/>
                  </a:cubicBezTo>
                  <a:cubicBezTo>
                    <a:pt x="217243" y="427101"/>
                    <a:pt x="215463" y="428132"/>
                    <a:pt x="214527" y="427944"/>
                  </a:cubicBezTo>
                  <a:cubicBezTo>
                    <a:pt x="213590" y="427757"/>
                    <a:pt x="211810" y="428038"/>
                    <a:pt x="209188" y="428787"/>
                  </a:cubicBezTo>
                  <a:cubicBezTo>
                    <a:pt x="208813" y="429162"/>
                    <a:pt x="208439" y="429349"/>
                    <a:pt x="208064" y="429349"/>
                  </a:cubicBezTo>
                  <a:cubicBezTo>
                    <a:pt x="206565" y="430848"/>
                    <a:pt x="204879" y="431035"/>
                    <a:pt x="203006" y="429911"/>
                  </a:cubicBezTo>
                  <a:cubicBezTo>
                    <a:pt x="200384" y="428038"/>
                    <a:pt x="197574" y="427101"/>
                    <a:pt x="194576" y="427101"/>
                  </a:cubicBezTo>
                  <a:cubicBezTo>
                    <a:pt x="193827" y="427101"/>
                    <a:pt x="192329" y="427289"/>
                    <a:pt x="190081" y="427663"/>
                  </a:cubicBezTo>
                  <a:cubicBezTo>
                    <a:pt x="177717" y="428413"/>
                    <a:pt x="166290" y="429911"/>
                    <a:pt x="155800" y="432159"/>
                  </a:cubicBezTo>
                  <a:cubicBezTo>
                    <a:pt x="143811" y="434407"/>
                    <a:pt x="132197" y="437030"/>
                    <a:pt x="120958" y="440027"/>
                  </a:cubicBezTo>
                  <a:cubicBezTo>
                    <a:pt x="119834" y="446770"/>
                    <a:pt x="116649" y="452952"/>
                    <a:pt x="111404" y="458572"/>
                  </a:cubicBezTo>
                  <a:cubicBezTo>
                    <a:pt x="102413" y="470186"/>
                    <a:pt x="91360" y="472996"/>
                    <a:pt x="78248" y="467002"/>
                  </a:cubicBezTo>
                  <a:cubicBezTo>
                    <a:pt x="71129" y="463255"/>
                    <a:pt x="65510" y="456886"/>
                    <a:pt x="61388" y="447894"/>
                  </a:cubicBezTo>
                  <a:cubicBezTo>
                    <a:pt x="43031" y="401812"/>
                    <a:pt x="28794" y="363036"/>
                    <a:pt x="18678" y="331566"/>
                  </a:cubicBezTo>
                  <a:cubicBezTo>
                    <a:pt x="17180" y="324073"/>
                    <a:pt x="18491" y="319015"/>
                    <a:pt x="22612" y="316392"/>
                  </a:cubicBezTo>
                  <a:cubicBezTo>
                    <a:pt x="24860" y="314519"/>
                    <a:pt x="26171" y="311896"/>
                    <a:pt x="26546" y="308525"/>
                  </a:cubicBezTo>
                  <a:cubicBezTo>
                    <a:pt x="27295" y="307026"/>
                    <a:pt x="30480" y="303654"/>
                    <a:pt x="36099" y="298409"/>
                  </a:cubicBezTo>
                  <a:cubicBezTo>
                    <a:pt x="37223" y="297285"/>
                    <a:pt x="37973" y="296536"/>
                    <a:pt x="38347" y="296161"/>
                  </a:cubicBezTo>
                  <a:cubicBezTo>
                    <a:pt x="40221" y="293913"/>
                    <a:pt x="42281" y="293164"/>
                    <a:pt x="44529" y="293913"/>
                  </a:cubicBezTo>
                  <a:cubicBezTo>
                    <a:pt x="45653" y="294288"/>
                    <a:pt x="46496" y="293820"/>
                    <a:pt x="47058" y="292508"/>
                  </a:cubicBezTo>
                  <a:cubicBezTo>
                    <a:pt x="47620" y="291197"/>
                    <a:pt x="48088" y="290354"/>
                    <a:pt x="48463" y="289979"/>
                  </a:cubicBezTo>
                  <a:cubicBezTo>
                    <a:pt x="50711" y="288106"/>
                    <a:pt x="54832" y="288855"/>
                    <a:pt x="60826" y="292227"/>
                  </a:cubicBezTo>
                  <a:lnTo>
                    <a:pt x="67570" y="295599"/>
                  </a:lnTo>
                  <a:cubicBezTo>
                    <a:pt x="69069" y="294850"/>
                    <a:pt x="71879" y="293726"/>
                    <a:pt x="76000" y="292227"/>
                  </a:cubicBezTo>
                  <a:cubicBezTo>
                    <a:pt x="83493" y="288855"/>
                    <a:pt x="89487" y="286233"/>
                    <a:pt x="93983" y="284360"/>
                  </a:cubicBezTo>
                  <a:cubicBezTo>
                    <a:pt x="93983" y="281362"/>
                    <a:pt x="93889" y="277241"/>
                    <a:pt x="93702" y="271996"/>
                  </a:cubicBezTo>
                  <a:cubicBezTo>
                    <a:pt x="93515" y="266751"/>
                    <a:pt x="93421" y="263005"/>
                    <a:pt x="93421" y="260757"/>
                  </a:cubicBezTo>
                  <a:cubicBezTo>
                    <a:pt x="91548" y="261881"/>
                    <a:pt x="88550" y="263567"/>
                    <a:pt x="84429" y="265814"/>
                  </a:cubicBezTo>
                  <a:cubicBezTo>
                    <a:pt x="71317" y="273682"/>
                    <a:pt x="64198" y="278178"/>
                    <a:pt x="63074" y="279302"/>
                  </a:cubicBezTo>
                  <a:cubicBezTo>
                    <a:pt x="58953" y="281924"/>
                    <a:pt x="56518" y="282486"/>
                    <a:pt x="55769" y="280988"/>
                  </a:cubicBezTo>
                  <a:cubicBezTo>
                    <a:pt x="55394" y="278740"/>
                    <a:pt x="56705" y="275743"/>
                    <a:pt x="59702" y="271996"/>
                  </a:cubicBezTo>
                  <a:cubicBezTo>
                    <a:pt x="67195" y="264503"/>
                    <a:pt x="76374" y="255324"/>
                    <a:pt x="87239" y="244459"/>
                  </a:cubicBezTo>
                  <a:cubicBezTo>
                    <a:pt x="88363" y="242586"/>
                    <a:pt x="90424" y="240526"/>
                    <a:pt x="93421" y="238278"/>
                  </a:cubicBezTo>
                  <a:cubicBezTo>
                    <a:pt x="92297" y="154731"/>
                    <a:pt x="91548" y="117078"/>
                    <a:pt x="91173" y="125321"/>
                  </a:cubicBezTo>
                  <a:cubicBezTo>
                    <a:pt x="91173" y="124571"/>
                    <a:pt x="91173" y="123728"/>
                    <a:pt x="91173" y="122792"/>
                  </a:cubicBezTo>
                  <a:cubicBezTo>
                    <a:pt x="91173" y="121855"/>
                    <a:pt x="91173" y="120263"/>
                    <a:pt x="91173" y="118015"/>
                  </a:cubicBezTo>
                  <a:cubicBezTo>
                    <a:pt x="91173" y="109023"/>
                    <a:pt x="89487" y="103404"/>
                    <a:pt x="86115" y="101156"/>
                  </a:cubicBezTo>
                  <a:cubicBezTo>
                    <a:pt x="79746" y="94412"/>
                    <a:pt x="78248" y="86544"/>
                    <a:pt x="81619" y="77553"/>
                  </a:cubicBezTo>
                  <a:cubicBezTo>
                    <a:pt x="83493" y="72308"/>
                    <a:pt x="87989" y="65377"/>
                    <a:pt x="95107" y="56760"/>
                  </a:cubicBezTo>
                  <a:cubicBezTo>
                    <a:pt x="96980" y="54137"/>
                    <a:pt x="98479" y="52077"/>
                    <a:pt x="99603" y="50578"/>
                  </a:cubicBezTo>
                  <a:cubicBezTo>
                    <a:pt x="103724" y="45333"/>
                    <a:pt x="108547" y="42476"/>
                    <a:pt x="114073" y="42008"/>
                  </a:cubicBezTo>
                  <a:close/>
                  <a:moveTo>
                    <a:pt x="365417" y="24165"/>
                  </a:moveTo>
                  <a:cubicBezTo>
                    <a:pt x="383400" y="21917"/>
                    <a:pt x="396700" y="22479"/>
                    <a:pt x="405317" y="25851"/>
                  </a:cubicBezTo>
                  <a:cubicBezTo>
                    <a:pt x="417306" y="30347"/>
                    <a:pt x="424424" y="37091"/>
                    <a:pt x="426672" y="46082"/>
                  </a:cubicBezTo>
                  <a:cubicBezTo>
                    <a:pt x="430044" y="57322"/>
                    <a:pt x="431917" y="67250"/>
                    <a:pt x="432292" y="75867"/>
                  </a:cubicBezTo>
                  <a:cubicBezTo>
                    <a:pt x="430419" y="83735"/>
                    <a:pt x="425548" y="90666"/>
                    <a:pt x="417681" y="96660"/>
                  </a:cubicBezTo>
                  <a:cubicBezTo>
                    <a:pt x="411311" y="103404"/>
                    <a:pt x="403069" y="105652"/>
                    <a:pt x="392954" y="103404"/>
                  </a:cubicBezTo>
                  <a:cubicBezTo>
                    <a:pt x="374221" y="98908"/>
                    <a:pt x="360359" y="94225"/>
                    <a:pt x="351367" y="89354"/>
                  </a:cubicBezTo>
                  <a:cubicBezTo>
                    <a:pt x="346872" y="85982"/>
                    <a:pt x="346122" y="83173"/>
                    <a:pt x="349120" y="80925"/>
                  </a:cubicBezTo>
                  <a:cubicBezTo>
                    <a:pt x="352866" y="77553"/>
                    <a:pt x="351367" y="73806"/>
                    <a:pt x="344624" y="69685"/>
                  </a:cubicBezTo>
                  <a:cubicBezTo>
                    <a:pt x="342001" y="68187"/>
                    <a:pt x="340877" y="66688"/>
                    <a:pt x="341252" y="65189"/>
                  </a:cubicBezTo>
                  <a:cubicBezTo>
                    <a:pt x="341627" y="63691"/>
                    <a:pt x="343313" y="62005"/>
                    <a:pt x="346310" y="60132"/>
                  </a:cubicBezTo>
                  <a:cubicBezTo>
                    <a:pt x="346684" y="59757"/>
                    <a:pt x="347246" y="59382"/>
                    <a:pt x="347996" y="59008"/>
                  </a:cubicBezTo>
                  <a:cubicBezTo>
                    <a:pt x="350993" y="57884"/>
                    <a:pt x="350993" y="56198"/>
                    <a:pt x="347996" y="53950"/>
                  </a:cubicBezTo>
                  <a:cubicBezTo>
                    <a:pt x="347246" y="53201"/>
                    <a:pt x="345560" y="51702"/>
                    <a:pt x="342938" y="49454"/>
                  </a:cubicBezTo>
                  <a:cubicBezTo>
                    <a:pt x="336943" y="44209"/>
                    <a:pt x="334134" y="40463"/>
                    <a:pt x="334508" y="38215"/>
                  </a:cubicBezTo>
                  <a:cubicBezTo>
                    <a:pt x="334134" y="32970"/>
                    <a:pt x="335632" y="29785"/>
                    <a:pt x="339004" y="28661"/>
                  </a:cubicBezTo>
                  <a:cubicBezTo>
                    <a:pt x="342376" y="27537"/>
                    <a:pt x="347621" y="26413"/>
                    <a:pt x="354739" y="25289"/>
                  </a:cubicBezTo>
                  <a:cubicBezTo>
                    <a:pt x="357362" y="24915"/>
                    <a:pt x="358860" y="24727"/>
                    <a:pt x="359235" y="24727"/>
                  </a:cubicBezTo>
                  <a:cubicBezTo>
                    <a:pt x="360359" y="24727"/>
                    <a:pt x="362420" y="24540"/>
                    <a:pt x="365417" y="24165"/>
                  </a:cubicBezTo>
                  <a:close/>
                  <a:moveTo>
                    <a:pt x="250212" y="0"/>
                  </a:moveTo>
                  <a:cubicBezTo>
                    <a:pt x="261826" y="375"/>
                    <a:pt x="274002" y="2998"/>
                    <a:pt x="286740" y="7868"/>
                  </a:cubicBezTo>
                  <a:cubicBezTo>
                    <a:pt x="300228" y="11614"/>
                    <a:pt x="308095" y="18358"/>
                    <a:pt x="310343" y="28099"/>
                  </a:cubicBezTo>
                  <a:cubicBezTo>
                    <a:pt x="312966" y="35592"/>
                    <a:pt x="318211" y="55636"/>
                    <a:pt x="326079" y="88230"/>
                  </a:cubicBezTo>
                  <a:cubicBezTo>
                    <a:pt x="331324" y="90478"/>
                    <a:pt x="339004" y="93850"/>
                    <a:pt x="349120" y="98346"/>
                  </a:cubicBezTo>
                  <a:cubicBezTo>
                    <a:pt x="368976" y="108087"/>
                    <a:pt x="383775" y="113332"/>
                    <a:pt x="393516" y="114081"/>
                  </a:cubicBezTo>
                  <a:cubicBezTo>
                    <a:pt x="406254" y="115205"/>
                    <a:pt x="414871" y="117078"/>
                    <a:pt x="419366" y="119701"/>
                  </a:cubicBezTo>
                  <a:cubicBezTo>
                    <a:pt x="419741" y="120076"/>
                    <a:pt x="420490" y="120825"/>
                    <a:pt x="421614" y="121949"/>
                  </a:cubicBezTo>
                  <a:cubicBezTo>
                    <a:pt x="428358" y="127943"/>
                    <a:pt x="433603" y="134874"/>
                    <a:pt x="437350" y="142742"/>
                  </a:cubicBezTo>
                  <a:cubicBezTo>
                    <a:pt x="447840" y="160725"/>
                    <a:pt x="444843" y="172901"/>
                    <a:pt x="428358" y="179270"/>
                  </a:cubicBezTo>
                  <a:cubicBezTo>
                    <a:pt x="413372" y="186014"/>
                    <a:pt x="391455" y="196692"/>
                    <a:pt x="362607" y="211303"/>
                  </a:cubicBezTo>
                  <a:cubicBezTo>
                    <a:pt x="368976" y="228911"/>
                    <a:pt x="375158" y="245583"/>
                    <a:pt x="381152" y="261319"/>
                  </a:cubicBezTo>
                  <a:cubicBezTo>
                    <a:pt x="382276" y="260195"/>
                    <a:pt x="383400" y="258883"/>
                    <a:pt x="384524" y="257385"/>
                  </a:cubicBezTo>
                  <a:cubicBezTo>
                    <a:pt x="394640" y="247269"/>
                    <a:pt x="400447" y="237716"/>
                    <a:pt x="401945" y="228724"/>
                  </a:cubicBezTo>
                  <a:cubicBezTo>
                    <a:pt x="402320" y="227975"/>
                    <a:pt x="402695" y="226664"/>
                    <a:pt x="403069" y="224790"/>
                  </a:cubicBezTo>
                  <a:cubicBezTo>
                    <a:pt x="404568" y="215424"/>
                    <a:pt x="409438" y="210741"/>
                    <a:pt x="417681" y="210741"/>
                  </a:cubicBezTo>
                  <a:cubicBezTo>
                    <a:pt x="419554" y="210741"/>
                    <a:pt x="421614" y="210741"/>
                    <a:pt x="423862" y="210741"/>
                  </a:cubicBezTo>
                  <a:cubicBezTo>
                    <a:pt x="428358" y="208868"/>
                    <a:pt x="433416" y="211678"/>
                    <a:pt x="439036" y="219171"/>
                  </a:cubicBezTo>
                  <a:cubicBezTo>
                    <a:pt x="440160" y="220669"/>
                    <a:pt x="443719" y="224790"/>
                    <a:pt x="449713" y="231534"/>
                  </a:cubicBezTo>
                  <a:cubicBezTo>
                    <a:pt x="456831" y="240151"/>
                    <a:pt x="462077" y="246520"/>
                    <a:pt x="465448" y="250641"/>
                  </a:cubicBezTo>
                  <a:cubicBezTo>
                    <a:pt x="472567" y="260007"/>
                    <a:pt x="469944" y="270872"/>
                    <a:pt x="457581" y="283236"/>
                  </a:cubicBezTo>
                  <a:cubicBezTo>
                    <a:pt x="442220" y="298596"/>
                    <a:pt x="425548" y="314144"/>
                    <a:pt x="407565" y="329880"/>
                  </a:cubicBezTo>
                  <a:cubicBezTo>
                    <a:pt x="423300" y="364347"/>
                    <a:pt x="436413" y="390011"/>
                    <a:pt x="446903" y="406870"/>
                  </a:cubicBezTo>
                  <a:cubicBezTo>
                    <a:pt x="450650" y="412865"/>
                    <a:pt x="453085" y="412115"/>
                    <a:pt x="454209" y="404622"/>
                  </a:cubicBezTo>
                  <a:cubicBezTo>
                    <a:pt x="454584" y="403124"/>
                    <a:pt x="454771" y="402187"/>
                    <a:pt x="454771" y="401812"/>
                  </a:cubicBezTo>
                  <a:cubicBezTo>
                    <a:pt x="455146" y="396567"/>
                    <a:pt x="455520" y="382518"/>
                    <a:pt x="455895" y="359664"/>
                  </a:cubicBezTo>
                  <a:cubicBezTo>
                    <a:pt x="456644" y="341306"/>
                    <a:pt x="456925" y="330723"/>
                    <a:pt x="456738" y="327913"/>
                  </a:cubicBezTo>
                  <a:cubicBezTo>
                    <a:pt x="456550" y="325103"/>
                    <a:pt x="457206" y="323511"/>
                    <a:pt x="458705" y="323136"/>
                  </a:cubicBezTo>
                  <a:cubicBezTo>
                    <a:pt x="461327" y="323511"/>
                    <a:pt x="462826" y="325009"/>
                    <a:pt x="463200" y="327632"/>
                  </a:cubicBezTo>
                  <a:cubicBezTo>
                    <a:pt x="463575" y="329505"/>
                    <a:pt x="464512" y="335312"/>
                    <a:pt x="466010" y="345053"/>
                  </a:cubicBezTo>
                  <a:cubicBezTo>
                    <a:pt x="466385" y="348799"/>
                    <a:pt x="466760" y="351422"/>
                    <a:pt x="467134" y="352921"/>
                  </a:cubicBezTo>
                  <a:cubicBezTo>
                    <a:pt x="467509" y="354419"/>
                    <a:pt x="467977" y="355356"/>
                    <a:pt x="468539" y="355730"/>
                  </a:cubicBezTo>
                  <a:cubicBezTo>
                    <a:pt x="469101" y="356105"/>
                    <a:pt x="469476" y="355824"/>
                    <a:pt x="469663" y="354887"/>
                  </a:cubicBezTo>
                  <a:cubicBezTo>
                    <a:pt x="469851" y="353951"/>
                    <a:pt x="469944" y="352359"/>
                    <a:pt x="469944" y="350111"/>
                  </a:cubicBezTo>
                  <a:cubicBezTo>
                    <a:pt x="469944" y="347863"/>
                    <a:pt x="470131" y="345709"/>
                    <a:pt x="470506" y="343648"/>
                  </a:cubicBezTo>
                  <a:cubicBezTo>
                    <a:pt x="470881" y="341587"/>
                    <a:pt x="472005" y="340838"/>
                    <a:pt x="473878" y="341400"/>
                  </a:cubicBezTo>
                  <a:cubicBezTo>
                    <a:pt x="475751" y="341962"/>
                    <a:pt x="476875" y="343367"/>
                    <a:pt x="477250" y="345615"/>
                  </a:cubicBezTo>
                  <a:cubicBezTo>
                    <a:pt x="478748" y="351235"/>
                    <a:pt x="480809" y="359852"/>
                    <a:pt x="483432" y="371466"/>
                  </a:cubicBezTo>
                  <a:cubicBezTo>
                    <a:pt x="484181" y="375962"/>
                    <a:pt x="484743" y="378959"/>
                    <a:pt x="485118" y="380457"/>
                  </a:cubicBezTo>
                  <a:cubicBezTo>
                    <a:pt x="485492" y="383080"/>
                    <a:pt x="486241" y="384578"/>
                    <a:pt x="487365" y="384953"/>
                  </a:cubicBezTo>
                  <a:cubicBezTo>
                    <a:pt x="488489" y="384578"/>
                    <a:pt x="489051" y="383267"/>
                    <a:pt x="489051" y="381019"/>
                  </a:cubicBezTo>
                  <a:cubicBezTo>
                    <a:pt x="489051" y="379895"/>
                    <a:pt x="488864" y="378397"/>
                    <a:pt x="488489" y="376524"/>
                  </a:cubicBezTo>
                  <a:cubicBezTo>
                    <a:pt x="488115" y="373152"/>
                    <a:pt x="487740" y="370155"/>
                    <a:pt x="487365" y="367532"/>
                  </a:cubicBezTo>
                  <a:cubicBezTo>
                    <a:pt x="486991" y="364909"/>
                    <a:pt x="487459" y="363598"/>
                    <a:pt x="488770" y="363598"/>
                  </a:cubicBezTo>
                  <a:cubicBezTo>
                    <a:pt x="490082" y="363598"/>
                    <a:pt x="491112" y="364722"/>
                    <a:pt x="491861" y="366970"/>
                  </a:cubicBezTo>
                  <a:cubicBezTo>
                    <a:pt x="493360" y="371466"/>
                    <a:pt x="496919" y="390760"/>
                    <a:pt x="502539" y="424853"/>
                  </a:cubicBezTo>
                  <a:cubicBezTo>
                    <a:pt x="505161" y="440214"/>
                    <a:pt x="506660" y="449018"/>
                    <a:pt x="507035" y="451266"/>
                  </a:cubicBezTo>
                  <a:cubicBezTo>
                    <a:pt x="507503" y="453889"/>
                    <a:pt x="507655" y="456617"/>
                    <a:pt x="507491" y="459450"/>
                  </a:cubicBezTo>
                  <a:cubicBezTo>
                    <a:pt x="506999" y="467950"/>
                    <a:pt x="503663" y="477398"/>
                    <a:pt x="497481" y="487795"/>
                  </a:cubicBezTo>
                  <a:cubicBezTo>
                    <a:pt x="495233" y="491916"/>
                    <a:pt x="487178" y="499596"/>
                    <a:pt x="473316" y="510836"/>
                  </a:cubicBezTo>
                  <a:cubicBezTo>
                    <a:pt x="454584" y="523948"/>
                    <a:pt x="436975" y="520764"/>
                    <a:pt x="420490" y="501282"/>
                  </a:cubicBezTo>
                  <a:cubicBezTo>
                    <a:pt x="397262" y="471685"/>
                    <a:pt x="373097" y="430473"/>
                    <a:pt x="347996" y="377648"/>
                  </a:cubicBezTo>
                  <a:cubicBezTo>
                    <a:pt x="328514" y="392259"/>
                    <a:pt x="312217" y="399939"/>
                    <a:pt x="299104" y="400688"/>
                  </a:cubicBezTo>
                  <a:cubicBezTo>
                    <a:pt x="290487" y="401812"/>
                    <a:pt x="270630" y="401438"/>
                    <a:pt x="239534" y="399565"/>
                  </a:cubicBezTo>
                  <a:cubicBezTo>
                    <a:pt x="232791" y="399190"/>
                    <a:pt x="229044" y="395818"/>
                    <a:pt x="228295" y="389449"/>
                  </a:cubicBezTo>
                  <a:cubicBezTo>
                    <a:pt x="228295" y="382331"/>
                    <a:pt x="231479" y="376711"/>
                    <a:pt x="237849" y="372590"/>
                  </a:cubicBezTo>
                  <a:cubicBezTo>
                    <a:pt x="268570" y="353857"/>
                    <a:pt x="296669" y="334750"/>
                    <a:pt x="322145" y="315268"/>
                  </a:cubicBezTo>
                  <a:cubicBezTo>
                    <a:pt x="312779" y="291665"/>
                    <a:pt x="304349" y="268999"/>
                    <a:pt x="296856" y="247269"/>
                  </a:cubicBezTo>
                  <a:cubicBezTo>
                    <a:pt x="283743" y="254388"/>
                    <a:pt x="276250" y="258696"/>
                    <a:pt x="274377" y="260195"/>
                  </a:cubicBezTo>
                  <a:cubicBezTo>
                    <a:pt x="266135" y="266938"/>
                    <a:pt x="257892" y="268624"/>
                    <a:pt x="249650" y="265253"/>
                  </a:cubicBezTo>
                  <a:cubicBezTo>
                    <a:pt x="235413" y="260007"/>
                    <a:pt x="219491" y="251203"/>
                    <a:pt x="201882" y="238840"/>
                  </a:cubicBezTo>
                  <a:cubicBezTo>
                    <a:pt x="192891" y="229473"/>
                    <a:pt x="197386" y="218983"/>
                    <a:pt x="215370" y="207369"/>
                  </a:cubicBezTo>
                  <a:cubicBezTo>
                    <a:pt x="227733" y="199876"/>
                    <a:pt x="247027" y="189386"/>
                    <a:pt x="273253" y="175898"/>
                  </a:cubicBezTo>
                  <a:cubicBezTo>
                    <a:pt x="259766" y="130940"/>
                    <a:pt x="249463" y="97784"/>
                    <a:pt x="242344" y="76429"/>
                  </a:cubicBezTo>
                  <a:cubicBezTo>
                    <a:pt x="240846" y="72308"/>
                    <a:pt x="238223" y="70247"/>
                    <a:pt x="234477" y="70247"/>
                  </a:cubicBezTo>
                  <a:cubicBezTo>
                    <a:pt x="232978" y="70622"/>
                    <a:pt x="231667" y="70622"/>
                    <a:pt x="230543" y="70247"/>
                  </a:cubicBezTo>
                  <a:cubicBezTo>
                    <a:pt x="228295" y="69873"/>
                    <a:pt x="225485" y="66501"/>
                    <a:pt x="222113" y="60132"/>
                  </a:cubicBezTo>
                  <a:cubicBezTo>
                    <a:pt x="220240" y="55636"/>
                    <a:pt x="218554" y="52451"/>
                    <a:pt x="217055" y="50578"/>
                  </a:cubicBezTo>
                  <a:cubicBezTo>
                    <a:pt x="214433" y="46832"/>
                    <a:pt x="214058" y="41212"/>
                    <a:pt x="215932" y="33719"/>
                  </a:cubicBezTo>
                  <a:cubicBezTo>
                    <a:pt x="216306" y="31846"/>
                    <a:pt x="216681" y="30347"/>
                    <a:pt x="217055" y="29223"/>
                  </a:cubicBezTo>
                  <a:cubicBezTo>
                    <a:pt x="219678" y="21355"/>
                    <a:pt x="223799" y="14237"/>
                    <a:pt x="229419" y="7868"/>
                  </a:cubicBezTo>
                  <a:cubicBezTo>
                    <a:pt x="234664" y="2623"/>
                    <a:pt x="241595" y="0"/>
                    <a:pt x="250212" y="0"/>
                  </a:cubicBezTo>
                  <a:close/>
                </a:path>
              </a:pathLst>
            </a:custGeom>
            <a:solidFill>
              <a:srgbClr val="E97C3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solidFill>
                  <a:srgbClr val="E97C30"/>
                </a:solidFill>
                <a:latin typeface="方正榜书行简体" panose="02000000000000000000" pitchFamily="2" charset="-122"/>
                <a:ea typeface="方正榜书行简体" panose="02000000000000000000" pitchFamily="2" charset="-122"/>
              </a:endParaRPr>
            </a:p>
          </p:txBody>
        </p:sp>
        <p:sp>
          <p:nvSpPr>
            <p:cNvPr id="77" name="文本框 76"/>
            <p:cNvSpPr txBox="1"/>
            <p:nvPr/>
          </p:nvSpPr>
          <p:spPr>
            <a:xfrm>
              <a:off x="9722889" y="5191511"/>
              <a:ext cx="2148115" cy="707886"/>
            </a:xfrm>
            <a:prstGeom prst="rect">
              <a:avLst/>
            </a:prstGeom>
            <a:noFill/>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dirty="0">
                  <a:effectLst>
                    <a:outerShdw blurRad="38100" dist="38100" dir="2700000" algn="tl">
                      <a:srgbClr val="000000">
                        <a:alpha val="43137"/>
                      </a:srgbClr>
                    </a:outerShdw>
                  </a:effectLst>
                </a:rPr>
                <a:t>引进来</a:t>
              </a:r>
              <a:r>
                <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dirty="0">
                  <a:effectLst>
                    <a:outerShdw blurRad="38100" dist="38100" dir="2700000" algn="tl">
                      <a:srgbClr val="000000">
                        <a:alpha val="43137"/>
                      </a:srgbClr>
                    </a:outerShdw>
                  </a:effectLst>
                </a:rPr>
                <a:t>和</a:t>
              </a:r>
              <a:r>
                <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dirty="0">
                  <a:effectLst>
                    <a:outerShdw blurRad="38100" dist="38100" dir="2700000" algn="tl">
                      <a:srgbClr val="000000">
                        <a:alpha val="43137"/>
                      </a:srgbClr>
                    </a:outerShdw>
                  </a:effectLst>
                </a:rPr>
                <a:t>走出去</a:t>
              </a:r>
              <a:r>
                <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sp>
        <p:nvSpPr>
          <p:cNvPr id="82" name="文本框 81"/>
          <p:cNvSpPr txBox="1"/>
          <p:nvPr/>
        </p:nvSpPr>
        <p:spPr>
          <a:xfrm>
            <a:off x="3134997" y="524874"/>
            <a:ext cx="6096000" cy="464166"/>
          </a:xfrm>
          <a:prstGeom prst="rect">
            <a:avLst/>
          </a:prstGeom>
          <a:noFill/>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rPr>
              <a:t>跨世纪发展战略的制定与实施</a:t>
            </a:r>
            <a:endParaRPr kumimoji="0" lang="en-US" altLang="zh-CN" sz="22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sp>
        <p:nvSpPr>
          <p:cNvPr id="31" name="文本框 3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812" y="3743259"/>
            <a:ext cx="12192000" cy="3114742"/>
          </a:xfrm>
          <a:prstGeom prst="rect">
            <a:avLst/>
          </a:prstGeom>
          <a:gradFill flip="none" rotWithShape="1">
            <a:gsLst>
              <a:gs pos="0">
                <a:srgbClr val="EFC879">
                  <a:alpha val="55000"/>
                </a:srgbClr>
              </a:gs>
              <a:gs pos="100000">
                <a:srgbClr val="FBECC4">
                  <a:alpha val="31000"/>
                </a:srgb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2" name="文本框 1"/>
          <p:cNvSpPr txBox="1"/>
          <p:nvPr/>
        </p:nvSpPr>
        <p:spPr>
          <a:xfrm>
            <a:off x="5234226" y="906598"/>
            <a:ext cx="1723549" cy="400110"/>
          </a:xfrm>
          <a:prstGeom prst="rect">
            <a:avLst/>
          </a:prstGeom>
          <a:noFill/>
        </p:spPr>
        <p:txBody>
          <a:bodyPr wrap="none" rtlCol="0">
            <a:spAutoFit/>
          </a:bodyPr>
          <a:lstStyle/>
          <a:p>
            <a:pPr algn="ctr"/>
            <a:r>
              <a:rPr kumimoji="1"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科教兴国战略</a:t>
            </a:r>
            <a:endParaRPr kumimoji="1"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59722" y="1587761"/>
            <a:ext cx="8872556" cy="961289"/>
          </a:xfrm>
          <a:prstGeom prst="rect">
            <a:avLst/>
          </a:prstGeom>
          <a:noFill/>
        </p:spPr>
        <p:txBody>
          <a:bodyPr wrap="square" rtlCol="0">
            <a:spAutoFit/>
          </a:bodyPr>
          <a:lstStyle/>
          <a:p>
            <a:pPr indent="457200">
              <a:lnSpc>
                <a:spcPct val="150000"/>
              </a:lnSpc>
            </a:pPr>
            <a:r>
              <a:rPr kumimoji="1" lang="en-US" altLang="zh-CN" sz="2000" dirty="0">
                <a:latin typeface="微软雅黑" panose="020B0503020204020204" pitchFamily="34" charset="-122"/>
                <a:ea typeface="微软雅黑" panose="020B0503020204020204" pitchFamily="34" charset="-122"/>
              </a:rPr>
              <a:t> 1995</a:t>
            </a:r>
            <a:r>
              <a:rPr kumimoji="1" lang="zh-CN" altLang="en-US" sz="2000" dirty="0">
                <a:latin typeface="微软雅黑" panose="020B0503020204020204" pitchFamily="34" charset="-122"/>
                <a:ea typeface="微软雅黑" panose="020B0503020204020204" pitchFamily="34" charset="-122"/>
              </a:rPr>
              <a:t>年</a:t>
            </a:r>
            <a:r>
              <a:rPr kumimoji="1" lang="en-US" altLang="zh-CN" sz="2000" dirty="0">
                <a:latin typeface="微软雅黑" panose="020B0503020204020204" pitchFamily="34" charset="-122"/>
                <a:ea typeface="微软雅黑" panose="020B0503020204020204" pitchFamily="34" charset="-122"/>
              </a:rPr>
              <a:t>5</a:t>
            </a:r>
            <a:r>
              <a:rPr kumimoji="1" lang="zh-CN" altLang="en-US" sz="2000" dirty="0">
                <a:latin typeface="微软雅黑" panose="020B0503020204020204" pitchFamily="34" charset="-122"/>
                <a:ea typeface="微软雅黑" panose="020B0503020204020204" pitchFamily="34" charset="-122"/>
              </a:rPr>
              <a:t>月，党中央准确分析科技发展趋势和国内外形势，作出关于加速科学技术进步的决定，确定实施</a:t>
            </a:r>
            <a:r>
              <a:rPr kumimoji="1" lang="zh-CN" altLang="en-US" sz="2000" b="1" dirty="0">
                <a:solidFill>
                  <a:srgbClr val="C00000"/>
                </a:solidFill>
                <a:latin typeface="微软雅黑" panose="020B0503020204020204" pitchFamily="34" charset="-122"/>
                <a:ea typeface="微软雅黑" panose="020B0503020204020204" pitchFamily="34" charset="-122"/>
              </a:rPr>
              <a:t>科教兴国战略</a:t>
            </a:r>
            <a:r>
              <a:rPr kumimoji="1" lang="zh-CN" altLang="en-US" sz="2000" dirty="0">
                <a:latin typeface="微软雅黑" panose="020B0503020204020204" pitchFamily="34" charset="-122"/>
                <a:ea typeface="微软雅黑" panose="020B0503020204020204" pitchFamily="34" charset="-122"/>
              </a:rPr>
              <a:t>。</a:t>
            </a:r>
            <a:endParaRPr kumimoji="1"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254246" y="6037356"/>
            <a:ext cx="3771775" cy="276999"/>
          </a:xfrm>
          <a:prstGeom prst="rect">
            <a:avLst/>
          </a:prstGeom>
          <a:noFill/>
        </p:spPr>
        <p:txBody>
          <a:bodyPr wrap="square" rtlCol="0">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1995</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9</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日，</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中华人民共和国教育法</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正式实施</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612546" y="6007042"/>
            <a:ext cx="4532042" cy="461665"/>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著名数学家吴文俊、</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杂交水稻之父</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袁隆平荣膺</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年度国家最高科学技术奖</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rcRect/>
          <a:stretch>
            <a:fillRect/>
          </a:stretch>
        </p:blipFill>
        <p:spPr bwMode="auto">
          <a:xfrm>
            <a:off x="6798566" y="2966877"/>
            <a:ext cx="4000975" cy="2797818"/>
          </a:xfrm>
          <a:prstGeom prst="rect">
            <a:avLst/>
          </a:prstGeom>
          <a:noFill/>
          <a:ln w="38100">
            <a:solidFill>
              <a:srgbClr val="FFFFFF"/>
            </a:solidFill>
          </a:ln>
          <a:effectLst>
            <a:outerShdw blurRad="50800" dist="38100" dir="2700000" algn="tl" rotWithShape="0">
              <a:prstClr val="black">
                <a:alpha val="40000"/>
              </a:prstClr>
            </a:outerShdw>
          </a:effectLst>
        </p:spPr>
      </p:pic>
      <p:grpSp>
        <p:nvGrpSpPr>
          <p:cNvPr id="16" name="组合 15"/>
          <p:cNvGrpSpPr/>
          <p:nvPr/>
        </p:nvGrpSpPr>
        <p:grpSpPr>
          <a:xfrm>
            <a:off x="1630937" y="2781042"/>
            <a:ext cx="2533584" cy="3256314"/>
            <a:chOff x="2015519" y="2966876"/>
            <a:chExt cx="2176850" cy="2797819"/>
          </a:xfrm>
          <a:effectLst>
            <a:outerShdw blurRad="50800" dist="38100" dir="8100000" algn="tr" rotWithShape="0">
              <a:prstClr val="black">
                <a:alpha val="40000"/>
              </a:prstClr>
            </a:outerShdw>
          </a:effectLst>
        </p:grpSpPr>
        <p:pic>
          <p:nvPicPr>
            <p:cNvPr id="10" name="图片 9"/>
            <p:cNvPicPr>
              <a:picLocks noChangeAspect="1"/>
            </p:cNvPicPr>
            <p:nvPr/>
          </p:nvPicPr>
          <p:blipFill>
            <a:blip r:embed="rId2"/>
            <a:srcRect/>
            <a:stretch>
              <a:fillRect/>
            </a:stretch>
          </p:blipFill>
          <p:spPr bwMode="auto">
            <a:xfrm>
              <a:off x="2052017" y="2966876"/>
              <a:ext cx="1897684" cy="2797819"/>
            </a:xfrm>
            <a:prstGeom prst="rect">
              <a:avLst/>
            </a:prstGeom>
            <a:scene3d>
              <a:camera prst="isometricTopUp">
                <a:rot lat="19605944" lon="19990626" rev="975542"/>
              </a:camera>
              <a:lightRig rig="threePt" dir="t"/>
            </a:scene3d>
          </p:spPr>
        </p:pic>
        <p:sp>
          <p:nvSpPr>
            <p:cNvPr id="14" name="平行四边形 13"/>
            <p:cNvSpPr/>
            <p:nvPr/>
          </p:nvSpPr>
          <p:spPr>
            <a:xfrm rot="15240000" flipH="1">
              <a:off x="847482" y="4400401"/>
              <a:ext cx="2454334" cy="118259"/>
            </a:xfrm>
            <a:prstGeom prst="parallelogram">
              <a:avLst>
                <a:gd name="adj" fmla="val 114865"/>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rot="21540000" flipH="1" flipV="1">
              <a:off x="2366659" y="5494724"/>
              <a:ext cx="1825710" cy="155497"/>
            </a:xfrm>
            <a:prstGeom prst="parallelogram">
              <a:avLst>
                <a:gd name="adj" fmla="val 50090"/>
              </a:avLst>
            </a:prstGeom>
            <a:pattFill prst="narHorz">
              <a:fgClr>
                <a:schemeClr val="bg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812" y="3743259"/>
            <a:ext cx="12192000" cy="3114742"/>
          </a:xfrm>
          <a:prstGeom prst="rect">
            <a:avLst/>
          </a:prstGeom>
          <a:gradFill flip="none" rotWithShape="1">
            <a:gsLst>
              <a:gs pos="0">
                <a:srgbClr val="EFC879">
                  <a:alpha val="55000"/>
                </a:srgbClr>
              </a:gs>
              <a:gs pos="100000">
                <a:srgbClr val="FBECC4">
                  <a:alpha val="31000"/>
                </a:srgb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6" name="矩形 15"/>
          <p:cNvSpPr/>
          <p:nvPr/>
        </p:nvSpPr>
        <p:spPr>
          <a:xfrm>
            <a:off x="393308" y="2099921"/>
            <a:ext cx="5803900" cy="382230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45316" y="2052018"/>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551477" y="5922225"/>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05986" y="988116"/>
            <a:ext cx="1980029" cy="677108"/>
          </a:xfrm>
          <a:prstGeom prst="rect">
            <a:avLst/>
          </a:prstGeom>
          <a:noFill/>
        </p:spPr>
        <p:txBody>
          <a:bodyPr wrap="none" rtlCol="0">
            <a:spAutoFit/>
          </a:bodyPr>
          <a:lstStyle/>
          <a:p>
            <a:pPr algn="ctr"/>
            <a:r>
              <a:rPr kumimoji="1"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可持续发展战略</a:t>
            </a:r>
            <a:endParaRPr kumimoji="1"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endParaRPr kumimoji="1" lang="zh-CN" altLang="en-US" dirty="0"/>
          </a:p>
        </p:txBody>
      </p:sp>
      <p:sp>
        <p:nvSpPr>
          <p:cNvPr id="10" name="文本框 9"/>
          <p:cNvSpPr txBox="1"/>
          <p:nvPr/>
        </p:nvSpPr>
        <p:spPr>
          <a:xfrm>
            <a:off x="906656" y="2112082"/>
            <a:ext cx="4769420" cy="3784600"/>
          </a:xfrm>
          <a:prstGeom prst="rect">
            <a:avLst/>
          </a:prstGeom>
          <a:noFill/>
        </p:spPr>
        <p:txBody>
          <a:bodyPr wrap="square" rtlCol="0">
            <a:spAutoFit/>
          </a:bodyPr>
          <a:lstStyle/>
          <a:p>
            <a:pPr indent="457200" algn="just">
              <a:lnSpc>
                <a:spcPct val="150000"/>
              </a:lnSpc>
            </a:pPr>
            <a:r>
              <a:rPr kumimoji="1" lang="en-US" altLang="zh-CN" sz="2000" dirty="0">
                <a:latin typeface="微软雅黑" panose="020B0503020204020204" pitchFamily="34" charset="-122"/>
                <a:ea typeface="微软雅黑" panose="020B0503020204020204" pitchFamily="34" charset="-122"/>
              </a:rPr>
              <a:t> 1992</a:t>
            </a:r>
            <a:r>
              <a:rPr kumimoji="1" lang="zh-CN" altLang="en-US" sz="2000" dirty="0">
                <a:latin typeface="微软雅黑" panose="020B0503020204020204" pitchFamily="34" charset="-122"/>
                <a:ea typeface="微软雅黑" panose="020B0503020204020204" pitchFamily="34" charset="-122"/>
              </a:rPr>
              <a:t>年联合国环境与发展大会后，党中央、国务院明确提出将实施可持续发展战略。</a:t>
            </a:r>
            <a:endParaRPr kumimoji="1" lang="en-US" altLang="zh-CN" sz="2000" dirty="0">
              <a:latin typeface="微软雅黑" panose="020B0503020204020204" pitchFamily="34" charset="-122"/>
              <a:ea typeface="微软雅黑" panose="020B0503020204020204" pitchFamily="34" charset="-122"/>
            </a:endParaRPr>
          </a:p>
          <a:p>
            <a:pPr indent="457200" algn="just">
              <a:lnSpc>
                <a:spcPct val="150000"/>
              </a:lnSpc>
            </a:pPr>
            <a:r>
              <a:rPr kumimoji="1" lang="en-US" altLang="zh-CN" sz="2000" dirty="0">
                <a:latin typeface="微软雅黑" panose="020B0503020204020204" pitchFamily="34" charset="-122"/>
                <a:ea typeface="微软雅黑" panose="020B0503020204020204" pitchFamily="34" charset="-122"/>
              </a:rPr>
              <a:t> 1997</a:t>
            </a:r>
            <a:r>
              <a:rPr kumimoji="1" lang="zh-CN" altLang="en-US" sz="2000" dirty="0">
                <a:latin typeface="微软雅黑" panose="020B0503020204020204" pitchFamily="34" charset="-122"/>
                <a:ea typeface="微软雅黑" panose="020B0503020204020204" pitchFamily="34" charset="-122"/>
              </a:rPr>
              <a:t>年党的十五大和</a:t>
            </a:r>
            <a:r>
              <a:rPr kumimoji="1" lang="en-US" altLang="zh-CN" sz="2000" dirty="0">
                <a:latin typeface="微软雅黑" panose="020B0503020204020204" pitchFamily="34" charset="-122"/>
                <a:ea typeface="微软雅黑" panose="020B0503020204020204" pitchFamily="34" charset="-122"/>
              </a:rPr>
              <a:t>1998</a:t>
            </a:r>
            <a:r>
              <a:rPr kumimoji="1" lang="zh-CN" altLang="en-US" sz="2000" dirty="0">
                <a:latin typeface="微软雅黑" panose="020B0503020204020204" pitchFamily="34" charset="-122"/>
                <a:ea typeface="微软雅黑" panose="020B0503020204020204" pitchFamily="34" charset="-122"/>
              </a:rPr>
              <a:t>年九届全国人大一次会议，都将实施可持续发展战略作为我国跨世纪发展的重要任务，坚持</a:t>
            </a:r>
            <a:r>
              <a:rPr kumimoji="1" lang="zh-CN" altLang="en-US" sz="2000" b="1" dirty="0">
                <a:solidFill>
                  <a:srgbClr val="C00000"/>
                </a:solidFill>
                <a:latin typeface="微软雅黑" panose="020B0503020204020204" pitchFamily="34" charset="-122"/>
                <a:ea typeface="微软雅黑" panose="020B0503020204020204" pitchFamily="34" charset="-122"/>
              </a:rPr>
              <a:t>计划生育和保护环境的基本国策</a:t>
            </a:r>
            <a:r>
              <a:rPr kumimoji="1" lang="zh-CN" altLang="en-US" sz="2000" dirty="0">
                <a:latin typeface="微软雅黑" panose="020B0503020204020204" pitchFamily="34" charset="-122"/>
                <a:ea typeface="微软雅黑" panose="020B0503020204020204" pitchFamily="34" charset="-122"/>
              </a:rPr>
              <a:t>，正确处理经济发展同人口、资源、环境的关系。</a:t>
            </a:r>
            <a:endParaRPr kumimoji="1"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395109" y="5522793"/>
            <a:ext cx="5402640" cy="461665"/>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被誉为</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世界生态工程之最</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的三北防护林建设工程，到</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2001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年顺利完成第一阶段建设任务，初步建立起阻止风沙南侵的绿色长城</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a:srcRect b="10376"/>
          <a:stretch>
            <a:fillRect/>
          </a:stretch>
        </p:blipFill>
        <p:spPr bwMode="auto">
          <a:xfrm>
            <a:off x="6395109" y="2056639"/>
            <a:ext cx="5324075" cy="3243991"/>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rotWithShape="1">
          <a:blip r:embed="rId1">
            <a:alphaModFix amt="20000"/>
            <a:extLst>
              <a:ext uri="{28A0092B-C50C-407E-A947-70E740481C1C}">
                <a14:useLocalDpi xmlns:a14="http://schemas.microsoft.com/office/drawing/2010/main" val="0"/>
              </a:ext>
            </a:extLst>
          </a:blip>
          <a:srcRect l="7460" r="63488" b="2063"/>
          <a:stretch>
            <a:fillRect/>
          </a:stretch>
        </p:blipFill>
        <p:spPr>
          <a:xfrm>
            <a:off x="3025776" y="2295"/>
            <a:ext cx="3027046" cy="6855705"/>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rotWithShape="1">
          <a:blip r:embed="rId2">
            <a:alphaModFix amt="20000"/>
          </a:blip>
          <a:srcRect r="10908"/>
          <a:stretch>
            <a:fillRect/>
          </a:stretch>
        </p:blipFill>
        <p:spPr>
          <a:xfrm>
            <a:off x="1" y="1"/>
            <a:ext cx="3034029" cy="6873240"/>
          </a:xfrm>
          <a:prstGeom prst="rect">
            <a:avLst/>
          </a:prstGeom>
          <a:ln>
            <a:noFill/>
          </a:ln>
          <a:effectLst>
            <a:outerShdw blurRad="292100" dist="139700" dir="2700000" algn="tl" rotWithShape="0">
              <a:srgbClr val="333333">
                <a:alpha val="65000"/>
              </a:srgbClr>
            </a:outerShdw>
          </a:effectLst>
        </p:spPr>
      </p:pic>
      <p:pic>
        <p:nvPicPr>
          <p:cNvPr id="23" name="图片 22"/>
          <p:cNvPicPr>
            <a:picLocks noChangeAspect="1"/>
          </p:cNvPicPr>
          <p:nvPr/>
        </p:nvPicPr>
        <p:blipFill rotWithShape="1">
          <a:blip r:embed="rId3">
            <a:alphaModFix amt="20000"/>
          </a:blip>
          <a:srcRect l="2939"/>
          <a:stretch>
            <a:fillRect/>
          </a:stretch>
        </p:blipFill>
        <p:spPr>
          <a:xfrm>
            <a:off x="9056916" y="1"/>
            <a:ext cx="3167380" cy="6845300"/>
          </a:xfrm>
          <a:prstGeom prst="rect">
            <a:avLst/>
          </a:prstGeom>
          <a:ln>
            <a:noFill/>
          </a:ln>
          <a:effectLst>
            <a:outerShdw blurRad="292100" dist="139700" dir="2700000" algn="tl" rotWithShape="0">
              <a:srgbClr val="333333">
                <a:alpha val="65000"/>
              </a:srgbClr>
            </a:outerShdw>
          </a:effectLst>
        </p:spPr>
      </p:pic>
      <p:pic>
        <p:nvPicPr>
          <p:cNvPr id="20" name="图片 19"/>
          <p:cNvPicPr>
            <a:picLocks noChangeAspect="1"/>
          </p:cNvPicPr>
          <p:nvPr/>
        </p:nvPicPr>
        <p:blipFill rotWithShape="1">
          <a:blip r:embed="rId4">
            <a:alphaModFix amt="20000"/>
          </a:blip>
          <a:srcRect l="1" r="45916" b="3428"/>
          <a:stretch>
            <a:fillRect/>
          </a:stretch>
        </p:blipFill>
        <p:spPr>
          <a:xfrm>
            <a:off x="6052821" y="1"/>
            <a:ext cx="2994025" cy="6901180"/>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15306" y="1749599"/>
            <a:ext cx="12239602" cy="2528226"/>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a:srcRect/>
          <a:stretch>
            <a:fillRect/>
          </a:stretch>
        </p:blipFill>
        <p:spPr>
          <a:xfrm>
            <a:off x="127505" y="2163729"/>
            <a:ext cx="2779020" cy="1593850"/>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rotWithShape="1">
          <a:blip r:embed="rId6"/>
          <a:srcRect t="12395" b="3428"/>
          <a:stretch>
            <a:fillRect/>
          </a:stretch>
        </p:blipFill>
        <p:spPr>
          <a:xfrm>
            <a:off x="6138546" y="2154112"/>
            <a:ext cx="2822575" cy="1595212"/>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7"/>
          <a:srcRect t="5418"/>
          <a:stretch>
            <a:fillRect/>
          </a:stretch>
        </p:blipFill>
        <p:spPr>
          <a:xfrm>
            <a:off x="9229319" y="2163729"/>
            <a:ext cx="2822574" cy="1592484"/>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5105986" y="831118"/>
            <a:ext cx="1980029" cy="677108"/>
          </a:xfrm>
          <a:prstGeom prst="rect">
            <a:avLst/>
          </a:prstGeom>
          <a:noFill/>
        </p:spPr>
        <p:txBody>
          <a:bodyPr wrap="none" rtlCol="0">
            <a:spAutoFit/>
          </a:bodyPr>
          <a:lstStyle/>
          <a:p>
            <a:pPr algn="ctr"/>
            <a:r>
              <a:rPr kumimoji="1"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西部大开发战略</a:t>
            </a:r>
            <a:endParaRPr kumimoji="1"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endParaRPr kumimoji="1" lang="zh-CN" altLang="en-US" dirty="0"/>
          </a:p>
        </p:txBody>
      </p:sp>
      <p:sp>
        <p:nvSpPr>
          <p:cNvPr id="17" name="圆角矩形 16"/>
          <p:cNvSpPr/>
          <p:nvPr/>
        </p:nvSpPr>
        <p:spPr>
          <a:xfrm>
            <a:off x="721678" y="3576604"/>
            <a:ext cx="1590675" cy="389255"/>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rgbClr val="FFC000">
                    <a:lumMod val="40000"/>
                    <a:lumOff val="60000"/>
                  </a:srgbClr>
                </a:solidFill>
                <a:effectLst/>
                <a:uLnTx/>
                <a:uFillTx/>
                <a:latin typeface="华文中宋" panose="02010600040101010101" pitchFamily="2" charset="-122"/>
                <a:ea typeface="华文中宋" panose="02010600040101010101" pitchFamily="2" charset="-122"/>
              </a:rPr>
              <a:t>青藏铁路</a:t>
            </a:r>
            <a:endParaRPr kumimoji="0" lang="zh-CN" altLang="en-US" sz="2000" i="0" u="none" strike="noStrike" kern="0" cap="none" spc="0" normalizeH="0" baseline="0" noProof="0" dirty="0">
              <a:ln>
                <a:noFill/>
              </a:ln>
              <a:solidFill>
                <a:srgbClr val="FFC000">
                  <a:lumMod val="40000"/>
                  <a:lumOff val="60000"/>
                </a:srgbClr>
              </a:solidFill>
              <a:effectLst/>
              <a:uLnTx/>
              <a:uFillTx/>
              <a:latin typeface="华文中宋" panose="02010600040101010101" pitchFamily="2" charset="-122"/>
              <a:ea typeface="华文中宋" panose="02010600040101010101" pitchFamily="2" charset="-122"/>
              <a:sym typeface="Arial" panose="020B0604020202020204" pitchFamily="34" charset="0"/>
            </a:endParaRPr>
          </a:p>
        </p:txBody>
      </p:sp>
      <p:sp>
        <p:nvSpPr>
          <p:cNvPr id="24" name="圆角矩形 23"/>
          <p:cNvSpPr/>
          <p:nvPr/>
        </p:nvSpPr>
        <p:spPr>
          <a:xfrm>
            <a:off x="6754496" y="3576604"/>
            <a:ext cx="1590675" cy="389255"/>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anchor="ctr"/>
          <a:lstStyle/>
          <a:p>
            <a:pPr marR="0" lvl="0" indent="0" algn="ctr" fontAlgn="auto">
              <a:lnSpc>
                <a:spcPct val="100000"/>
              </a:lnSpc>
              <a:spcBef>
                <a:spcPts val="0"/>
              </a:spcBef>
              <a:spcAft>
                <a:spcPts val="0"/>
              </a:spcAft>
              <a:buClrTx/>
              <a:buSzTx/>
              <a:buFontTx/>
              <a:buNone/>
              <a:defRPr/>
            </a:pPr>
            <a:r>
              <a:rPr lang="zh-CN" altLang="en-US" sz="2000" dirty="0">
                <a:solidFill>
                  <a:srgbClr val="FFC000">
                    <a:lumMod val="40000"/>
                    <a:lumOff val="60000"/>
                  </a:srgbClr>
                </a:solidFill>
                <a:latin typeface="华文中宋" panose="02010600040101010101" pitchFamily="2" charset="-122"/>
                <a:ea typeface="华文中宋" panose="02010600040101010101" pitchFamily="2" charset="-122"/>
                <a:sym typeface="Arial" panose="020B0604020202020204" pitchFamily="34" charset="0"/>
              </a:rPr>
              <a:t>西气东输</a:t>
            </a:r>
            <a:endParaRPr lang="zh-CN" altLang="en-US" sz="2000" dirty="0">
              <a:solidFill>
                <a:srgbClr val="FFC000">
                  <a:lumMod val="40000"/>
                  <a:lumOff val="60000"/>
                </a:srgbClr>
              </a:solidFill>
              <a:latin typeface="华文中宋" panose="02010600040101010101" pitchFamily="2" charset="-122"/>
              <a:ea typeface="华文中宋" panose="02010600040101010101" pitchFamily="2" charset="-122"/>
              <a:sym typeface="Arial" panose="020B0604020202020204" pitchFamily="34" charset="0"/>
            </a:endParaRPr>
          </a:p>
        </p:txBody>
      </p:sp>
      <p:sp>
        <p:nvSpPr>
          <p:cNvPr id="25" name="圆角矩形 24"/>
          <p:cNvSpPr/>
          <p:nvPr/>
        </p:nvSpPr>
        <p:spPr>
          <a:xfrm>
            <a:off x="9845269" y="3576604"/>
            <a:ext cx="1590675" cy="389255"/>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anchor="ctr"/>
          <a:lstStyle/>
          <a:p>
            <a:pPr algn="ctr">
              <a:defRPr/>
            </a:pPr>
            <a:r>
              <a:rPr lang="zh-CN" altLang="en-US" sz="2000" dirty="0">
                <a:solidFill>
                  <a:srgbClr val="FFC000">
                    <a:lumMod val="40000"/>
                    <a:lumOff val="60000"/>
                  </a:srgbClr>
                </a:solidFill>
                <a:latin typeface="华文中宋" panose="02010600040101010101" pitchFamily="2" charset="-122"/>
                <a:ea typeface="华文中宋" panose="02010600040101010101" pitchFamily="2" charset="-122"/>
                <a:sym typeface="Arial" panose="020B0604020202020204" pitchFamily="34" charset="0"/>
              </a:rPr>
              <a:t>南水北调</a:t>
            </a:r>
            <a:endParaRPr lang="zh-CN" altLang="en-US" sz="2000" dirty="0">
              <a:solidFill>
                <a:srgbClr val="FFC000">
                  <a:lumMod val="40000"/>
                  <a:lumOff val="60000"/>
                </a:srgbClr>
              </a:solidFill>
              <a:latin typeface="华文中宋" panose="02010600040101010101" pitchFamily="2" charset="-122"/>
              <a:ea typeface="华文中宋" panose="02010600040101010101" pitchFamily="2" charset="-122"/>
              <a:sym typeface="Arial" panose="020B0604020202020204" pitchFamily="34" charset="0"/>
            </a:endParaRPr>
          </a:p>
        </p:txBody>
      </p:sp>
      <p:sp>
        <p:nvSpPr>
          <p:cNvPr id="31" name="矩形: 对角圆角 15"/>
          <p:cNvSpPr/>
          <p:nvPr/>
        </p:nvSpPr>
        <p:spPr>
          <a:xfrm>
            <a:off x="1191260" y="4744369"/>
            <a:ext cx="10001250" cy="1230630"/>
          </a:xfrm>
          <a:prstGeom prst="round2DiagRect">
            <a:avLst>
              <a:gd name="adj1" fmla="val 5886"/>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半闭框 32"/>
          <p:cNvSpPr/>
          <p:nvPr/>
        </p:nvSpPr>
        <p:spPr>
          <a:xfrm rot="16200000">
            <a:off x="1313815" y="5320132"/>
            <a:ext cx="562610" cy="61468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半闭框 33"/>
          <p:cNvSpPr/>
          <p:nvPr/>
        </p:nvSpPr>
        <p:spPr>
          <a:xfrm rot="5400000">
            <a:off x="10540274" y="4793899"/>
            <a:ext cx="562610" cy="61468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矩形 34"/>
          <p:cNvSpPr/>
          <p:nvPr/>
        </p:nvSpPr>
        <p:spPr>
          <a:xfrm>
            <a:off x="1586775" y="4823109"/>
            <a:ext cx="9018451" cy="961289"/>
          </a:xfrm>
          <a:prstGeom prst="rect">
            <a:avLst/>
          </a:prstGeom>
        </p:spPr>
        <p:txBody>
          <a:bodyPr wrap="square">
            <a:spAutoFit/>
          </a:bodyPr>
          <a:lstStyle/>
          <a:p>
            <a:pPr indent="457200">
              <a:lnSpc>
                <a:spcPct val="150000"/>
              </a:lnSpc>
            </a:pPr>
            <a:r>
              <a:rPr kumimoji="1" lang="en-US" altLang="zh-CN" sz="2000" dirty="0">
                <a:latin typeface="微软雅黑" panose="020B0503020204020204" pitchFamily="34" charset="-122"/>
                <a:ea typeface="微软雅黑" panose="020B0503020204020204" pitchFamily="34" charset="-122"/>
                <a:sym typeface="+mn-ea"/>
              </a:rPr>
              <a:t> 2000</a:t>
            </a:r>
            <a:r>
              <a:rPr kumimoji="1" lang="zh-CN" altLang="en-US" sz="2000" dirty="0">
                <a:latin typeface="微软雅黑" panose="020B0503020204020204" pitchFamily="34" charset="-122"/>
                <a:ea typeface="微软雅黑" panose="020B0503020204020204" pitchFamily="34" charset="-122"/>
                <a:sym typeface="+mn-ea"/>
              </a:rPr>
              <a:t>年</a:t>
            </a:r>
            <a:r>
              <a:rPr kumimoji="1" lang="en-US" altLang="zh-CN" sz="2000" dirty="0">
                <a:latin typeface="微软雅黑" panose="020B0503020204020204" pitchFamily="34" charset="-122"/>
                <a:ea typeface="微软雅黑" panose="020B0503020204020204" pitchFamily="34" charset="-122"/>
                <a:sym typeface="+mn-ea"/>
              </a:rPr>
              <a:t>10</a:t>
            </a:r>
            <a:r>
              <a:rPr kumimoji="1" lang="zh-CN" altLang="en-US" sz="2000" dirty="0">
                <a:latin typeface="微软雅黑" panose="020B0503020204020204" pitchFamily="34" charset="-122"/>
                <a:ea typeface="微软雅黑" panose="020B0503020204020204" pitchFamily="34" charset="-122"/>
                <a:sym typeface="+mn-ea"/>
              </a:rPr>
              <a:t>月，国务院发出</a:t>
            </a:r>
            <a:r>
              <a:rPr kumimoji="1" lang="en-US" altLang="zh-CN" sz="2000" dirty="0">
                <a:latin typeface="微软雅黑" panose="020B0503020204020204" pitchFamily="34" charset="-122"/>
                <a:ea typeface="微软雅黑" panose="020B0503020204020204" pitchFamily="34" charset="-122"/>
                <a:sym typeface="+mn-ea"/>
              </a:rPr>
              <a:t>《</a:t>
            </a:r>
            <a:r>
              <a:rPr kumimoji="1" lang="zh-CN" altLang="en-US" sz="2000" dirty="0">
                <a:latin typeface="微软雅黑" panose="020B0503020204020204" pitchFamily="34" charset="-122"/>
                <a:ea typeface="微软雅黑" panose="020B0503020204020204" pitchFamily="34" charset="-122"/>
                <a:sym typeface="+mn-ea"/>
              </a:rPr>
              <a:t>关于实施西部大开发若干政策措施的通知</a:t>
            </a:r>
            <a:r>
              <a:rPr kumimoji="1" lang="en-US" altLang="zh-CN" sz="2000" dirty="0">
                <a:latin typeface="微软雅黑" panose="020B0503020204020204" pitchFamily="34" charset="-122"/>
                <a:ea typeface="微软雅黑" panose="020B0503020204020204" pitchFamily="34" charset="-122"/>
                <a:sym typeface="+mn-ea"/>
              </a:rPr>
              <a:t>》</a:t>
            </a:r>
            <a:r>
              <a:rPr kumimoji="1" lang="zh-CN" altLang="en-US" sz="2000" dirty="0">
                <a:latin typeface="微软雅黑" panose="020B0503020204020204" pitchFamily="34" charset="-122"/>
                <a:ea typeface="微软雅黑" panose="020B0503020204020204" pitchFamily="34" charset="-122"/>
                <a:sym typeface="+mn-ea"/>
              </a:rPr>
              <a:t>，标志着西部大开发战略的正式实施。</a:t>
            </a:r>
            <a:endParaRPr lang="zh-CN" altLang="en-US" sz="20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8"/>
          <a:srcRect r="24977" b="36881"/>
          <a:stretch>
            <a:fillRect/>
          </a:stretch>
        </p:blipFill>
        <p:spPr>
          <a:xfrm>
            <a:off x="3131618" y="2163729"/>
            <a:ext cx="2821977" cy="1584797"/>
          </a:xfrm>
          <a:prstGeom prst="rect">
            <a:avLst/>
          </a:prstGeom>
          <a:ln>
            <a:noFill/>
          </a:ln>
          <a:effectLst>
            <a:outerShdw blurRad="292100" dist="139700" dir="2700000" algn="tl" rotWithShape="0">
              <a:srgbClr val="333333">
                <a:alpha val="65000"/>
              </a:srgbClr>
            </a:outerShdw>
          </a:effectLst>
        </p:spPr>
      </p:pic>
      <p:sp>
        <p:nvSpPr>
          <p:cNvPr id="22" name="圆角矩形 21"/>
          <p:cNvSpPr/>
          <p:nvPr/>
        </p:nvSpPr>
        <p:spPr>
          <a:xfrm>
            <a:off x="3748724" y="3576604"/>
            <a:ext cx="1590675" cy="389255"/>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anchor="ctr"/>
          <a:lstStyle/>
          <a:p>
            <a:pPr algn="ctr">
              <a:defRPr/>
            </a:pPr>
            <a:r>
              <a:rPr lang="zh-CN" altLang="en-US" sz="2000" dirty="0">
                <a:solidFill>
                  <a:srgbClr val="FFC000">
                    <a:lumMod val="40000"/>
                    <a:lumOff val="60000"/>
                  </a:srgbClr>
                </a:solidFill>
                <a:latin typeface="华文中宋" panose="02010600040101010101" pitchFamily="2" charset="-122"/>
                <a:ea typeface="华文中宋" panose="02010600040101010101" pitchFamily="2" charset="-122"/>
                <a:sym typeface="Arial" panose="020B0604020202020204" pitchFamily="34" charset="0"/>
              </a:rPr>
              <a:t>西电东送</a:t>
            </a:r>
            <a:endParaRPr lang="zh-CN" altLang="en-US" sz="2000" dirty="0">
              <a:solidFill>
                <a:srgbClr val="FFC000">
                  <a:lumMod val="40000"/>
                  <a:lumOff val="60000"/>
                </a:srgbClr>
              </a:solidFill>
              <a:latin typeface="华文中宋" panose="02010600040101010101" pitchFamily="2" charset="-122"/>
              <a:ea typeface="华文中宋" panose="02010600040101010101"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58375" y="980488"/>
            <a:ext cx="3518912" cy="677108"/>
          </a:xfrm>
          <a:prstGeom prst="rect">
            <a:avLst/>
          </a:prstGeom>
          <a:noFill/>
        </p:spPr>
        <p:txBody>
          <a:bodyPr wrap="none" rtlCol="0">
            <a:spAutoFit/>
          </a:bodyPr>
          <a:lstStyle/>
          <a:p>
            <a:pPr lvl="0">
              <a:defRPr/>
            </a:pPr>
            <a:r>
              <a:rPr kumimoji="1" lang="zh-CN" altLang="en-US" sz="2000" b="1" i="0" u="none" strike="noStrike" kern="1200" cap="none" spc="0" normalizeH="0" baseline="0" noProof="0" dirty="0">
                <a:ln>
                  <a:noFill/>
                </a:ln>
                <a:solidFill>
                  <a:prstClr val="black">
                    <a:lumMod val="95000"/>
                    <a:lumOff val="5000"/>
                  </a:prstClr>
                </a:solidFill>
                <a:effectLst/>
                <a:uLnTx/>
                <a:uFillTx/>
                <a:latin typeface="楷体" panose="02010609060101010101" pitchFamily="49" charset="-122"/>
                <a:ea typeface="楷体" panose="02010609060101010101" pitchFamily="49" charset="-122"/>
              </a:rPr>
              <a:t>“</a:t>
            </a: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引进来</a:t>
            </a:r>
            <a:r>
              <a:rPr kumimoji="1" lang="zh-CN" altLang="en-US" sz="2000" b="1" i="0" u="none" strike="noStrike" kern="1200" cap="none" spc="0" normalizeH="0" baseline="0" noProof="0" dirty="0">
                <a:ln>
                  <a:noFill/>
                </a:ln>
                <a:solidFill>
                  <a:prstClr val="black">
                    <a:lumMod val="95000"/>
                    <a:lumOff val="5000"/>
                  </a:prstClr>
                </a:solidFill>
                <a:effectLst/>
                <a:uLnTx/>
                <a:uFillTx/>
                <a:latin typeface="楷体" panose="02010609060101010101" pitchFamily="49" charset="-122"/>
                <a:ea typeface="楷体" panose="02010609060101010101" pitchFamily="49" charset="-122"/>
              </a:rPr>
              <a:t>”</a:t>
            </a:r>
            <a:r>
              <a:rPr kumimoji="1" lang="zh-CN" altLang="en-US" sz="2000" b="1" i="0" u="none" strike="noStrike" kern="120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和</a:t>
            </a:r>
            <a:r>
              <a:rPr kumimoji="1" lang="zh-CN" altLang="en-US" sz="2000" b="1" dirty="0" smtClean="0">
                <a:solidFill>
                  <a:prstClr val="black">
                    <a:lumMod val="95000"/>
                    <a:lumOff val="5000"/>
                  </a:prstClr>
                </a:solidFill>
                <a:latin typeface="楷体" panose="02010609060101010101" pitchFamily="49" charset="-122"/>
                <a:ea typeface="楷体" panose="02010609060101010101" pitchFamily="49" charset="-122"/>
              </a:rPr>
              <a:t>“</a:t>
            </a:r>
            <a:r>
              <a:rPr kumimoji="1" lang="zh-CN" altLang="en-US" sz="2000" b="1" i="0" u="none" strike="noStrike" kern="120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走出去</a:t>
            </a:r>
            <a:r>
              <a:rPr kumimoji="1" lang="zh-CN" altLang="en-US" sz="2000" b="1" dirty="0">
                <a:solidFill>
                  <a:prstClr val="black">
                    <a:lumMod val="95000"/>
                    <a:lumOff val="5000"/>
                  </a:prstClr>
                </a:solidFill>
                <a:latin typeface="楷体" panose="02010609060101010101" pitchFamily="49" charset="-122"/>
                <a:ea typeface="楷体" panose="02010609060101010101" pitchFamily="49" charset="-122"/>
              </a:rPr>
              <a:t>”</a:t>
            </a:r>
            <a:r>
              <a:rPr kumimoji="1" lang="zh-CN" altLang="en-US" sz="2000" b="1" i="0" u="none" strike="noStrike" kern="1200" cap="none" spc="0" normalizeH="0" baseline="0" noProof="0" dirty="0" smtClean="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战略</a:t>
            </a:r>
            <a:endParaRPr kumimoji="1" lang="en-US" altLang="zh-CN"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795020" y="5060548"/>
            <a:ext cx="4485005" cy="646331"/>
          </a:xfrm>
          <a:prstGeom prst="rect">
            <a:avLst/>
          </a:prstGeom>
          <a:noFill/>
        </p:spPr>
        <p:txBody>
          <a:bodyPr wrap="square" rtlCol="0">
            <a:spAutoFit/>
          </a:bodyPr>
          <a:lstStyle/>
          <a:p>
            <a:pPr marL="0" marR="0" lvl="0" algn="l" defTabSz="914400" rtl="0" eaLnBrk="1" fontAlgn="auto" latinLnBrk="0" hangingPunct="1">
              <a:spcBef>
                <a:spcPts val="0"/>
              </a:spcBef>
              <a:spcAft>
                <a:spcPts val="0"/>
              </a:spcAft>
              <a:buClrTx/>
              <a:buSzTx/>
              <a:buFontTx/>
              <a:buNone/>
              <a:defRPr/>
            </a:pPr>
            <a:r>
              <a:rPr kumimoji="1" lang="zh-CN" altLang="en-US" sz="1200" b="0" i="0" u="none" strike="noStrike" kern="1200" cap="none" spc="0" normalizeH="0" baseline="0" noProof="0" dirty="0" smtClean="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中国</a:t>
            </a:r>
            <a:r>
              <a:rPr kumimoji="1"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石油天然气集团公司、中国石油化工集团公司等一批大型骨干企业在实施海外投资战略中发挥了龙头作用，已初具跨国公司的</a:t>
            </a:r>
            <a:r>
              <a:rPr kumimoji="1" lang="zh-CN" altLang="en-US" sz="1200" b="0" i="0" u="none" strike="noStrike" kern="1200" cap="none" spc="0" normalizeH="0" baseline="0" noProof="0" dirty="0" smtClean="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雏形</a:t>
            </a:r>
            <a:endParaRPr kumimoji="1"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3074" name="Picture 2"/>
          <p:cNvPicPr>
            <a:picLocks noChangeAspect="1" noChangeArrowheads="1"/>
          </p:cNvPicPr>
          <p:nvPr/>
        </p:nvPicPr>
        <p:blipFill>
          <a:blip r:embed="rId1"/>
          <a:srcRect t="5336" b="3268"/>
          <a:stretch>
            <a:fillRect/>
          </a:stretch>
        </p:blipFill>
        <p:spPr bwMode="auto">
          <a:xfrm>
            <a:off x="795020" y="2114550"/>
            <a:ext cx="4485005" cy="2799080"/>
          </a:xfrm>
          <a:prstGeom prst="rect">
            <a:avLst/>
          </a:prstGeom>
          <a:noFill/>
          <a:ln w="38100">
            <a:solidFill>
              <a:srgbClr val="FFFFFF"/>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8" name="组合 37"/>
          <p:cNvGrpSpPr/>
          <p:nvPr/>
        </p:nvGrpSpPr>
        <p:grpSpPr>
          <a:xfrm>
            <a:off x="6193468" y="636415"/>
            <a:ext cx="5478780" cy="5295265"/>
            <a:chOff x="9808" y="997"/>
            <a:chExt cx="8628" cy="8339"/>
          </a:xfrm>
        </p:grpSpPr>
        <p:grpSp>
          <p:nvGrpSpPr>
            <p:cNvPr id="9" name="组合 8"/>
            <p:cNvGrpSpPr/>
            <p:nvPr/>
          </p:nvGrpSpPr>
          <p:grpSpPr>
            <a:xfrm>
              <a:off x="9808" y="997"/>
              <a:ext cx="8628" cy="2427"/>
              <a:chOff x="626" y="3278"/>
              <a:chExt cx="8628" cy="2427"/>
            </a:xfrm>
          </p:grpSpPr>
          <p:sp>
            <p:nvSpPr>
              <p:cNvPr id="10" name="圆角矩形 9"/>
              <p:cNvSpPr/>
              <p:nvPr/>
            </p:nvSpPr>
            <p:spPr>
              <a:xfrm>
                <a:off x="626" y="3278"/>
                <a:ext cx="8628" cy="613"/>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C000">
                        <a:lumMod val="40000"/>
                        <a:lumOff val="60000"/>
                      </a:srgbClr>
                    </a:solidFill>
                    <a:effectLst/>
                    <a:uLnTx/>
                    <a:uFillTx/>
                    <a:latin typeface="楷体" panose="02010609060101010101" pitchFamily="49" charset="-122"/>
                    <a:ea typeface="楷体" panose="02010609060101010101" pitchFamily="49" charset="-122"/>
                    <a:sym typeface="+mn-ea"/>
                  </a:rPr>
                  <a:t>至2001年底，我国累计参与境外资源合作项目</a:t>
                </a:r>
                <a:endParaRPr kumimoji="0" lang="zh-CN" altLang="en-US" sz="2000" b="1" i="0" u="none" strike="noStrike" kern="1200" cap="none" spc="0" normalizeH="0" baseline="0" noProof="0" dirty="0">
                  <a:ln>
                    <a:noFill/>
                  </a:ln>
                  <a:solidFill>
                    <a:srgbClr val="FFC000">
                      <a:lumMod val="40000"/>
                      <a:lumOff val="60000"/>
                    </a:srgbClr>
                  </a:solidFill>
                  <a:effectLst/>
                  <a:uLnTx/>
                  <a:uFillTx/>
                  <a:latin typeface="楷体" panose="02010609060101010101" pitchFamily="49" charset="-122"/>
                  <a:ea typeface="楷体" panose="02010609060101010101" pitchFamily="49" charset="-122"/>
                  <a:sym typeface="Arial" panose="020B0604020202020204" pitchFamily="34" charset="0"/>
                </a:endParaRPr>
              </a:p>
            </p:txBody>
          </p:sp>
          <p:sp>
            <p:nvSpPr>
              <p:cNvPr id="11" name="文本框 10"/>
              <p:cNvSpPr txBox="1"/>
              <p:nvPr/>
            </p:nvSpPr>
            <p:spPr>
              <a:xfrm>
                <a:off x="973" y="4206"/>
                <a:ext cx="1473" cy="919"/>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rPr>
                  <a:t>195</a:t>
                </a:r>
                <a:endPar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2" name="文本框 11"/>
              <p:cNvSpPr txBox="1"/>
              <p:nvPr/>
            </p:nvSpPr>
            <p:spPr>
              <a:xfrm>
                <a:off x="2248" y="4545"/>
                <a:ext cx="648" cy="58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个</a:t>
                </a: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文本框 17"/>
              <p:cNvSpPr txBox="1"/>
              <p:nvPr/>
            </p:nvSpPr>
            <p:spPr>
              <a:xfrm>
                <a:off x="4132" y="4206"/>
                <a:ext cx="1078" cy="919"/>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rPr>
                  <a:t>46</a:t>
                </a:r>
                <a:endPar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5" name="文本框 34"/>
              <p:cNvSpPr txBox="1"/>
              <p:nvPr/>
            </p:nvSpPr>
            <p:spPr>
              <a:xfrm>
                <a:off x="5157" y="4545"/>
                <a:ext cx="1368" cy="58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亿美元</a:t>
                </a: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0" name="文本框 39"/>
              <p:cNvSpPr txBox="1"/>
              <p:nvPr/>
            </p:nvSpPr>
            <p:spPr>
              <a:xfrm>
                <a:off x="1017" y="5110"/>
                <a:ext cx="2650" cy="5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参与项目总数</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p:nvSpPr>
            <p:spPr>
              <a:xfrm>
                <a:off x="4132" y="5125"/>
                <a:ext cx="2650" cy="5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总投资金额</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2" name="组合 41"/>
            <p:cNvGrpSpPr/>
            <p:nvPr/>
          </p:nvGrpSpPr>
          <p:grpSpPr>
            <a:xfrm>
              <a:off x="9808" y="3953"/>
              <a:ext cx="8628" cy="2427"/>
              <a:chOff x="626" y="3278"/>
              <a:chExt cx="8628" cy="2427"/>
            </a:xfrm>
          </p:grpSpPr>
          <p:sp>
            <p:nvSpPr>
              <p:cNvPr id="45" name="圆角矩形 44"/>
              <p:cNvSpPr/>
              <p:nvPr/>
            </p:nvSpPr>
            <p:spPr>
              <a:xfrm>
                <a:off x="626" y="3278"/>
                <a:ext cx="8628" cy="613"/>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C000">
                        <a:lumMod val="40000"/>
                        <a:lumOff val="60000"/>
                      </a:srgbClr>
                    </a:solidFill>
                    <a:effectLst/>
                    <a:uLnTx/>
                    <a:uFillTx/>
                    <a:latin typeface="楷体" panose="02010609060101010101" pitchFamily="49" charset="-122"/>
                    <a:ea typeface="楷体" panose="02010609060101010101" pitchFamily="49" charset="-122"/>
                    <a:sym typeface="+mn-ea"/>
                  </a:rPr>
                  <a:t>至2001年底，</a:t>
                </a:r>
                <a:r>
                  <a:rPr lang="zh-CN" altLang="zh-CN" sz="2000" b="1" dirty="0">
                    <a:solidFill>
                      <a:srgbClr val="FFC000">
                        <a:lumMod val="40000"/>
                        <a:lumOff val="60000"/>
                      </a:srgbClr>
                    </a:solidFill>
                    <a:latin typeface="楷体" panose="02010609060101010101" pitchFamily="49" charset="-122"/>
                    <a:ea typeface="楷体" panose="02010609060101010101" pitchFamily="49" charset="-122"/>
                  </a:rPr>
                  <a:t>我国</a:t>
                </a:r>
                <a:r>
                  <a:rPr lang="zh-CN" altLang="en-US" sz="2000" b="1" dirty="0">
                    <a:solidFill>
                      <a:srgbClr val="FFC000">
                        <a:lumMod val="40000"/>
                        <a:lumOff val="60000"/>
                      </a:srgbClr>
                    </a:solidFill>
                    <a:latin typeface="楷体" panose="02010609060101010101" pitchFamily="49" charset="-122"/>
                    <a:ea typeface="楷体" panose="02010609060101010101" pitchFamily="49" charset="-122"/>
                  </a:rPr>
                  <a:t>累计</a:t>
                </a:r>
                <a:r>
                  <a:rPr lang="zh-CN" altLang="zh-CN" sz="2000" b="1" dirty="0">
                    <a:solidFill>
                      <a:srgbClr val="FFC000">
                        <a:lumMod val="40000"/>
                        <a:lumOff val="60000"/>
                      </a:srgbClr>
                    </a:solidFill>
                    <a:latin typeface="楷体" panose="02010609060101010101" pitchFamily="49" charset="-122"/>
                    <a:ea typeface="楷体" panose="02010609060101010101" pitchFamily="49" charset="-122"/>
                  </a:rPr>
                  <a:t>设立</a:t>
                </a:r>
                <a:r>
                  <a:rPr lang="zh-CN" altLang="en-US" sz="2000" b="1" dirty="0">
                    <a:solidFill>
                      <a:srgbClr val="FFC000">
                        <a:lumMod val="40000"/>
                        <a:lumOff val="60000"/>
                      </a:srgbClr>
                    </a:solidFill>
                    <a:latin typeface="楷体" panose="02010609060101010101" pitchFamily="49" charset="-122"/>
                    <a:ea typeface="楷体" panose="02010609060101010101" pitchFamily="49" charset="-122"/>
                  </a:rPr>
                  <a:t>各种</a:t>
                </a:r>
                <a:r>
                  <a:rPr lang="zh-CN" altLang="zh-CN" sz="2000" b="1" dirty="0">
                    <a:solidFill>
                      <a:srgbClr val="FFC000">
                        <a:lumMod val="40000"/>
                        <a:lumOff val="60000"/>
                      </a:srgbClr>
                    </a:solidFill>
                    <a:latin typeface="楷体" panose="02010609060101010101" pitchFamily="49" charset="-122"/>
                    <a:ea typeface="楷体" panose="02010609060101010101" pitchFamily="49" charset="-122"/>
                  </a:rPr>
                  <a:t>境外企业</a:t>
                </a:r>
                <a:endParaRPr lang="zh-CN" altLang="en-US" sz="2000" b="1" dirty="0">
                  <a:solidFill>
                    <a:srgbClr val="FFC000">
                      <a:lumMod val="40000"/>
                      <a:lumOff val="60000"/>
                    </a:srgbClr>
                  </a:solidFill>
                  <a:latin typeface="楷体" panose="02010609060101010101" pitchFamily="49" charset="-122"/>
                  <a:ea typeface="楷体" panose="02010609060101010101" pitchFamily="49" charset="-122"/>
                  <a:sym typeface="+mn-ea"/>
                </a:endParaRPr>
              </a:p>
            </p:txBody>
          </p:sp>
          <p:sp>
            <p:nvSpPr>
              <p:cNvPr id="47" name="文本框 46"/>
              <p:cNvSpPr txBox="1"/>
              <p:nvPr/>
            </p:nvSpPr>
            <p:spPr>
              <a:xfrm>
                <a:off x="973" y="4206"/>
                <a:ext cx="1868" cy="919"/>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rPr>
                  <a:t>6610</a:t>
                </a:r>
                <a:endPar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48" name="文本框 47"/>
              <p:cNvSpPr txBox="1"/>
              <p:nvPr/>
            </p:nvSpPr>
            <p:spPr>
              <a:xfrm>
                <a:off x="2622" y="4545"/>
                <a:ext cx="648" cy="58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家</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文本框 48"/>
              <p:cNvSpPr txBox="1"/>
              <p:nvPr/>
            </p:nvSpPr>
            <p:spPr>
              <a:xfrm>
                <a:off x="4132" y="4206"/>
                <a:ext cx="1078" cy="919"/>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rPr>
                  <a:t>84</a:t>
                </a:r>
                <a:endPar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0" name="文本框 49"/>
              <p:cNvSpPr txBox="1"/>
              <p:nvPr/>
            </p:nvSpPr>
            <p:spPr>
              <a:xfrm>
                <a:off x="5157" y="4545"/>
                <a:ext cx="1368" cy="58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亿美元</a:t>
                </a: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1" name="文本框 50"/>
              <p:cNvSpPr txBox="1"/>
              <p:nvPr/>
            </p:nvSpPr>
            <p:spPr>
              <a:xfrm>
                <a:off x="1017" y="5110"/>
                <a:ext cx="2650" cy="5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企业数</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文本框 51"/>
              <p:cNvSpPr txBox="1"/>
              <p:nvPr/>
            </p:nvSpPr>
            <p:spPr>
              <a:xfrm>
                <a:off x="4132" y="5125"/>
                <a:ext cx="2650" cy="5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中方投资额</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53" name="组合 52"/>
            <p:cNvGrpSpPr/>
            <p:nvPr/>
          </p:nvGrpSpPr>
          <p:grpSpPr>
            <a:xfrm>
              <a:off x="9808" y="6909"/>
              <a:ext cx="8628" cy="2427"/>
              <a:chOff x="626" y="3278"/>
              <a:chExt cx="8628" cy="2427"/>
            </a:xfrm>
          </p:grpSpPr>
          <p:sp>
            <p:nvSpPr>
              <p:cNvPr id="54" name="圆角矩形 53"/>
              <p:cNvSpPr/>
              <p:nvPr/>
            </p:nvSpPr>
            <p:spPr>
              <a:xfrm>
                <a:off x="626" y="3278"/>
                <a:ext cx="8628" cy="613"/>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C000">
                        <a:lumMod val="40000"/>
                        <a:lumOff val="60000"/>
                      </a:srgbClr>
                    </a:solidFill>
                    <a:effectLst/>
                    <a:uLnTx/>
                    <a:uFillTx/>
                    <a:latin typeface="楷体" panose="02010609060101010101" pitchFamily="49" charset="-122"/>
                    <a:ea typeface="楷体" panose="02010609060101010101" pitchFamily="49" charset="-122"/>
                    <a:sym typeface="+mn-ea"/>
                  </a:rPr>
                  <a:t>2001年，我国境外项目平均投资</a:t>
                </a:r>
                <a:endParaRPr kumimoji="0" lang="zh-CN" altLang="en-US" sz="2000" b="1" i="0" u="none" strike="noStrike" kern="1200" cap="none" spc="0" normalizeH="0" baseline="0" noProof="0" dirty="0">
                  <a:ln>
                    <a:noFill/>
                  </a:ln>
                  <a:solidFill>
                    <a:srgbClr val="FFC000">
                      <a:lumMod val="40000"/>
                      <a:lumOff val="60000"/>
                    </a:srgbClr>
                  </a:solidFill>
                  <a:effectLst/>
                  <a:uLnTx/>
                  <a:uFillTx/>
                  <a:latin typeface="楷体" panose="02010609060101010101" pitchFamily="49" charset="-122"/>
                  <a:ea typeface="楷体" panose="02010609060101010101" pitchFamily="49" charset="-122"/>
                  <a:sym typeface="+mn-ea"/>
                </a:endParaRPr>
              </a:p>
            </p:txBody>
          </p:sp>
          <p:sp>
            <p:nvSpPr>
              <p:cNvPr id="55" name="文本框 54"/>
              <p:cNvSpPr txBox="1"/>
              <p:nvPr/>
            </p:nvSpPr>
            <p:spPr>
              <a:xfrm>
                <a:off x="973" y="4206"/>
                <a:ext cx="1473" cy="919"/>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rPr>
                  <a:t>252</a:t>
                </a:r>
                <a:endPar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6" name="文本框 55"/>
              <p:cNvSpPr txBox="1"/>
              <p:nvPr/>
            </p:nvSpPr>
            <p:spPr>
              <a:xfrm>
                <a:off x="2402" y="4545"/>
                <a:ext cx="1368" cy="58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万美元</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 name="文本框 56"/>
              <p:cNvSpPr txBox="1"/>
              <p:nvPr/>
            </p:nvSpPr>
            <p:spPr>
              <a:xfrm>
                <a:off x="4132" y="4206"/>
                <a:ext cx="1674" cy="919"/>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rPr>
                  <a:t>30%</a:t>
                </a:r>
                <a:endParaRPr kumimoji="0" lang="en-US" altLang="zh-CN" sz="3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8" name="文本框 57"/>
              <p:cNvSpPr txBox="1"/>
              <p:nvPr/>
            </p:nvSpPr>
            <p:spPr>
              <a:xfrm>
                <a:off x="1017" y="5110"/>
                <a:ext cx="2650" cy="5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平均投资额</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文本框 58"/>
              <p:cNvSpPr txBox="1"/>
              <p:nvPr/>
            </p:nvSpPr>
            <p:spPr>
              <a:xfrm>
                <a:off x="4132" y="5125"/>
                <a:ext cx="3602" cy="5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相比于</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2000</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年提高</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13" name="文本框 12"/>
          <p:cNvSpPr txBox="1"/>
          <p:nvPr/>
        </p:nvSpPr>
        <p:spPr>
          <a:xfrm>
            <a:off x="6204287" y="6085360"/>
            <a:ext cx="5746708" cy="261610"/>
          </a:xfrm>
          <a:prstGeom prst="rect">
            <a:avLst/>
          </a:prstGeom>
          <a:noFill/>
        </p:spPr>
        <p:txBody>
          <a:bodyPr wrap="square" rtlCol="0">
            <a:spAutoFit/>
          </a:bodyPr>
          <a:lstStyle/>
          <a:p>
            <a:r>
              <a:rPr kumimoji="1" lang="zh-CN" altLang="en-US" sz="1100" dirty="0">
                <a:solidFill>
                  <a:prstClr val="black"/>
                </a:solidFill>
                <a:latin typeface="微软雅黑" panose="020B0503020204020204" pitchFamily="34" charset="-122"/>
                <a:ea typeface="微软雅黑" panose="020B0503020204020204" pitchFamily="34" charset="-122"/>
              </a:rPr>
              <a:t>数据来源：</a:t>
            </a:r>
            <a:r>
              <a:rPr kumimoji="1" lang="en-US" altLang="zh-CN" sz="1100" dirty="0">
                <a:solidFill>
                  <a:prstClr val="black"/>
                </a:solidFill>
                <a:latin typeface="微软雅黑" panose="020B0503020204020204" pitchFamily="34" charset="-122"/>
                <a:ea typeface="微软雅黑" panose="020B0503020204020204" pitchFamily="34" charset="-122"/>
              </a:rPr>
              <a:t>《</a:t>
            </a:r>
            <a:r>
              <a:rPr kumimoji="1" lang="zh-CN" altLang="en-US" sz="1100" dirty="0">
                <a:solidFill>
                  <a:prstClr val="black"/>
                </a:solidFill>
                <a:latin typeface="微软雅黑" panose="020B0503020204020204" pitchFamily="34" charset="-122"/>
                <a:ea typeface="微软雅黑" panose="020B0503020204020204" pitchFamily="34" charset="-122"/>
              </a:rPr>
              <a:t>中国共产党简史</a:t>
            </a:r>
            <a:r>
              <a:rPr kumimoji="1" lang="en-US" altLang="zh-CN" sz="1100" dirty="0">
                <a:solidFill>
                  <a:prstClr val="black"/>
                </a:solidFill>
                <a:latin typeface="微软雅黑" panose="020B0503020204020204" pitchFamily="34" charset="-122"/>
                <a:ea typeface="微软雅黑" panose="020B0503020204020204" pitchFamily="34" charset="-122"/>
              </a:rPr>
              <a:t>》</a:t>
            </a:r>
            <a:r>
              <a:rPr kumimoji="1" lang="zh-CN" altLang="en-US" sz="1100" dirty="0">
                <a:solidFill>
                  <a:prstClr val="black"/>
                </a:solidFill>
                <a:latin typeface="微软雅黑" panose="020B0503020204020204" pitchFamily="34" charset="-122"/>
                <a:ea typeface="微软雅黑" panose="020B0503020204020204" pitchFamily="34" charset="-122"/>
              </a:rPr>
              <a:t>，人民出版社、中共党史出版社</a:t>
            </a:r>
            <a:r>
              <a:rPr kumimoji="1" lang="en-US" altLang="zh-CN" sz="1100" dirty="0">
                <a:solidFill>
                  <a:prstClr val="black"/>
                </a:solidFill>
                <a:latin typeface="微软雅黑" panose="020B0503020204020204" pitchFamily="34" charset="-122"/>
                <a:ea typeface="微软雅黑" panose="020B0503020204020204" pitchFamily="34" charset="-122"/>
              </a:rPr>
              <a:t>2021</a:t>
            </a:r>
            <a:r>
              <a:rPr kumimoji="1" lang="zh-CN" altLang="en-US" sz="1100" dirty="0">
                <a:solidFill>
                  <a:prstClr val="black"/>
                </a:solidFill>
                <a:latin typeface="微软雅黑" panose="020B0503020204020204" pitchFamily="34" charset="-122"/>
                <a:ea typeface="微软雅黑" panose="020B0503020204020204" pitchFamily="34" charset="-122"/>
              </a:rPr>
              <a:t>年版，第</a:t>
            </a:r>
            <a:r>
              <a:rPr kumimoji="1" lang="en-US" altLang="zh-CN" sz="1100" dirty="0">
                <a:solidFill>
                  <a:prstClr val="black"/>
                </a:solidFill>
                <a:latin typeface="微软雅黑" panose="020B0503020204020204" pitchFamily="34" charset="-122"/>
                <a:ea typeface="微软雅黑" panose="020B0503020204020204" pitchFamily="34" charset="-122"/>
              </a:rPr>
              <a:t>307</a:t>
            </a:r>
            <a:r>
              <a:rPr kumimoji="1" lang="zh-CN" altLang="en-US" sz="1100" dirty="0">
                <a:solidFill>
                  <a:prstClr val="black"/>
                </a:solidFill>
                <a:latin typeface="微软雅黑" panose="020B0503020204020204" pitchFamily="34" charset="-122"/>
                <a:ea typeface="微软雅黑" panose="020B0503020204020204" pitchFamily="34" charset="-122"/>
              </a:rPr>
              <a:t>页。</a:t>
            </a:r>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843469"/>
            <a:ext cx="12192000" cy="4149918"/>
          </a:xfrm>
          <a:prstGeom prst="rect">
            <a:avLst/>
          </a:prstGeom>
          <a:gradFill flip="none" rotWithShape="1">
            <a:gsLst>
              <a:gs pos="100000">
                <a:srgbClr val="9A1A1D"/>
              </a:gs>
              <a:gs pos="79000">
                <a:srgbClr val="C00000"/>
              </a:gs>
              <a:gs pos="0">
                <a:srgbClr val="DA380C">
                  <a:alpha val="92000"/>
                </a:srgbClr>
              </a:gs>
              <a:gs pos="29000">
                <a:srgbClr val="E8941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6427748" y="2052821"/>
            <a:ext cx="5451528" cy="3785652"/>
          </a:xfrm>
          <a:prstGeom prst="rect">
            <a:avLst/>
          </a:prstGeom>
        </p:spPr>
        <p:txBody>
          <a:bodyPr wrap="square">
            <a:spAutoFit/>
          </a:bodyPr>
          <a:lstStyle/>
          <a:p>
            <a:pPr marL="0" marR="0" lvl="0" indent="457200" algn="just"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1992</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年</a:t>
            </a: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10</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月</a:t>
            </a: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12</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日至</a:t>
            </a: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18</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日，党的</a:t>
            </a:r>
            <a:r>
              <a:rPr kumimoji="0" lang="zh-CN"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十四大</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在北京召开，江泽民作题为</a:t>
            </a: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加快改革开放和现代化建设步伐</a:t>
            </a:r>
            <a:r>
              <a:rPr kumimoji="0" lang="zh-CN" altLang="en-US" sz="2000" b="1" i="0" u="none" strike="noStrike" kern="1200" cap="none" spc="0" normalizeH="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夺取有中国特色社会主义事业的更大胜利</a:t>
            </a: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的报告。大</a:t>
            </a:r>
            <a:r>
              <a:rPr kumimoji="0" lang="zh-CN"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会正式</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把建立</a:t>
            </a:r>
            <a:r>
              <a:rPr kumimoji="0" lang="zh-CN" altLang="en-US" sz="2000" b="1"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社会主义市场经济体制</a:t>
            </a: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确立为我国经济体制改革的目标。</a:t>
            </a:r>
            <a:endParaRPr lang="en-US" altLang="zh-CN"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457200" algn="just" defTabSz="914400" rtl="0" eaLnBrk="1" fontAlgn="auto" latinLnBrk="0" hangingPunct="1">
              <a:lnSpc>
                <a:spcPct val="150000"/>
              </a:lnSpc>
              <a:spcBef>
                <a:spcPts val="0"/>
              </a:spcBef>
              <a:spcAft>
                <a:spcPts val="0"/>
              </a:spcAft>
              <a:buClrTx/>
              <a:buSzTx/>
              <a:buFontTx/>
              <a:buNone/>
              <a:defRPr/>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以邓小平南方谈话和党的十四大为标志，我国改革开放和社会主义现代化建设事业进入新的发展阶段。</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232770" y="915002"/>
            <a:ext cx="5726460" cy="670202"/>
            <a:chOff x="9003189" y="740677"/>
            <a:chExt cx="2974957" cy="670202"/>
          </a:xfrm>
        </p:grpSpPr>
        <p:sp>
          <p:nvSpPr>
            <p:cNvPr id="14" name="对角圆角矩形 29"/>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矩形 14"/>
            <p:cNvSpPr/>
            <p:nvPr/>
          </p:nvSpPr>
          <p:spPr>
            <a:xfrm>
              <a:off x="9056055" y="868358"/>
              <a:ext cx="286922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2.</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建立社会主义市场经济体制</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pic>
        <p:nvPicPr>
          <p:cNvPr id="2" name="图片 1"/>
          <p:cNvPicPr>
            <a:picLocks noChangeAspect="1"/>
          </p:cNvPicPr>
          <p:nvPr/>
        </p:nvPicPr>
        <p:blipFill>
          <a:blip r:embed="rId1"/>
          <a:srcRect/>
          <a:stretch>
            <a:fillRect/>
          </a:stretch>
        </p:blipFill>
        <p:spPr>
          <a:xfrm>
            <a:off x="312724" y="2054295"/>
            <a:ext cx="5725462" cy="3654191"/>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087049"/>
            <a:ext cx="12192000" cy="3022601"/>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8247275" y="2721638"/>
            <a:ext cx="3332973" cy="784830"/>
          </a:xfrm>
          <a:prstGeom prst="rect">
            <a:avLst/>
          </a:prstGeom>
        </p:spPr>
        <p:txBody>
          <a:bodyPr wrap="squar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marL="0" marR="0" lvl="0" indent="431800" defTabSz="914400" rtl="0" eaLnBrk="1" fontAlgn="auto" latinLnBrk="0" hangingPunct="1">
              <a:lnSpc>
                <a:spcPct val="150000"/>
              </a:lnSpc>
              <a:spcBef>
                <a:spcPts val="0"/>
              </a:spcBef>
              <a:spcAft>
                <a:spcPts val="0"/>
              </a:spcAft>
              <a:buClrTx/>
              <a:buSzTx/>
              <a:buFontTx/>
              <a:buNone/>
              <a:defRPr/>
            </a:pPr>
            <a:r>
              <a:rPr kumimoji="0" lang="zh-CN" altLang="en-US" sz="1500" b="0" i="0" u="none" strike="noStrike" kern="1200" cap="none" spc="0" normalizeH="0" baseline="0" noProof="0" dirty="0" smtClean="0">
                <a:ln>
                  <a:noFill/>
                </a:ln>
                <a:solidFill>
                  <a:prstClr val="black">
                    <a:lumMod val="85000"/>
                    <a:lumOff val="15000"/>
                  </a:prstClr>
                </a:solidFill>
                <a:effectLst/>
                <a:uLnTx/>
                <a:uFillTx/>
                <a:latin typeface="楷体" panose="02010609060101010101" pitchFamily="49" charset="-122"/>
                <a:ea typeface="楷体" panose="02010609060101010101" pitchFamily="49" charset="-122"/>
                <a:sym typeface="+mn-ea"/>
              </a:rPr>
              <a:t>“</a:t>
            </a:r>
            <a:r>
              <a:rPr kumimoji="0" lang="zh-CN" altLang="en-US" sz="1500" b="0"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rPr>
              <a:t>社会主义市场经济体制</a:t>
            </a:r>
            <a:r>
              <a:rPr kumimoji="0" lang="zh-CN" altLang="en-US" sz="1500" b="0" i="0" u="none" strike="noStrike" kern="1200" cap="none" spc="0" normalizeH="0" baseline="0" noProof="0" dirty="0" smtClean="0">
                <a:ln>
                  <a:noFill/>
                </a:ln>
                <a:solidFill>
                  <a:prstClr val="black">
                    <a:lumMod val="85000"/>
                    <a:lumOff val="15000"/>
                  </a:prstClr>
                </a:solidFill>
                <a:effectLst/>
                <a:uLnTx/>
                <a:uFillTx/>
                <a:latin typeface="楷体" panose="02010609060101010101" pitchFamily="49" charset="-122"/>
                <a:ea typeface="楷体" panose="02010609060101010101" pitchFamily="49" charset="-122"/>
                <a:sym typeface="+mn-ea"/>
              </a:rPr>
              <a:t>”</a:t>
            </a:r>
            <a:endParaRPr kumimoji="0" lang="zh-CN" altLang="en-US" sz="1500" b="0" i="0" u="none" strike="noStrike" kern="1200" cap="none" spc="0" normalizeH="0" baseline="0" noProof="0" dirty="0">
              <a:ln>
                <a:noFill/>
              </a:ln>
              <a:solidFill>
                <a:prstClr val="black">
                  <a:lumMod val="85000"/>
                  <a:lumOff val="15000"/>
                </a:prstClr>
              </a:solidFill>
              <a:effectLst/>
              <a:uLnTx/>
              <a:uFillTx/>
              <a:latin typeface="楷体" panose="02010609060101010101" pitchFamily="49" charset="-122"/>
              <a:ea typeface="楷体" panose="02010609060101010101" pitchFamily="49" charset="-122"/>
              <a:sym typeface="+mn-ea"/>
            </a:endParaRPr>
          </a:p>
          <a:p>
            <a:pPr marL="0" marR="0" lvl="0" indent="431800" defTabSz="914400" rtl="0" eaLnBrk="1" fontAlgn="auto" latinLnBrk="0" hangingPunct="1">
              <a:lnSpc>
                <a:spcPct val="150000"/>
              </a:lnSpc>
              <a:spcBef>
                <a:spcPts val="0"/>
              </a:spcBef>
              <a:spcAft>
                <a:spcPts val="0"/>
              </a:spcAft>
              <a:buClrTx/>
              <a:buSzTx/>
              <a:buFontTx/>
              <a:buNone/>
              <a:defRPr/>
            </a:pPr>
            <a:r>
              <a:rPr kumimoji="0" lang="zh-CN" altLang="en-US" sz="15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rPr>
              <a:t>提法的确定</a:t>
            </a:r>
            <a:endParaRPr kumimoji="0" lang="zh-CN" altLang="en-US" sz="15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12" name="组合 11"/>
          <p:cNvGrpSpPr/>
          <p:nvPr/>
        </p:nvGrpSpPr>
        <p:grpSpPr>
          <a:xfrm>
            <a:off x="9912816" y="4010592"/>
            <a:ext cx="613495" cy="612622"/>
            <a:chOff x="10027920" y="1418508"/>
            <a:chExt cx="613495" cy="612622"/>
          </a:xfrm>
        </p:grpSpPr>
        <p:sp>
          <p:nvSpPr>
            <p:cNvPr id="18" name="椭圆 17"/>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sp>
        <p:nvSpPr>
          <p:cNvPr id="21" name="îṥḻïḋè"/>
          <p:cNvSpPr/>
          <p:nvPr/>
        </p:nvSpPr>
        <p:spPr bwMode="auto">
          <a:xfrm>
            <a:off x="313863" y="5272702"/>
            <a:ext cx="7933412"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等线" panose="02010600030101010101" charset="-122"/>
              <a:ea typeface="+mn-ea"/>
              <a:cs typeface="+mn-cs"/>
            </a:endParaRPr>
          </a:p>
        </p:txBody>
      </p:sp>
      <p:pic>
        <p:nvPicPr>
          <p:cNvPr id="17" name="video-[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479344" y="1330458"/>
            <a:ext cx="7550374" cy="4247086"/>
          </a:xfrm>
          <a:prstGeom prst="rect">
            <a:avLst/>
          </a:prstGeom>
          <a:effectLst>
            <a:outerShdw blurRad="2032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6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2" y="2232003"/>
            <a:ext cx="12197812" cy="3292560"/>
            <a:chOff x="-5812" y="3743259"/>
            <a:chExt cx="12197812" cy="3114742"/>
          </a:xfrm>
        </p:grpSpPr>
        <p:sp>
          <p:nvSpPr>
            <p:cNvPr id="4" name="矩形 3"/>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5" name="图片 4"/>
            <p:cNvPicPr>
              <a:picLocks noChangeAspect="1"/>
            </p:cNvPicPr>
            <p:nvPr/>
          </p:nvPicPr>
          <p:blipFill rotWithShape="1">
            <a:blip r:embed="rId1"/>
            <a:srcRect t="23109" r="6302" b="43091"/>
            <a:stretch>
              <a:fillRect/>
            </a:stretch>
          </p:blipFill>
          <p:spPr>
            <a:xfrm flipH="1" flipV="1">
              <a:off x="0" y="3759199"/>
              <a:ext cx="12192000" cy="3098798"/>
            </a:xfrm>
            <a:prstGeom prst="rect">
              <a:avLst/>
            </a:prstGeom>
          </p:spPr>
        </p:pic>
      </p:grpSp>
      <p:pic>
        <p:nvPicPr>
          <p:cNvPr id="6" name="图片 5"/>
          <p:cNvPicPr>
            <a:picLocks noChangeAspect="1"/>
          </p:cNvPicPr>
          <p:nvPr/>
        </p:nvPicPr>
        <p:blipFill>
          <a:blip r:embed="rId2"/>
          <a:stretch>
            <a:fillRect/>
          </a:stretch>
        </p:blipFill>
        <p:spPr>
          <a:xfrm>
            <a:off x="7766791" y="3274530"/>
            <a:ext cx="4740530" cy="2360230"/>
          </a:xfrm>
          <a:prstGeom prst="rect">
            <a:avLst/>
          </a:prstGeom>
        </p:spPr>
      </p:pic>
      <p:sp>
        <p:nvSpPr>
          <p:cNvPr id="7" name="矩形: 圆角 46"/>
          <p:cNvSpPr/>
          <p:nvPr/>
        </p:nvSpPr>
        <p:spPr>
          <a:xfrm>
            <a:off x="1561671" y="1799942"/>
            <a:ext cx="9041260" cy="1754371"/>
          </a:xfrm>
          <a:prstGeom prst="roundRect">
            <a:avLst>
              <a:gd name="adj" fmla="val 11339"/>
            </a:avLst>
          </a:prstGeom>
          <a:solidFill>
            <a:schemeClr val="bg1"/>
          </a:solidFill>
          <a:ln>
            <a:noFill/>
          </a:ln>
          <a:effectLst>
            <a:outerShdw blurRad="3937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 name="组合 7"/>
          <p:cNvGrpSpPr/>
          <p:nvPr/>
        </p:nvGrpSpPr>
        <p:grpSpPr>
          <a:xfrm>
            <a:off x="1737316" y="2131737"/>
            <a:ext cx="1059986" cy="1053878"/>
            <a:chOff x="475624" y="456507"/>
            <a:chExt cx="2918826" cy="2902008"/>
          </a:xfrm>
        </p:grpSpPr>
        <p:grpSp>
          <p:nvGrpSpPr>
            <p:cNvPr id="9" name="组合 8"/>
            <p:cNvGrpSpPr/>
            <p:nvPr/>
          </p:nvGrpSpPr>
          <p:grpSpPr>
            <a:xfrm>
              <a:off x="475624" y="456507"/>
              <a:ext cx="2918826" cy="2902008"/>
              <a:chOff x="475624" y="456507"/>
              <a:chExt cx="2918826" cy="2902008"/>
            </a:xfrm>
          </p:grpSpPr>
          <p:sp>
            <p:nvSpPr>
              <p:cNvPr id="11" name="矩形: 对角圆角 25"/>
              <p:cNvSpPr/>
              <p:nvPr/>
            </p:nvSpPr>
            <p:spPr>
              <a:xfrm>
                <a:off x="669447" y="638442"/>
                <a:ext cx="2532155" cy="2532886"/>
              </a:xfrm>
              <a:prstGeom prst="round2DiagRect">
                <a:avLst>
                  <a:gd name="adj1" fmla="val 21529"/>
                  <a:gd name="adj2" fmla="val 0"/>
                </a:avLst>
              </a:prstGeom>
              <a:solidFill>
                <a:schemeClr val="bg1"/>
              </a:soli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1332558" y="1099021"/>
                <a:ext cx="1183944" cy="1666750"/>
              </a:xfrm>
              <a:custGeom>
                <a:avLst/>
                <a:gdLst/>
                <a:ahLst/>
                <a:cxnLst/>
                <a:rect l="l" t="t" r="r" b="b"/>
                <a:pathLst>
                  <a:path w="1560779" h="2197256">
                    <a:moveTo>
                      <a:pt x="578616" y="1780356"/>
                    </a:moveTo>
                    <a:lnTo>
                      <a:pt x="995516" y="1780356"/>
                    </a:lnTo>
                    <a:lnTo>
                      <a:pt x="995516" y="2197256"/>
                    </a:lnTo>
                    <a:lnTo>
                      <a:pt x="578616" y="2197256"/>
                    </a:lnTo>
                    <a:close/>
                    <a:moveTo>
                      <a:pt x="777422" y="0"/>
                    </a:moveTo>
                    <a:cubicBezTo>
                      <a:pt x="1016781" y="0"/>
                      <a:pt x="1207181" y="62559"/>
                      <a:pt x="1348620" y="187679"/>
                    </a:cubicBezTo>
                    <a:cubicBezTo>
                      <a:pt x="1490060" y="312798"/>
                      <a:pt x="1560779" y="458441"/>
                      <a:pt x="1560779" y="624608"/>
                    </a:cubicBezTo>
                    <a:cubicBezTo>
                      <a:pt x="1560779" y="716593"/>
                      <a:pt x="1534816" y="803633"/>
                      <a:pt x="1482889" y="885727"/>
                    </a:cubicBezTo>
                    <a:cubicBezTo>
                      <a:pt x="1430962" y="967821"/>
                      <a:pt x="1319937" y="1079588"/>
                      <a:pt x="1149814" y="1221027"/>
                    </a:cubicBezTo>
                    <a:cubicBezTo>
                      <a:pt x="1061785" y="1294220"/>
                      <a:pt x="1007138" y="1353070"/>
                      <a:pt x="985872" y="1397579"/>
                    </a:cubicBezTo>
                    <a:cubicBezTo>
                      <a:pt x="964607" y="1442088"/>
                      <a:pt x="954963" y="1521710"/>
                      <a:pt x="956942" y="1636444"/>
                    </a:cubicBezTo>
                    <a:lnTo>
                      <a:pt x="578616" y="1636444"/>
                    </a:lnTo>
                    <a:cubicBezTo>
                      <a:pt x="577627" y="1582044"/>
                      <a:pt x="577132" y="1548910"/>
                      <a:pt x="577132" y="1537040"/>
                    </a:cubicBezTo>
                    <a:cubicBezTo>
                      <a:pt x="577132" y="1414394"/>
                      <a:pt x="597408" y="1313507"/>
                      <a:pt x="637961" y="1234380"/>
                    </a:cubicBezTo>
                    <a:cubicBezTo>
                      <a:pt x="678514" y="1155253"/>
                      <a:pt x="759619" y="1066235"/>
                      <a:pt x="881276" y="967326"/>
                    </a:cubicBezTo>
                    <a:cubicBezTo>
                      <a:pt x="1002934" y="868418"/>
                      <a:pt x="1075632" y="803633"/>
                      <a:pt x="1099370" y="772971"/>
                    </a:cubicBezTo>
                    <a:cubicBezTo>
                      <a:pt x="1135966" y="724505"/>
                      <a:pt x="1154264" y="671095"/>
                      <a:pt x="1154264" y="612739"/>
                    </a:cubicBezTo>
                    <a:cubicBezTo>
                      <a:pt x="1154264" y="531634"/>
                      <a:pt x="1121872" y="462150"/>
                      <a:pt x="1057087" y="404289"/>
                    </a:cubicBezTo>
                    <a:cubicBezTo>
                      <a:pt x="992301" y="346427"/>
                      <a:pt x="905015" y="317496"/>
                      <a:pt x="795226" y="317496"/>
                    </a:cubicBezTo>
                    <a:cubicBezTo>
                      <a:pt x="689394" y="317496"/>
                      <a:pt x="600870" y="347664"/>
                      <a:pt x="529656" y="407998"/>
                    </a:cubicBezTo>
                    <a:cubicBezTo>
                      <a:pt x="458442" y="468332"/>
                      <a:pt x="409482" y="560317"/>
                      <a:pt x="382777" y="683953"/>
                    </a:cubicBezTo>
                    <a:lnTo>
                      <a:pt x="0" y="636477"/>
                    </a:lnTo>
                    <a:cubicBezTo>
                      <a:pt x="10880" y="459430"/>
                      <a:pt x="86298" y="309089"/>
                      <a:pt x="226254" y="185453"/>
                    </a:cubicBezTo>
                    <a:cubicBezTo>
                      <a:pt x="366209" y="61818"/>
                      <a:pt x="549932" y="0"/>
                      <a:pt x="777422" y="0"/>
                    </a:cubicBezTo>
                    <a:close/>
                  </a:path>
                </a:pathLst>
              </a:custGeom>
              <a:solidFill>
                <a:srgbClr val="FFC000"/>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39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6" name="组合 15"/>
              <p:cNvGrpSpPr/>
              <p:nvPr/>
            </p:nvGrpSpPr>
            <p:grpSpPr>
              <a:xfrm>
                <a:off x="475624" y="456507"/>
                <a:ext cx="2918826" cy="2902008"/>
                <a:chOff x="475624" y="456507"/>
                <a:chExt cx="2918826" cy="2902008"/>
              </a:xfrm>
            </p:grpSpPr>
            <p:grpSp>
              <p:nvGrpSpPr>
                <p:cNvPr id="17" name="iŝľiḑe"/>
                <p:cNvGrpSpPr/>
                <p:nvPr/>
              </p:nvGrpSpPr>
              <p:grpSpPr>
                <a:xfrm>
                  <a:off x="669457" y="638441"/>
                  <a:ext cx="2532147" cy="2532886"/>
                  <a:chOff x="982756" y="2270126"/>
                  <a:chExt cx="2938463" cy="2938463"/>
                </a:xfrm>
                <a:solidFill>
                  <a:schemeClr val="bg1">
                    <a:lumMod val="65000"/>
                    <a:alpha val="20000"/>
                  </a:schemeClr>
                </a:solidFill>
              </p:grpSpPr>
              <p:sp>
                <p:nvSpPr>
                  <p:cNvPr id="32" name="í$1ïḑe"/>
                  <p:cNvSpPr/>
                  <p:nvPr/>
                </p:nvSpPr>
                <p:spPr bwMode="auto">
                  <a:xfrm>
                    <a:off x="1667370" y="2807739"/>
                    <a:ext cx="2253849" cy="2400850"/>
                  </a:xfrm>
                  <a:custGeom>
                    <a:avLst/>
                    <a:gdLst>
                      <a:gd name="T0" fmla="*/ 764 w 804"/>
                      <a:gd name="T1" fmla="*/ 744 h 964"/>
                      <a:gd name="T2" fmla="*/ 584 w 804"/>
                      <a:gd name="T3" fmla="*/ 924 h 964"/>
                      <a:gd name="T4" fmla="*/ 0 w 804"/>
                      <a:gd name="T5" fmla="*/ 924 h 964"/>
                      <a:gd name="T6" fmla="*/ 0 w 804"/>
                      <a:gd name="T7" fmla="*/ 964 h 964"/>
                      <a:gd name="T8" fmla="*/ 584 w 804"/>
                      <a:gd name="T9" fmla="*/ 964 h 964"/>
                      <a:gd name="T10" fmla="*/ 804 w 804"/>
                      <a:gd name="T11" fmla="*/ 744 h 964"/>
                      <a:gd name="T12" fmla="*/ 804 w 804"/>
                      <a:gd name="T13" fmla="*/ 0 h 964"/>
                      <a:gd name="T14" fmla="*/ 764 w 804"/>
                      <a:gd name="T15" fmla="*/ 0 h 964"/>
                      <a:gd name="T16" fmla="*/ 764 w 804"/>
                      <a:gd name="T17" fmla="*/ 74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64">
                        <a:moveTo>
                          <a:pt x="764" y="744"/>
                        </a:moveTo>
                        <a:cubicBezTo>
                          <a:pt x="764" y="843"/>
                          <a:pt x="683" y="924"/>
                          <a:pt x="584" y="924"/>
                        </a:cubicBezTo>
                        <a:cubicBezTo>
                          <a:pt x="0" y="924"/>
                          <a:pt x="0" y="924"/>
                          <a:pt x="0" y="924"/>
                        </a:cubicBezTo>
                        <a:cubicBezTo>
                          <a:pt x="0" y="964"/>
                          <a:pt x="0" y="964"/>
                          <a:pt x="0" y="964"/>
                        </a:cubicBezTo>
                        <a:cubicBezTo>
                          <a:pt x="584" y="964"/>
                          <a:pt x="584" y="964"/>
                          <a:pt x="584" y="964"/>
                        </a:cubicBezTo>
                        <a:cubicBezTo>
                          <a:pt x="705" y="964"/>
                          <a:pt x="804" y="865"/>
                          <a:pt x="804" y="744"/>
                        </a:cubicBezTo>
                        <a:cubicBezTo>
                          <a:pt x="804" y="0"/>
                          <a:pt x="804" y="0"/>
                          <a:pt x="804" y="0"/>
                        </a:cubicBezTo>
                        <a:cubicBezTo>
                          <a:pt x="764" y="0"/>
                          <a:pt x="764" y="0"/>
                          <a:pt x="764" y="0"/>
                        </a:cubicBezTo>
                        <a:lnTo>
                          <a:pt x="764" y="744"/>
                        </a:lnTo>
                        <a:close/>
                      </a:path>
                    </a:pathLst>
                  </a:custGeom>
                  <a:solidFill>
                    <a:srgbClr val="C00000"/>
                  </a:solidFill>
                  <a:ln>
                    <a:noFill/>
                  </a:ln>
                  <a:effectLst>
                    <a:outerShdw blurRad="50800" dist="38100" dir="13500000" algn="br" rotWithShape="0">
                      <a:prstClr val="black">
                        <a:alpha val="9000"/>
                      </a:prstClr>
                    </a:outerShdw>
                  </a:effectLst>
                </p:spPr>
                <p:txBody>
                  <a:bodyPr vert="horz" wrap="square" lIns="91440" tIns="45720" rIns="91440" bIns="45720" numCol="1" anchor="t" anchorCtr="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005CA2"/>
                      </a:solidFill>
                      <a:effectLst/>
                      <a:uLnTx/>
                      <a:uFillTx/>
                      <a:latin typeface="等线" panose="02010600030101010101" charset="-122"/>
                      <a:ea typeface="+mn-ea"/>
                      <a:cs typeface="+mn-cs"/>
                    </a:endParaRPr>
                  </a:p>
                </p:txBody>
              </p:sp>
              <p:sp>
                <p:nvSpPr>
                  <p:cNvPr id="33" name="îšḷîḍê"/>
                  <p:cNvSpPr/>
                  <p:nvPr/>
                </p:nvSpPr>
                <p:spPr bwMode="auto">
                  <a:xfrm>
                    <a:off x="982756" y="2270126"/>
                    <a:ext cx="2385373" cy="2376488"/>
                  </a:xfrm>
                  <a:custGeom>
                    <a:avLst/>
                    <a:gdLst>
                      <a:gd name="T0" fmla="*/ 40 w 804"/>
                      <a:gd name="T1" fmla="*/ 220 h 980"/>
                      <a:gd name="T2" fmla="*/ 220 w 804"/>
                      <a:gd name="T3" fmla="*/ 40 h 980"/>
                      <a:gd name="T4" fmla="*/ 804 w 804"/>
                      <a:gd name="T5" fmla="*/ 40 h 980"/>
                      <a:gd name="T6" fmla="*/ 804 w 804"/>
                      <a:gd name="T7" fmla="*/ 0 h 980"/>
                      <a:gd name="T8" fmla="*/ 220 w 804"/>
                      <a:gd name="T9" fmla="*/ 0 h 980"/>
                      <a:gd name="T10" fmla="*/ 0 w 804"/>
                      <a:gd name="T11" fmla="*/ 220 h 980"/>
                      <a:gd name="T12" fmla="*/ 0 w 804"/>
                      <a:gd name="T13" fmla="*/ 980 h 980"/>
                      <a:gd name="T14" fmla="*/ 40 w 804"/>
                      <a:gd name="T15" fmla="*/ 980 h 980"/>
                      <a:gd name="T16" fmla="*/ 40 w 804"/>
                      <a:gd name="T17" fmla="*/ 22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80">
                        <a:moveTo>
                          <a:pt x="40" y="220"/>
                        </a:moveTo>
                        <a:cubicBezTo>
                          <a:pt x="40" y="121"/>
                          <a:pt x="121" y="40"/>
                          <a:pt x="220" y="40"/>
                        </a:cubicBezTo>
                        <a:cubicBezTo>
                          <a:pt x="804" y="40"/>
                          <a:pt x="804" y="40"/>
                          <a:pt x="804" y="40"/>
                        </a:cubicBezTo>
                        <a:cubicBezTo>
                          <a:pt x="804" y="0"/>
                          <a:pt x="804" y="0"/>
                          <a:pt x="804" y="0"/>
                        </a:cubicBezTo>
                        <a:cubicBezTo>
                          <a:pt x="220" y="0"/>
                          <a:pt x="220" y="0"/>
                          <a:pt x="220" y="0"/>
                        </a:cubicBezTo>
                        <a:cubicBezTo>
                          <a:pt x="99" y="0"/>
                          <a:pt x="0" y="99"/>
                          <a:pt x="0" y="220"/>
                        </a:cubicBezTo>
                        <a:cubicBezTo>
                          <a:pt x="0" y="980"/>
                          <a:pt x="0" y="980"/>
                          <a:pt x="0" y="980"/>
                        </a:cubicBezTo>
                        <a:cubicBezTo>
                          <a:pt x="40" y="980"/>
                          <a:pt x="40" y="980"/>
                          <a:pt x="40" y="980"/>
                        </a:cubicBezTo>
                        <a:lnTo>
                          <a:pt x="40" y="220"/>
                        </a:lnTo>
                        <a:close/>
                      </a:path>
                    </a:pathLst>
                  </a:custGeom>
                  <a:solidFill>
                    <a:srgbClr val="C00000"/>
                  </a:solidFill>
                  <a:ln>
                    <a:noFill/>
                  </a:ln>
                  <a:effectLst>
                    <a:outerShdw blurRad="50800" dist="38100" dir="2700000" algn="tl" rotWithShape="0">
                      <a:prstClr val="black">
                        <a:alpha val="13000"/>
                      </a:prstClr>
                    </a:outerShdw>
                  </a:effectLst>
                </p:spPr>
                <p:txBody>
                  <a:bodyPr vert="horz" wrap="square" lIns="91440" tIns="45720" rIns="91440" bIns="45720" numCol="1" anchor="t" anchorCtr="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5CA2"/>
                      </a:solidFill>
                      <a:effectLst/>
                      <a:uLnTx/>
                      <a:uFillTx/>
                      <a:latin typeface="等线" panose="02010600030101010101" charset="-122"/>
                      <a:ea typeface="+mn-ea"/>
                      <a:cs typeface="+mn-cs"/>
                    </a:endParaRPr>
                  </a:p>
                </p:txBody>
              </p:sp>
            </p:grpSp>
            <p:grpSp>
              <p:nvGrpSpPr>
                <p:cNvPr id="18" name="组合 17"/>
                <p:cNvGrpSpPr/>
                <p:nvPr/>
              </p:nvGrpSpPr>
              <p:grpSpPr>
                <a:xfrm>
                  <a:off x="475624" y="2919694"/>
                  <a:ext cx="459183" cy="438821"/>
                  <a:chOff x="755459" y="4911986"/>
                  <a:chExt cx="692524" cy="661814"/>
                </a:xfrm>
                <a:effectLst>
                  <a:outerShdw blurRad="50800" dist="38100" dir="13500000" algn="br" rotWithShape="0">
                    <a:prstClr val="black">
                      <a:alpha val="25000"/>
                    </a:prstClr>
                  </a:outerShdw>
                </a:effectLst>
              </p:grpSpPr>
              <p:grpSp>
                <p:nvGrpSpPr>
                  <p:cNvPr id="26" name="组合 25"/>
                  <p:cNvGrpSpPr/>
                  <p:nvPr/>
                </p:nvGrpSpPr>
                <p:grpSpPr>
                  <a:xfrm flipH="1" flipV="1">
                    <a:off x="1045734" y="4911986"/>
                    <a:ext cx="402249" cy="382593"/>
                    <a:chOff x="4330395" y="1277094"/>
                    <a:chExt cx="599690" cy="570386"/>
                  </a:xfrm>
                </p:grpSpPr>
                <p:sp>
                  <p:nvSpPr>
                    <p:cNvPr id="30" name="矩形 29"/>
                    <p:cNvSpPr/>
                    <p:nvPr/>
                  </p:nvSpPr>
                  <p:spPr>
                    <a:xfrm>
                      <a:off x="4697789" y="1277094"/>
                      <a:ext cx="232296" cy="5703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矩形 30"/>
                    <p:cNvSpPr/>
                    <p:nvPr/>
                  </p:nvSpPr>
                  <p:spPr>
                    <a:xfrm rot="5400000">
                      <a:off x="4527972" y="1079519"/>
                      <a:ext cx="204509" cy="5996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7" name="组合 26"/>
                  <p:cNvGrpSpPr/>
                  <p:nvPr/>
                </p:nvGrpSpPr>
                <p:grpSpPr>
                  <a:xfrm flipH="1" flipV="1">
                    <a:off x="755459" y="5066091"/>
                    <a:ext cx="564092" cy="507709"/>
                    <a:chOff x="4355273" y="1037529"/>
                    <a:chExt cx="840968" cy="756913"/>
                  </a:xfrm>
                </p:grpSpPr>
                <p:sp>
                  <p:nvSpPr>
                    <p:cNvPr id="28" name="矩形 27"/>
                    <p:cNvSpPr/>
                    <p:nvPr/>
                  </p:nvSpPr>
                  <p:spPr>
                    <a:xfrm>
                      <a:off x="4963945" y="1037530"/>
                      <a:ext cx="232296" cy="7569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28"/>
                    <p:cNvSpPr/>
                    <p:nvPr/>
                  </p:nvSpPr>
                  <p:spPr>
                    <a:xfrm rot="5400000">
                      <a:off x="4673500" y="719302"/>
                      <a:ext cx="204511" cy="8409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19" name="组合 18"/>
                <p:cNvGrpSpPr/>
                <p:nvPr/>
              </p:nvGrpSpPr>
              <p:grpSpPr>
                <a:xfrm flipH="1" flipV="1">
                  <a:off x="2935267" y="456507"/>
                  <a:ext cx="459183" cy="438821"/>
                  <a:chOff x="755459" y="4911986"/>
                  <a:chExt cx="692524" cy="661814"/>
                </a:xfrm>
                <a:effectLst>
                  <a:outerShdw blurRad="50800" dist="38100" dir="13500000" algn="br" rotWithShape="0">
                    <a:prstClr val="black">
                      <a:alpha val="25000"/>
                    </a:prstClr>
                  </a:outerShdw>
                </a:effectLst>
              </p:grpSpPr>
              <p:grpSp>
                <p:nvGrpSpPr>
                  <p:cNvPr id="20" name="组合 19"/>
                  <p:cNvGrpSpPr/>
                  <p:nvPr/>
                </p:nvGrpSpPr>
                <p:grpSpPr>
                  <a:xfrm flipH="1" flipV="1">
                    <a:off x="1045734" y="4911986"/>
                    <a:ext cx="402249" cy="382593"/>
                    <a:chOff x="4330395" y="1277094"/>
                    <a:chExt cx="599690" cy="570386"/>
                  </a:xfrm>
                </p:grpSpPr>
                <p:sp>
                  <p:nvSpPr>
                    <p:cNvPr id="24" name="矩形 23"/>
                    <p:cNvSpPr/>
                    <p:nvPr/>
                  </p:nvSpPr>
                  <p:spPr>
                    <a:xfrm>
                      <a:off x="4697789" y="1277094"/>
                      <a:ext cx="232296" cy="5703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矩形 24"/>
                    <p:cNvSpPr/>
                    <p:nvPr/>
                  </p:nvSpPr>
                  <p:spPr>
                    <a:xfrm rot="5400000">
                      <a:off x="4527972" y="1079519"/>
                      <a:ext cx="204509" cy="5996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1" name="组合 20"/>
                  <p:cNvGrpSpPr/>
                  <p:nvPr/>
                </p:nvGrpSpPr>
                <p:grpSpPr>
                  <a:xfrm flipH="1" flipV="1">
                    <a:off x="755459" y="5066091"/>
                    <a:ext cx="564092" cy="507709"/>
                    <a:chOff x="4355273" y="1037529"/>
                    <a:chExt cx="840968" cy="756913"/>
                  </a:xfrm>
                </p:grpSpPr>
                <p:sp>
                  <p:nvSpPr>
                    <p:cNvPr id="22" name="矩形 21"/>
                    <p:cNvSpPr/>
                    <p:nvPr/>
                  </p:nvSpPr>
                  <p:spPr>
                    <a:xfrm>
                      <a:off x="4963945" y="1037530"/>
                      <a:ext cx="232296" cy="7569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5400000">
                      <a:off x="4673500" y="719302"/>
                      <a:ext cx="204511" cy="8409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grpSp>
        <p:sp>
          <p:nvSpPr>
            <p:cNvPr id="10" name="文本框 9"/>
            <p:cNvSpPr txBox="1"/>
            <p:nvPr/>
          </p:nvSpPr>
          <p:spPr>
            <a:xfrm>
              <a:off x="1242447" y="1030831"/>
              <a:ext cx="1183944" cy="1666750"/>
            </a:xfrm>
            <a:custGeom>
              <a:avLst/>
              <a:gdLst/>
              <a:ahLst/>
              <a:cxnLst/>
              <a:rect l="l" t="t" r="r" b="b"/>
              <a:pathLst>
                <a:path w="1560779" h="2197256">
                  <a:moveTo>
                    <a:pt x="578616" y="1780356"/>
                  </a:moveTo>
                  <a:lnTo>
                    <a:pt x="995516" y="1780356"/>
                  </a:lnTo>
                  <a:lnTo>
                    <a:pt x="995516" y="2197256"/>
                  </a:lnTo>
                  <a:lnTo>
                    <a:pt x="578616" y="2197256"/>
                  </a:lnTo>
                  <a:close/>
                  <a:moveTo>
                    <a:pt x="777422" y="0"/>
                  </a:moveTo>
                  <a:cubicBezTo>
                    <a:pt x="1016781" y="0"/>
                    <a:pt x="1207181" y="62559"/>
                    <a:pt x="1348620" y="187679"/>
                  </a:cubicBezTo>
                  <a:cubicBezTo>
                    <a:pt x="1490060" y="312798"/>
                    <a:pt x="1560779" y="458441"/>
                    <a:pt x="1560779" y="624608"/>
                  </a:cubicBezTo>
                  <a:cubicBezTo>
                    <a:pt x="1560779" y="716593"/>
                    <a:pt x="1534816" y="803633"/>
                    <a:pt x="1482889" y="885727"/>
                  </a:cubicBezTo>
                  <a:cubicBezTo>
                    <a:pt x="1430962" y="967821"/>
                    <a:pt x="1319937" y="1079588"/>
                    <a:pt x="1149814" y="1221027"/>
                  </a:cubicBezTo>
                  <a:cubicBezTo>
                    <a:pt x="1061785" y="1294220"/>
                    <a:pt x="1007138" y="1353070"/>
                    <a:pt x="985872" y="1397579"/>
                  </a:cubicBezTo>
                  <a:cubicBezTo>
                    <a:pt x="964607" y="1442088"/>
                    <a:pt x="954963" y="1521710"/>
                    <a:pt x="956942" y="1636444"/>
                  </a:cubicBezTo>
                  <a:lnTo>
                    <a:pt x="578616" y="1636444"/>
                  </a:lnTo>
                  <a:cubicBezTo>
                    <a:pt x="577627" y="1582044"/>
                    <a:pt x="577132" y="1548910"/>
                    <a:pt x="577132" y="1537040"/>
                  </a:cubicBezTo>
                  <a:cubicBezTo>
                    <a:pt x="577132" y="1414394"/>
                    <a:pt x="597408" y="1313507"/>
                    <a:pt x="637961" y="1234380"/>
                  </a:cubicBezTo>
                  <a:cubicBezTo>
                    <a:pt x="678514" y="1155253"/>
                    <a:pt x="759619" y="1066235"/>
                    <a:pt x="881276" y="967326"/>
                  </a:cubicBezTo>
                  <a:cubicBezTo>
                    <a:pt x="1002934" y="868418"/>
                    <a:pt x="1075632" y="803633"/>
                    <a:pt x="1099370" y="772971"/>
                  </a:cubicBezTo>
                  <a:cubicBezTo>
                    <a:pt x="1135966" y="724505"/>
                    <a:pt x="1154264" y="671095"/>
                    <a:pt x="1154264" y="612739"/>
                  </a:cubicBezTo>
                  <a:cubicBezTo>
                    <a:pt x="1154264" y="531634"/>
                    <a:pt x="1121872" y="462150"/>
                    <a:pt x="1057087" y="404289"/>
                  </a:cubicBezTo>
                  <a:cubicBezTo>
                    <a:pt x="992301" y="346427"/>
                    <a:pt x="905015" y="317496"/>
                    <a:pt x="795226" y="317496"/>
                  </a:cubicBezTo>
                  <a:cubicBezTo>
                    <a:pt x="689394" y="317496"/>
                    <a:pt x="600870" y="347664"/>
                    <a:pt x="529656" y="407998"/>
                  </a:cubicBezTo>
                  <a:cubicBezTo>
                    <a:pt x="458442" y="468332"/>
                    <a:pt x="409482" y="560317"/>
                    <a:pt x="382777" y="683953"/>
                  </a:cubicBezTo>
                  <a:lnTo>
                    <a:pt x="0" y="636477"/>
                  </a:lnTo>
                  <a:cubicBezTo>
                    <a:pt x="10880" y="459430"/>
                    <a:pt x="86298" y="309089"/>
                    <a:pt x="226254" y="185453"/>
                  </a:cubicBezTo>
                  <a:cubicBezTo>
                    <a:pt x="366209" y="61818"/>
                    <a:pt x="549932" y="0"/>
                    <a:pt x="777422" y="0"/>
                  </a:cubicBezTo>
                  <a:close/>
                </a:path>
              </a:pathLst>
            </a:custGeom>
            <a:solidFill>
              <a:srgbClr val="C00000"/>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39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4" name="文本框 33"/>
          <p:cNvSpPr txBox="1"/>
          <p:nvPr/>
        </p:nvSpPr>
        <p:spPr>
          <a:xfrm>
            <a:off x="4095141" y="2427505"/>
            <a:ext cx="4740530"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如何理解</a:t>
            </a:r>
            <a:r>
              <a:rPr kumimoji="0" lang="zh-CN" altLang="en-US" sz="22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社会主义</a:t>
            </a:r>
            <a:r>
              <a:rPr lang="zh-CN" altLang="en-US" sz="2200" b="1" dirty="0">
                <a:solidFill>
                  <a:prstClr val="black"/>
                </a:solidFill>
                <a:latin typeface="微软雅黑" panose="020B0503020204020204" pitchFamily="34" charset="-122"/>
                <a:ea typeface="微软雅黑" panose="020B0503020204020204" pitchFamily="34" charset="-122"/>
              </a:rPr>
              <a:t>市场经济</a:t>
            </a:r>
            <a:r>
              <a:rPr lang="zh-CN" altLang="en-US" sz="2200" b="1" dirty="0">
                <a:solidFill>
                  <a:prstClr val="black"/>
                </a:solidFill>
                <a:latin typeface="楷体" panose="02010609060101010101" pitchFamily="49" charset="-122"/>
                <a:ea typeface="楷体" panose="02010609060101010101" pitchFamily="49" charset="-122"/>
              </a:rPr>
              <a:t>”</a:t>
            </a:r>
            <a:r>
              <a:rPr lang="zh-CN" altLang="en-US" sz="2200" b="1" dirty="0">
                <a:solidFill>
                  <a:prstClr val="black"/>
                </a:solidFill>
                <a:latin typeface="微软雅黑" panose="020B0503020204020204" pitchFamily="34" charset="-122"/>
                <a:ea typeface="微软雅黑" panose="020B0503020204020204" pitchFamily="34" charset="-122"/>
              </a:rPr>
              <a:t> ？</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9" name="矩形 18"/>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1288027"/>
            <a:ext cx="9801703" cy="4070552"/>
          </a:xfrm>
          <a:prstGeom prst="frame">
            <a:avLst>
              <a:gd name="adj1" fmla="val 5374"/>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66863" y="1602658"/>
            <a:ext cx="9159874" cy="344128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815103" y="2162802"/>
            <a:ext cx="8561793" cy="2171877"/>
          </a:xfrm>
          <a:prstGeom prst="rect">
            <a:avLst/>
          </a:prstGeom>
        </p:spPr>
        <p:txBody>
          <a:bodyPr wrap="square">
            <a:spAutoFit/>
          </a:bodyPr>
          <a:lstStyle/>
          <a:p>
            <a:pPr indent="457200" algn="just">
              <a:lnSpc>
                <a:spcPct val="130000"/>
              </a:lnSpc>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 我们搞的是社会主义市场经济，“社会主义”这几个字是不能没有的，这并非多余，并非画蛇添足，而恰恰相反，这是画龙点睛。所谓“点睛”，就是点明我们的市场经济的性质。</a:t>
            </a:r>
            <a:endParaRPr lang="zh-CN" altLang="en-US" sz="2200" b="1" dirty="0">
              <a:solidFill>
                <a:schemeClr val="tx1">
                  <a:lumMod val="85000"/>
                  <a:lumOff val="15000"/>
                </a:schemeClr>
              </a:solidFill>
              <a:latin typeface="楷体" panose="02010609060101010101" pitchFamily="49" charset="-122"/>
              <a:ea typeface="楷体" panose="02010609060101010101" pitchFamily="49" charset="-122"/>
            </a:endParaRPr>
          </a:p>
          <a:p>
            <a:pPr algn="r">
              <a:spcBef>
                <a:spcPts val="800"/>
              </a:spcBef>
            </a:pPr>
            <a:r>
              <a:rPr lang="en-US" altLang="zh-CN" b="1" dirty="0" smtClean="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江泽民：</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社会主义市场经济体制</a:t>
            </a:r>
            <a:r>
              <a:rPr lang="zh-CN" altLang="en-US" b="1" dirty="0" smtClean="0">
                <a:solidFill>
                  <a:schemeClr val="tx1">
                    <a:lumMod val="85000"/>
                    <a:lumOff val="15000"/>
                  </a:schemeClr>
                </a:solidFill>
                <a:latin typeface="楷体" panose="02010609060101010101" pitchFamily="49" charset="-122"/>
                <a:ea typeface="楷体" panose="02010609060101010101" pitchFamily="49" charset="-122"/>
              </a:rPr>
              <a:t>是同</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社会主义基本制度结合在一起的</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endParaRPr lang="en-US" altLang="zh-CN" b="1" dirty="0">
              <a:solidFill>
                <a:schemeClr val="tx1">
                  <a:lumMod val="85000"/>
                  <a:lumOff val="15000"/>
                </a:schemeClr>
              </a:solidFill>
              <a:latin typeface="楷体" panose="02010609060101010101" pitchFamily="49" charset="-122"/>
              <a:ea typeface="楷体" panose="02010609060101010101" pitchFamily="49" charset="-122"/>
            </a:endParaRPr>
          </a:p>
          <a:p>
            <a:pPr algn="r">
              <a:spcBef>
                <a:spcPts val="800"/>
              </a:spcBef>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1994</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年</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12</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月</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9—14</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日）</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spc="120" dirty="0" smtClean="0">
                <a:solidFill>
                  <a:schemeClr val="bg1"/>
                </a:solidFill>
                <a:latin typeface="微软雅黑" panose="020B0503020204020204" pitchFamily="34" charset="-122"/>
                <a:ea typeface="微软雅黑" panose="020B0503020204020204" pitchFamily="34" charset="-122"/>
              </a:rPr>
              <a:t>重要</a:t>
            </a:r>
            <a:r>
              <a:rPr lang="zh-CN" altLang="en-US" sz="1100" spc="120" dirty="0">
                <a:solidFill>
                  <a:schemeClr val="bg1"/>
                </a:solidFill>
                <a:latin typeface="微软雅黑" panose="020B0503020204020204" pitchFamily="34" charset="-122"/>
                <a:ea typeface="微软雅黑" panose="020B0503020204020204" pitchFamily="34" charset="-122"/>
              </a:rPr>
              <a:t>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76422"/>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重要</a:t>
            </a:r>
            <a:r>
              <a:rPr lang="zh-CN" altLang="en-US" sz="1100" dirty="0">
                <a:solidFill>
                  <a:schemeClr val="bg1"/>
                </a:solidFill>
                <a:latin typeface="微软雅黑" panose="020B0503020204020204" pitchFamily="34" charset="-122"/>
                <a:ea typeface="微软雅黑" panose="020B0503020204020204" pitchFamily="34" charset="-122"/>
                <a:sym typeface="+mn-ea"/>
              </a:rPr>
              <a:t>思想的核心观点和主要内容是什么？</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69223" y="1322203"/>
            <a:ext cx="6799294"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lvl="0" algn="ctr">
              <a:defRPr/>
            </a:pPr>
            <a:r>
              <a:rPr lang="zh-CN" altLang="en-US" sz="2700" dirty="0">
                <a:solidFill>
                  <a:srgbClr val="B0261F"/>
                </a:solidFill>
                <a:latin typeface="华文中宋" panose="02010600040101010101" pitchFamily="2" charset="-122"/>
                <a:ea typeface="华文中宋" panose="02010600040101010101" pitchFamily="2" charset="-122"/>
                <a:sym typeface="+mn-ea"/>
              </a:rPr>
              <a:t>一、“三个代表”重要思想是如何形成的？</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384568" y="2947839"/>
            <a:ext cx="5422864" cy="1446550"/>
          </a:xfrm>
          <a:prstGeom prst="rect">
            <a:avLst/>
          </a:prstGeom>
          <a:noFill/>
        </p:spPr>
        <p:txBody>
          <a:bodyPr wrap="square" rtlCol="0" anchor="t">
            <a:spAutoFit/>
          </a:bodyPr>
          <a:lstStyle/>
          <a:p>
            <a:pPr lvl="0">
              <a:lnSpc>
                <a:spcPct val="200000"/>
              </a:lnSpc>
              <a:defRPr/>
            </a:pP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rPr>
              <a:t>（一）</a:t>
            </a:r>
            <a:r>
              <a:rPr lang="zh-CN" altLang="en-US" sz="22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rPr>
              <a:t>三个代表</a:t>
            </a:r>
            <a:r>
              <a:rPr lang="zh-CN" altLang="en-US" sz="22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rPr>
              <a:t>重要思想的形成条件</a:t>
            </a:r>
            <a:endPar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a:p>
            <a:pPr lvl="0">
              <a:lnSpc>
                <a:spcPct val="200000"/>
              </a:lnSpc>
              <a:defRPr/>
            </a:pP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rPr>
              <a:t>（二）</a:t>
            </a:r>
            <a:r>
              <a:rPr lang="zh-CN" altLang="en-US" sz="22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rPr>
              <a:t>三个代表</a:t>
            </a:r>
            <a:r>
              <a:rPr lang="zh-CN" altLang="en-US" sz="22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rPr>
              <a:t>重要思想的形成过程</a:t>
            </a:r>
            <a:endPar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899"/>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3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şlídê"/>
          <p:cNvSpPr/>
          <p:nvPr/>
        </p:nvSpPr>
        <p:spPr>
          <a:xfrm>
            <a:off x="689678" y="2580238"/>
            <a:ext cx="10812644" cy="712020"/>
          </a:xfrm>
          <a:prstGeom prst="round2DiagRect">
            <a:avLst>
              <a:gd name="adj1" fmla="val 4180"/>
              <a:gd name="adj2" fmla="val 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işlídê"/>
          <p:cNvSpPr/>
          <p:nvPr/>
        </p:nvSpPr>
        <p:spPr>
          <a:xfrm>
            <a:off x="689678" y="3539504"/>
            <a:ext cx="10812644" cy="712020"/>
          </a:xfrm>
          <a:prstGeom prst="round2DiagRect">
            <a:avLst>
              <a:gd name="adj1" fmla="val 4180"/>
              <a:gd name="adj2" fmla="val 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işlídê"/>
          <p:cNvSpPr/>
          <p:nvPr/>
        </p:nvSpPr>
        <p:spPr>
          <a:xfrm>
            <a:off x="689678" y="4486708"/>
            <a:ext cx="10812644" cy="712020"/>
          </a:xfrm>
          <a:prstGeom prst="round2DiagRect">
            <a:avLst>
              <a:gd name="adj1" fmla="val 4180"/>
              <a:gd name="adj2" fmla="val 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işlídê"/>
          <p:cNvSpPr/>
          <p:nvPr/>
        </p:nvSpPr>
        <p:spPr>
          <a:xfrm>
            <a:off x="689678" y="5487157"/>
            <a:ext cx="10812644" cy="712020"/>
          </a:xfrm>
          <a:prstGeom prst="round2DiagRect">
            <a:avLst>
              <a:gd name="adj1" fmla="val 4180"/>
              <a:gd name="adj2" fmla="val 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işlídê"/>
          <p:cNvSpPr/>
          <p:nvPr/>
        </p:nvSpPr>
        <p:spPr>
          <a:xfrm>
            <a:off x="689678" y="1633034"/>
            <a:ext cx="10812644" cy="712020"/>
          </a:xfrm>
          <a:prstGeom prst="round2DiagRect">
            <a:avLst>
              <a:gd name="adj1" fmla="val 4180"/>
              <a:gd name="adj2" fmla="val 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文本框 18"/>
          <p:cNvSpPr txBox="1"/>
          <p:nvPr/>
        </p:nvSpPr>
        <p:spPr>
          <a:xfrm>
            <a:off x="1211937" y="1705145"/>
            <a:ext cx="9768127" cy="55399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
                <a:srgbClr val="C00000"/>
              </a:buClr>
              <a:buSzPct val="80000"/>
              <a:buFont typeface="Wingdings" panose="05000000000000000000" pitchFamily="2" charset="2"/>
              <a:buChar char="u"/>
              <a:defRPr/>
            </a:pP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必须坚持和完善公有制为主体、多种所有制经济共同发展的</a:t>
            </a:r>
            <a:r>
              <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社会主义基本经济制度</a:t>
            </a:r>
            <a:endPar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4" name="文本框 53"/>
          <p:cNvSpPr txBox="1"/>
          <p:nvPr/>
        </p:nvSpPr>
        <p:spPr>
          <a:xfrm>
            <a:off x="1211937" y="2645314"/>
            <a:ext cx="7191778" cy="499624"/>
          </a:xfrm>
          <a:prstGeom prst="rect">
            <a:avLst/>
          </a:prstGeom>
          <a:noFill/>
        </p:spPr>
        <p:txBody>
          <a:bodyPr wrap="square" rtlCol="0">
            <a:spAutoFit/>
          </a:bodyPr>
          <a:lstStyle>
            <a:defPPr>
              <a:defRPr lang="zh-CN"/>
            </a:defPPr>
            <a:lvl1pPr marL="342900" marR="0" lvl="0" indent="-342900" fontAlgn="auto">
              <a:lnSpc>
                <a:spcPct val="150000"/>
              </a:lnSpc>
              <a:spcBef>
                <a:spcPts val="0"/>
              </a:spcBef>
              <a:spcAft>
                <a:spcPts val="0"/>
              </a:spcAft>
              <a:buClr>
                <a:srgbClr val="C00000"/>
              </a:buClr>
              <a:buSzPct val="80000"/>
              <a:buFont typeface="Wingdings" panose="05000000000000000000" pitchFamily="2" charset="2"/>
              <a:buChar char="u"/>
              <a:defRPr kumimoji="1" sz="2000" b="1" i="0" u="none" strike="noStrike" cap="none" spc="0" normalizeH="0" baseline="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defRPr>
            </a:lvl1pPr>
          </a:lstStyle>
          <a:p>
            <a:r>
              <a:rPr lang="zh-CN" altLang="en-US" dirty="0"/>
              <a:t>进一步探索公有制特别是国有制的多种有效实现形式</a:t>
            </a:r>
            <a:endParaRPr lang="zh-CN" altLang="en-US" dirty="0"/>
          </a:p>
        </p:txBody>
      </p:sp>
      <p:sp>
        <p:nvSpPr>
          <p:cNvPr id="59" name="文本框 58"/>
          <p:cNvSpPr txBox="1"/>
          <p:nvPr/>
        </p:nvSpPr>
        <p:spPr>
          <a:xfrm>
            <a:off x="1211937" y="5541796"/>
            <a:ext cx="7191778" cy="499624"/>
          </a:xfrm>
          <a:prstGeom prst="rect">
            <a:avLst/>
          </a:prstGeom>
          <a:noFill/>
        </p:spPr>
        <p:txBody>
          <a:bodyPr wrap="square" rtlCol="0">
            <a:spAutoFit/>
          </a:bodyPr>
          <a:lstStyle>
            <a:defPPr>
              <a:defRPr lang="zh-CN"/>
            </a:defPPr>
            <a:lvl1pPr marL="342900" marR="0" lvl="0" indent="-342900" fontAlgn="auto">
              <a:lnSpc>
                <a:spcPct val="150000"/>
              </a:lnSpc>
              <a:spcBef>
                <a:spcPts val="0"/>
              </a:spcBef>
              <a:spcAft>
                <a:spcPts val="0"/>
              </a:spcAft>
              <a:buClr>
                <a:srgbClr val="C00000"/>
              </a:buClr>
              <a:buSzPct val="80000"/>
              <a:buFont typeface="Wingdings" panose="05000000000000000000" pitchFamily="2" charset="2"/>
              <a:buChar char="u"/>
              <a:defRPr kumimoji="1" sz="2000" b="1" i="0" u="none" strike="noStrike" cap="none" spc="0" normalizeH="0" baseline="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defRPr>
            </a:lvl1pPr>
          </a:lstStyle>
          <a:p>
            <a:r>
              <a:rPr lang="zh-CN" altLang="en-US" dirty="0"/>
              <a:t>建立健全同经济发展水平相适应的社会保障体系</a:t>
            </a:r>
            <a:endParaRPr lang="zh-CN" altLang="en-US" dirty="0"/>
          </a:p>
        </p:txBody>
      </p:sp>
      <p:sp>
        <p:nvSpPr>
          <p:cNvPr id="65" name="文本框 64"/>
          <p:cNvSpPr txBox="1"/>
          <p:nvPr/>
        </p:nvSpPr>
        <p:spPr>
          <a:xfrm>
            <a:off x="1211937" y="3593058"/>
            <a:ext cx="7191778" cy="499624"/>
          </a:xfrm>
          <a:prstGeom prst="rect">
            <a:avLst/>
          </a:prstGeom>
          <a:noFill/>
        </p:spPr>
        <p:txBody>
          <a:bodyPr wrap="square" rtlCol="0">
            <a:spAutoFit/>
          </a:bodyPr>
          <a:lstStyle>
            <a:defPPr>
              <a:defRPr lang="zh-CN"/>
            </a:defPPr>
            <a:lvl1pPr marL="342900" marR="0" lvl="0" indent="-342900" fontAlgn="auto">
              <a:lnSpc>
                <a:spcPct val="150000"/>
              </a:lnSpc>
              <a:spcBef>
                <a:spcPts val="0"/>
              </a:spcBef>
              <a:spcAft>
                <a:spcPts val="0"/>
              </a:spcAft>
              <a:buClr>
                <a:srgbClr val="C00000"/>
              </a:buClr>
              <a:buSzPct val="80000"/>
              <a:buFont typeface="Wingdings" panose="05000000000000000000" pitchFamily="2" charset="2"/>
              <a:buChar char="u"/>
              <a:defRPr kumimoji="1" sz="2000" b="1" i="0" u="none" strike="noStrike" cap="none" spc="0" normalizeH="0" baseline="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defRPr>
            </a:lvl1pPr>
          </a:lstStyle>
          <a:p>
            <a:r>
              <a:rPr lang="zh-CN" altLang="en-US" dirty="0"/>
              <a:t>发挥市场机制的作用和国家宏观调控</a:t>
            </a:r>
            <a:endParaRPr lang="zh-CN" altLang="en-US" dirty="0"/>
          </a:p>
        </p:txBody>
      </p:sp>
      <p:sp>
        <p:nvSpPr>
          <p:cNvPr id="70" name="文本框 69"/>
          <p:cNvSpPr txBox="1"/>
          <p:nvPr/>
        </p:nvSpPr>
        <p:spPr>
          <a:xfrm>
            <a:off x="1211937" y="4530296"/>
            <a:ext cx="7191778" cy="499624"/>
          </a:xfrm>
          <a:prstGeom prst="rect">
            <a:avLst/>
          </a:prstGeom>
          <a:noFill/>
        </p:spPr>
        <p:txBody>
          <a:bodyPr wrap="square" rtlCol="0">
            <a:spAutoFit/>
          </a:bodyPr>
          <a:lstStyle>
            <a:defPPr>
              <a:defRPr lang="zh-CN"/>
            </a:defPPr>
            <a:lvl1pPr marL="342900" marR="0" lvl="0" indent="-342900" fontAlgn="auto">
              <a:lnSpc>
                <a:spcPct val="150000"/>
              </a:lnSpc>
              <a:spcBef>
                <a:spcPts val="0"/>
              </a:spcBef>
              <a:spcAft>
                <a:spcPts val="0"/>
              </a:spcAft>
              <a:buClr>
                <a:srgbClr val="C00000"/>
              </a:buClr>
              <a:buSzPct val="80000"/>
              <a:buFont typeface="Wingdings" panose="05000000000000000000" pitchFamily="2" charset="2"/>
              <a:buChar char="u"/>
              <a:defRPr kumimoji="1" sz="2000" b="1" i="0" u="none" strike="noStrike" cap="none" spc="0" normalizeH="0" baseline="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defRPr>
            </a:lvl1pPr>
          </a:lstStyle>
          <a:p>
            <a:r>
              <a:rPr lang="zh-CN" altLang="en-US" dirty="0"/>
              <a:t>理顺分配关系，调整和规范国家、企业和个人的分配关系</a:t>
            </a:r>
            <a:endParaRPr lang="zh-CN" altLang="en-US" dirty="0"/>
          </a:p>
        </p:txBody>
      </p:sp>
      <p:sp>
        <p:nvSpPr>
          <p:cNvPr id="45" name="矩形 44"/>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5719" y="184281"/>
            <a:ext cx="7156536" cy="278218"/>
          </a:xfrm>
          <a:prstGeom prst="rect">
            <a:avLst/>
          </a:prstGeom>
          <a:noFill/>
        </p:spPr>
        <p:txBody>
          <a:bodyPr wrap="square" rtlCol="0">
            <a:spAutoFit/>
          </a:bodyPr>
          <a:lstStyle/>
          <a:p>
            <a:pPr lvl="0" algn="just">
              <a:lnSpc>
                <a:spcPct val="120000"/>
              </a:lnSpc>
              <a:defRPr/>
            </a:pPr>
            <a:r>
              <a:rPr kumimoji="0" lang="zh-CN" altLang="en-US" sz="11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二</a:t>
            </a:r>
            <a:r>
              <a:rPr lang="zh-CN" altLang="en-US" sz="1100" dirty="0">
                <a:solidFill>
                  <a:prstClr val="white">
                    <a:lumMod val="50000"/>
                  </a:prstClr>
                </a:solidFill>
                <a:latin typeface="微软雅黑" panose="020B0503020204020204" pitchFamily="34" charset="-122"/>
                <a:ea typeface="微软雅黑" panose="020B0503020204020204" pitchFamily="34" charset="-122"/>
              </a:rPr>
              <a:t>、“三个代表”重要思想的核心观点和主要内容</a:t>
            </a:r>
            <a:endParaRPr lang="zh-CN" altLang="en-US" sz="11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4" name="对角圆角矩形 29"/>
          <p:cNvSpPr/>
          <p:nvPr/>
        </p:nvSpPr>
        <p:spPr>
          <a:xfrm>
            <a:off x="3131009" y="806175"/>
            <a:ext cx="5726460"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a:off x="3334531" y="954541"/>
            <a:ext cx="552293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建立社会主义市场经济体制</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直角三角形 23"/>
          <p:cNvSpPr/>
          <p:nvPr/>
        </p:nvSpPr>
        <p:spPr>
          <a:xfrm rot="5400000" flipV="1">
            <a:off x="1656242" y="5190039"/>
            <a:ext cx="348544" cy="710954"/>
          </a:xfrm>
          <a:prstGeom prst="rtTriangle">
            <a:avLst/>
          </a:prstGeom>
          <a:solidFill>
            <a:srgbClr val="7C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rot="5400000" flipV="1">
            <a:off x="1192831" y="3128746"/>
            <a:ext cx="348544" cy="563715"/>
          </a:xfrm>
          <a:prstGeom prst="rtTriangle">
            <a:avLst/>
          </a:prstGeom>
          <a:solidFill>
            <a:srgbClr val="7C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p:cNvSpPr/>
          <p:nvPr/>
        </p:nvSpPr>
        <p:spPr>
          <a:xfrm>
            <a:off x="1983619" y="4191146"/>
            <a:ext cx="9575112" cy="1702464"/>
          </a:xfrm>
          <a:prstGeom prst="parallelogram">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平行四边形 3"/>
          <p:cNvSpPr/>
          <p:nvPr/>
        </p:nvSpPr>
        <p:spPr>
          <a:xfrm>
            <a:off x="1446591" y="2073596"/>
            <a:ext cx="9575112" cy="1702464"/>
          </a:xfrm>
          <a:prstGeom prst="parallelogram">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 name="组合 4"/>
          <p:cNvGrpSpPr/>
          <p:nvPr/>
        </p:nvGrpSpPr>
        <p:grpSpPr>
          <a:xfrm>
            <a:off x="1054705" y="2453579"/>
            <a:ext cx="7113559" cy="771643"/>
            <a:chOff x="1754465" y="1870429"/>
            <a:chExt cx="5799874" cy="534819"/>
          </a:xfrm>
        </p:grpSpPr>
        <p:sp>
          <p:nvSpPr>
            <p:cNvPr id="6" name="平行四边形 5"/>
            <p:cNvSpPr/>
            <p:nvPr/>
          </p:nvSpPr>
          <p:spPr>
            <a:xfrm>
              <a:off x="1754465" y="1870429"/>
              <a:ext cx="5799874" cy="534819"/>
            </a:xfrm>
            <a:prstGeom prst="parallelogram">
              <a:avLst/>
            </a:prstGeom>
            <a:gradFill>
              <a:gsLst>
                <a:gs pos="81000">
                  <a:srgbClr val="EB6D16"/>
                </a:gs>
                <a:gs pos="24000">
                  <a:srgbClr val="AF1E22"/>
                </a:gs>
              </a:gsLst>
              <a:lin ang="10200000" scaled="0"/>
            </a:gra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854947" y="1975804"/>
              <a:ext cx="5539270" cy="3199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必须</a:t>
              </a:r>
              <a:r>
                <a:rPr kumimoji="1"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毫不动摇地巩固和发展公有制经济</a:t>
              </a:r>
              <a:endParaRPr kumimoji="1"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475036" y="4600843"/>
            <a:ext cx="7917158" cy="770400"/>
            <a:chOff x="2418504" y="3923737"/>
            <a:chExt cx="4229039" cy="576781"/>
          </a:xfrm>
        </p:grpSpPr>
        <p:sp>
          <p:nvSpPr>
            <p:cNvPr id="9" name="平行四边形 8"/>
            <p:cNvSpPr/>
            <p:nvPr/>
          </p:nvSpPr>
          <p:spPr>
            <a:xfrm>
              <a:off x="2418504" y="3923737"/>
              <a:ext cx="4211192" cy="576781"/>
            </a:xfrm>
            <a:prstGeom prst="parallelogram">
              <a:avLst/>
            </a:prstGeom>
            <a:gradFill>
              <a:gsLst>
                <a:gs pos="81000">
                  <a:srgbClr val="EB6D16"/>
                </a:gs>
                <a:gs pos="24000">
                  <a:srgbClr val="AF1E22"/>
                </a:gs>
              </a:gsLst>
              <a:lin ang="10200000" scaled="0"/>
            </a:gra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p:nvSpPr>
          <p:spPr>
            <a:xfrm>
              <a:off x="2530961" y="4039309"/>
              <a:ext cx="4116582" cy="3456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必须毫不动摇地鼓励、支持和引导非公有制经济发展</a:t>
              </a:r>
              <a:endParaRPr kumimoji="1" lang="zh-CN" alt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grpSp>
      <p:sp>
        <p:nvSpPr>
          <p:cNvPr id="11" name="矩形 10"/>
          <p:cNvSpPr/>
          <p:nvPr/>
        </p:nvSpPr>
        <p:spPr>
          <a:xfrm rot="10800000" flipH="1" flipV="1">
            <a:off x="4515461" y="5633996"/>
            <a:ext cx="6613202" cy="68524"/>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rot="10800000" flipH="1" flipV="1">
            <a:off x="1497391" y="3544704"/>
            <a:ext cx="6613202" cy="68524"/>
          </a:xfrm>
          <a:prstGeom prst="rect">
            <a:avLst/>
          </a:prstGeom>
          <a:gradFill flip="none" rotWithShape="1">
            <a:gsLst>
              <a:gs pos="14000">
                <a:srgbClr val="C13132"/>
              </a:gs>
              <a:gs pos="52000">
                <a:srgbClr val="E97C30"/>
              </a:gs>
              <a:gs pos="86000">
                <a:srgbClr val="ED9184">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6" name="直接连接符 9"/>
          <p:cNvCxnSpPr/>
          <p:nvPr/>
        </p:nvCxnSpPr>
        <p:spPr>
          <a:xfrm>
            <a:off x="420915" y="3966631"/>
            <a:ext cx="11350171" cy="7560"/>
          </a:xfrm>
          <a:prstGeom prst="line">
            <a:avLst/>
          </a:prstGeom>
          <a:ln>
            <a:solidFill>
              <a:srgbClr val="E97C30"/>
            </a:solidFill>
            <a:prstDash val="dashDot"/>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09802" y="947320"/>
            <a:ext cx="10372397" cy="499624"/>
          </a:xfrm>
          <a:prstGeom prst="rect">
            <a:avLst/>
          </a:prstGeom>
          <a:noFill/>
        </p:spPr>
        <p:txBody>
          <a:bodyPr wrap="square">
            <a:spAutoFit/>
          </a:bodyPr>
          <a:lstStyle/>
          <a:p>
            <a:pPr algn="ctr">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必须坚持和完善公有制为主体、多种所有制经济共同发展的社会主义基本经济制度</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平行四边形 23"/>
          <p:cNvSpPr/>
          <p:nvPr/>
        </p:nvSpPr>
        <p:spPr>
          <a:xfrm>
            <a:off x="236160" y="2102651"/>
            <a:ext cx="11719681" cy="3325188"/>
          </a:xfrm>
          <a:prstGeom prst="parallelogram">
            <a:avLst>
              <a:gd name="adj" fmla="val 0"/>
            </a:avLst>
          </a:prstGeom>
          <a:gradFill>
            <a:gsLst>
              <a:gs pos="81000">
                <a:srgbClr val="EB6D16"/>
              </a:gs>
              <a:gs pos="24000">
                <a:srgbClr val="AF1E22"/>
              </a:gs>
            </a:gsLst>
            <a:lin ang="10200000" scaled="0"/>
          </a:gra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 name="îṩlïde"/>
          <p:cNvGrpSpPr/>
          <p:nvPr/>
        </p:nvGrpSpPr>
        <p:grpSpPr>
          <a:xfrm>
            <a:off x="8804903" y="1776562"/>
            <a:ext cx="734028" cy="1291378"/>
            <a:chOff x="2691362" y="2158919"/>
            <a:chExt cx="339344" cy="808868"/>
          </a:xfrm>
        </p:grpSpPr>
        <p:sp>
          <p:nvSpPr>
            <p:cNvPr id="10" name="íŝľïḋé"/>
            <p:cNvSpPr/>
            <p:nvPr/>
          </p:nvSpPr>
          <p:spPr>
            <a:xfrm rot="20833949">
              <a:off x="2724434" y="2158919"/>
              <a:ext cx="306272" cy="808868"/>
            </a:xfrm>
            <a:custGeom>
              <a:avLst/>
              <a:gdLst/>
              <a:ahLst/>
              <a:cxnLst>
                <a:cxn ang="0">
                  <a:pos x="wd2" y="hd2"/>
                </a:cxn>
                <a:cxn ang="5400000">
                  <a:pos x="wd2" y="hd2"/>
                </a:cxn>
                <a:cxn ang="10800000">
                  <a:pos x="wd2" y="hd2"/>
                </a:cxn>
                <a:cxn ang="16200000">
                  <a:pos x="wd2" y="hd2"/>
                </a:cxn>
              </a:cxnLst>
              <a:rect l="0" t="0" r="r" b="b"/>
              <a:pathLst>
                <a:path w="21413" h="21600" extrusionOk="0">
                  <a:moveTo>
                    <a:pt x="21391" y="17954"/>
                  </a:moveTo>
                  <a:lnTo>
                    <a:pt x="21391" y="4312"/>
                  </a:lnTo>
                  <a:cubicBezTo>
                    <a:pt x="21391" y="1572"/>
                    <a:pt x="18120" y="0"/>
                    <a:pt x="12416" y="0"/>
                  </a:cubicBezTo>
                  <a:cubicBezTo>
                    <a:pt x="6906" y="0"/>
                    <a:pt x="4637" y="1784"/>
                    <a:pt x="4208" y="2728"/>
                  </a:cubicBezTo>
                  <a:lnTo>
                    <a:pt x="4197" y="7089"/>
                  </a:lnTo>
                  <a:lnTo>
                    <a:pt x="6880" y="7089"/>
                  </a:lnTo>
                  <a:lnTo>
                    <a:pt x="6880" y="2868"/>
                  </a:lnTo>
                  <a:cubicBezTo>
                    <a:pt x="7040" y="2591"/>
                    <a:pt x="8129" y="1035"/>
                    <a:pt x="12416" y="1035"/>
                  </a:cubicBezTo>
                  <a:cubicBezTo>
                    <a:pt x="16584" y="1035"/>
                    <a:pt x="18699" y="2138"/>
                    <a:pt x="18699" y="4312"/>
                  </a:cubicBezTo>
                  <a:lnTo>
                    <a:pt x="18699" y="17977"/>
                  </a:lnTo>
                  <a:lnTo>
                    <a:pt x="18706" y="18032"/>
                  </a:lnTo>
                  <a:cubicBezTo>
                    <a:pt x="18708" y="18042"/>
                    <a:pt x="18958" y="19074"/>
                    <a:pt x="17258" y="19796"/>
                  </a:cubicBezTo>
                  <a:cubicBezTo>
                    <a:pt x="16060" y="20306"/>
                    <a:pt x="14128" y="20565"/>
                    <a:pt x="11518" y="20565"/>
                  </a:cubicBezTo>
                  <a:cubicBezTo>
                    <a:pt x="4058" y="20565"/>
                    <a:pt x="2693" y="18628"/>
                    <a:pt x="2693" y="14815"/>
                  </a:cubicBezTo>
                  <a:lnTo>
                    <a:pt x="2693" y="6811"/>
                  </a:lnTo>
                  <a:cubicBezTo>
                    <a:pt x="2693" y="6525"/>
                    <a:pt x="2091" y="6294"/>
                    <a:pt x="1346" y="6294"/>
                  </a:cubicBezTo>
                  <a:cubicBezTo>
                    <a:pt x="602" y="6294"/>
                    <a:pt x="0" y="6525"/>
                    <a:pt x="0" y="6811"/>
                  </a:cubicBezTo>
                  <a:lnTo>
                    <a:pt x="0" y="14815"/>
                  </a:lnTo>
                  <a:cubicBezTo>
                    <a:pt x="0" y="17353"/>
                    <a:pt x="0" y="21600"/>
                    <a:pt x="11518" y="21600"/>
                  </a:cubicBezTo>
                  <a:cubicBezTo>
                    <a:pt x="14939" y="21600"/>
                    <a:pt x="17550" y="21222"/>
                    <a:pt x="19281" y="20480"/>
                  </a:cubicBezTo>
                  <a:cubicBezTo>
                    <a:pt x="21600" y="19484"/>
                    <a:pt x="21440" y="18185"/>
                    <a:pt x="21391" y="17954"/>
                  </a:cubicBezTo>
                  <a:close/>
                </a:path>
              </a:pathLst>
            </a:custGeom>
            <a:solidFill>
              <a:srgbClr val="000000">
                <a:alpha val="15000"/>
              </a:srgbClr>
            </a:solidFill>
            <a:ln w="12700" cap="flat">
              <a:noFill/>
              <a:miter lim="400000"/>
            </a:ln>
            <a:effectLst/>
          </p:spPr>
          <p:txBody>
            <a:bodyPr wrap="square" lIns="91440" tIns="45720" rIns="91440" bIns="45720" numCol="1" anchor="ctr">
              <a:normAutofit/>
            </a:bodyPr>
            <a:lstStyle/>
            <a:p>
              <a:pPr marL="0" marR="0" lvl="0" indent="0" algn="l" defTabSz="17145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等线" panose="02010600030101010101" charset="-122"/>
                <a:ea typeface="+mn-ea"/>
                <a:cs typeface="+mn-cs"/>
              </a:endParaRPr>
            </a:p>
          </p:txBody>
        </p:sp>
        <p:sp>
          <p:nvSpPr>
            <p:cNvPr id="11" name="ïŝļîḓé"/>
            <p:cNvSpPr/>
            <p:nvPr/>
          </p:nvSpPr>
          <p:spPr>
            <a:xfrm>
              <a:off x="2691362" y="2429706"/>
              <a:ext cx="38510" cy="59546"/>
            </a:xfrm>
            <a:custGeom>
              <a:avLst/>
              <a:gdLst/>
              <a:ahLst/>
              <a:cxnLst>
                <a:cxn ang="0">
                  <a:pos x="wd2" y="hd2"/>
                </a:cxn>
                <a:cxn ang="5400000">
                  <a:pos x="wd2" y="hd2"/>
                </a:cxn>
                <a:cxn ang="10800000">
                  <a:pos x="wd2" y="hd2"/>
                </a:cxn>
                <a:cxn ang="16200000">
                  <a:pos x="wd2" y="hd2"/>
                </a:cxn>
              </a:cxnLst>
              <a:rect l="0" t="0" r="r" b="b"/>
              <a:pathLst>
                <a:path w="21600" h="21600" extrusionOk="0">
                  <a:moveTo>
                    <a:pt x="21600" y="6988"/>
                  </a:moveTo>
                  <a:cubicBezTo>
                    <a:pt x="21600" y="3133"/>
                    <a:pt x="16767" y="0"/>
                    <a:pt x="10800" y="0"/>
                  </a:cubicBezTo>
                  <a:cubicBezTo>
                    <a:pt x="4833" y="0"/>
                    <a:pt x="0" y="3133"/>
                    <a:pt x="0" y="6988"/>
                  </a:cubicBezTo>
                  <a:lnTo>
                    <a:pt x="0" y="21600"/>
                  </a:lnTo>
                  <a:lnTo>
                    <a:pt x="21600" y="21600"/>
                  </a:lnTo>
                  <a:cubicBezTo>
                    <a:pt x="21600" y="21600"/>
                    <a:pt x="21600" y="6988"/>
                    <a:pt x="21600" y="6988"/>
                  </a:cubicBezTo>
                  <a:close/>
                </a:path>
              </a:pathLst>
            </a:custGeom>
            <a:solidFill>
              <a:schemeClr val="tx1">
                <a:lumMod val="85000"/>
                <a:lumOff val="15000"/>
              </a:schemeClr>
            </a:solidFill>
            <a:ln w="12700" cap="flat">
              <a:noFill/>
              <a:miter lim="400000"/>
            </a:ln>
            <a:effectLst/>
          </p:spPr>
          <p:txBody>
            <a:bodyPr wrap="square" lIns="91440" tIns="45720" rIns="91440" bIns="45720" numCol="1" anchor="ctr">
              <a:normAutofit fontScale="25000" lnSpcReduction="20000"/>
            </a:bodyPr>
            <a:lstStyle/>
            <a:p>
              <a:pPr marL="0" marR="0" lvl="0" indent="0" algn="l" defTabSz="17145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等线" panose="02010600030101010101" charset="-122"/>
                <a:ea typeface="+mn-ea"/>
                <a:cs typeface="+mn-cs"/>
              </a:endParaRPr>
            </a:p>
          </p:txBody>
        </p:sp>
      </p:grpSp>
      <p:pic>
        <p:nvPicPr>
          <p:cNvPr id="19" name="图片 18"/>
          <p:cNvPicPr>
            <a:picLocks noChangeAspect="1"/>
          </p:cNvPicPr>
          <p:nvPr/>
        </p:nvPicPr>
        <p:blipFill>
          <a:blip r:embed="rId1"/>
          <a:srcRect/>
          <a:stretch>
            <a:fillRect/>
          </a:stretch>
        </p:blipFill>
        <p:spPr>
          <a:xfrm>
            <a:off x="6172200" y="2319642"/>
            <a:ext cx="5420866" cy="3749963"/>
          </a:xfrm>
          <a:prstGeom prst="rect">
            <a:avLst/>
          </a:prstGeom>
          <a:noFill/>
          <a:ln w="38100">
            <a:solidFill>
              <a:srgbClr val="FFFFFF"/>
            </a:solidFill>
          </a:ln>
          <a:effectLst>
            <a:outerShdw blurRad="50800" dist="38100" dir="2700000" algn="tl" rotWithShape="0">
              <a:prstClr val="black">
                <a:alpha val="40000"/>
              </a:prstClr>
            </a:outerShdw>
          </a:effectLst>
        </p:spPr>
      </p:pic>
      <p:pic>
        <p:nvPicPr>
          <p:cNvPr id="20" name="图片 19"/>
          <p:cNvPicPr>
            <a:picLocks noChangeAspect="1"/>
          </p:cNvPicPr>
          <p:nvPr/>
        </p:nvPicPr>
        <p:blipFill>
          <a:blip r:embed="rId2"/>
          <a:stretch>
            <a:fillRect/>
          </a:stretch>
        </p:blipFill>
        <p:spPr>
          <a:xfrm>
            <a:off x="8766886" y="1691572"/>
            <a:ext cx="816935" cy="1383912"/>
          </a:xfrm>
          <a:prstGeom prst="rect">
            <a:avLst/>
          </a:prstGeom>
        </p:spPr>
      </p:pic>
      <p:sp>
        <p:nvSpPr>
          <p:cNvPr id="2" name="文本框 1"/>
          <p:cNvSpPr txBox="1"/>
          <p:nvPr/>
        </p:nvSpPr>
        <p:spPr>
          <a:xfrm>
            <a:off x="2510229" y="980087"/>
            <a:ext cx="7171542" cy="499624"/>
          </a:xfrm>
          <a:prstGeom prst="rect">
            <a:avLst/>
          </a:prstGeom>
          <a:noFill/>
        </p:spPr>
        <p:txBody>
          <a:bodyPr wrap="square" rtlCol="0">
            <a:spAutoFit/>
          </a:bodyPr>
          <a:lstStyle/>
          <a:p>
            <a:pPr algn="ctr">
              <a:lnSpc>
                <a:spcPct val="150000"/>
              </a:lnSpc>
            </a:pPr>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进一步探索公有制特别是国有制的</a:t>
            </a:r>
            <a:r>
              <a:rPr kumimoji="1" lang="zh-CN" altLang="en-US" sz="2000" b="1" dirty="0">
                <a:solidFill>
                  <a:srgbClr val="C00000"/>
                </a:solidFill>
                <a:latin typeface="微软雅黑" panose="020B0503020204020204" pitchFamily="34" charset="-122"/>
                <a:ea typeface="微软雅黑" panose="020B0503020204020204" pitchFamily="34" charset="-122"/>
              </a:rPr>
              <a:t>多种有效实现形式</a:t>
            </a:r>
            <a:endParaRPr kumimoji="1"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045776" y="2383528"/>
            <a:ext cx="553998" cy="3311548"/>
          </a:xfrm>
          <a:prstGeom prst="rect">
            <a:avLst/>
          </a:prstGeom>
          <a:noFill/>
        </p:spPr>
        <p:txBody>
          <a:bodyPr vert="eaVert" wrap="square" rtlCol="0">
            <a:spAutoFit/>
          </a:bodyPr>
          <a:lstStyle/>
          <a:p>
            <a:pPr marL="0" marR="0" lvl="0" indent="0" algn="just" defTabSz="914400" rtl="0" eaLnBrk="1" fontAlgn="auto" latinLnBrk="0" hangingPunct="1">
              <a:spcBef>
                <a:spcPts val="0"/>
              </a:spcBef>
              <a:spcAft>
                <a:spcPts val="0"/>
              </a:spcAft>
              <a:buClrTx/>
              <a:buSzTx/>
              <a:buFontTx/>
              <a:buNone/>
              <a:defRPr/>
            </a:pP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1998</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年</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7</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月</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27</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日，中国石油化工集团公司、中国石油天然气集团公司成立大会在人民大会堂举行</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952418" y="2592103"/>
            <a:ext cx="4503524" cy="2400657"/>
          </a:xfrm>
          <a:prstGeom prst="rect">
            <a:avLst/>
          </a:prstGeom>
          <a:noFill/>
        </p:spPr>
        <p:txBody>
          <a:bodyPr wrap="square" rtlCol="0">
            <a:spAutoFit/>
          </a:bodyPr>
          <a:lstStyle/>
          <a:p>
            <a:pPr indent="457200">
              <a:lnSpc>
                <a:spcPct val="15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按照</a:t>
            </a:r>
            <a:r>
              <a:rPr lang="zh-CN" altLang="en-US" sz="2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产权明晰、权责明确、政企分开、管理科学</a:t>
            </a:r>
            <a:r>
              <a:rPr lang="zh-CN" altLang="en-US" sz="2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的要求，实行规范的公司制改革，完善法人治理结构，建立符合市场经济规律和我国国情的企业领导体制和管理制度。</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275888" y="1892372"/>
            <a:ext cx="7813952" cy="4934857"/>
            <a:chOff x="4275888" y="2444559"/>
            <a:chExt cx="7813952" cy="4413441"/>
          </a:xfrm>
        </p:grpSpPr>
        <p:sp>
          <p:nvSpPr>
            <p:cNvPr id="30" name="矩形 29"/>
            <p:cNvSpPr/>
            <p:nvPr/>
          </p:nvSpPr>
          <p:spPr>
            <a:xfrm>
              <a:off x="4998244" y="2444559"/>
              <a:ext cx="6691312" cy="2929096"/>
            </a:xfrm>
            <a:prstGeom prst="rect">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rotWithShape="1">
            <a:blip r:embed="rId1">
              <a:extLst>
                <a:ext uri="{28A0092B-C50C-407E-A947-70E740481C1C}">
                  <a14:useLocalDpi xmlns:a14="http://schemas.microsoft.com/office/drawing/2010/main" val="0"/>
                </a:ext>
              </a:extLst>
            </a:blip>
            <a:srcRect l="7389" t="39761" r="10732" b="14966"/>
            <a:stretch>
              <a:fillRect/>
            </a:stretch>
          </p:blipFill>
          <p:spPr>
            <a:xfrm>
              <a:off x="4275888" y="3898543"/>
              <a:ext cx="7813952" cy="2959457"/>
            </a:xfrm>
            <a:prstGeom prst="rect">
              <a:avLst/>
            </a:prstGeom>
          </p:spPr>
        </p:pic>
      </p:grpSp>
      <p:sp>
        <p:nvSpPr>
          <p:cNvPr id="2" name="文本框 1"/>
          <p:cNvSpPr txBox="1"/>
          <p:nvPr/>
        </p:nvSpPr>
        <p:spPr>
          <a:xfrm>
            <a:off x="2510229" y="843663"/>
            <a:ext cx="7171542" cy="499624"/>
          </a:xfrm>
          <a:prstGeom prst="rect">
            <a:avLst/>
          </a:prstGeom>
          <a:noFill/>
        </p:spPr>
        <p:txBody>
          <a:bodyPr wrap="square" rtlCol="0">
            <a:spAutoFit/>
          </a:bodyPr>
          <a:lstStyle/>
          <a:p>
            <a:pPr algn="ctr">
              <a:lnSpc>
                <a:spcPct val="150000"/>
              </a:lnSpc>
            </a:pPr>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发挥</a:t>
            </a:r>
            <a:r>
              <a:rPr kumimoji="1" lang="zh-CN" altLang="en-US" sz="2000" b="1" dirty="0">
                <a:solidFill>
                  <a:srgbClr val="C00000"/>
                </a:solidFill>
                <a:latin typeface="微软雅黑" panose="020B0503020204020204" pitchFamily="34" charset="-122"/>
                <a:ea typeface="微软雅黑" panose="020B0503020204020204" pitchFamily="34" charset="-122"/>
              </a:rPr>
              <a:t>市场机制</a:t>
            </a:r>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的作用和</a:t>
            </a:r>
            <a:r>
              <a:rPr kumimoji="1" lang="zh-CN" altLang="en-US" sz="2000" b="1" dirty="0">
                <a:solidFill>
                  <a:srgbClr val="C00000"/>
                </a:solidFill>
                <a:latin typeface="微软雅黑" panose="020B0503020204020204" pitchFamily="34" charset="-122"/>
                <a:ea typeface="微软雅黑" panose="020B0503020204020204" pitchFamily="34" charset="-122"/>
              </a:rPr>
              <a:t>国家宏观调控</a:t>
            </a:r>
            <a:endParaRPr kumimoji="1"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813403" y="1625502"/>
            <a:ext cx="3832927" cy="4669555"/>
            <a:chOff x="675575" y="2004164"/>
            <a:chExt cx="3832927" cy="4669555"/>
          </a:xfrm>
        </p:grpSpPr>
        <p:sp>
          <p:nvSpPr>
            <p:cNvPr id="26" name="矩形: 圆角 3"/>
            <p:cNvSpPr/>
            <p:nvPr/>
          </p:nvSpPr>
          <p:spPr>
            <a:xfrm>
              <a:off x="874432" y="2295145"/>
              <a:ext cx="3634070" cy="4378574"/>
            </a:xfrm>
            <a:prstGeom prst="snip2DiagRect">
              <a:avLst>
                <a:gd name="adj1" fmla="val 0"/>
                <a:gd name="adj2" fmla="val 15968"/>
              </a:avLst>
            </a:prstGeom>
            <a:pattFill prst="narVert">
              <a:fgClr>
                <a:srgbClr val="E97C30"/>
              </a:fgClr>
              <a:bgClr>
                <a:schemeClr val="bg1"/>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1691802" y="3606528"/>
              <a:ext cx="1943848" cy="1796092"/>
              <a:chOff x="4858007" y="3331467"/>
              <a:chExt cx="2628286" cy="2536725"/>
            </a:xfrm>
          </p:grpSpPr>
          <p:sp>
            <p:nvSpPr>
              <p:cNvPr id="9" name="i$ḷíḋè"/>
              <p:cNvSpPr/>
              <p:nvPr/>
            </p:nvSpPr>
            <p:spPr>
              <a:xfrm>
                <a:off x="5866630" y="5223996"/>
                <a:ext cx="1619663" cy="644196"/>
              </a:xfrm>
              <a:custGeom>
                <a:avLst/>
                <a:gdLst/>
                <a:ahLst/>
                <a:cxnLst>
                  <a:cxn ang="0">
                    <a:pos x="wd2" y="hd2"/>
                  </a:cxn>
                  <a:cxn ang="5400000">
                    <a:pos x="wd2" y="hd2"/>
                  </a:cxn>
                  <a:cxn ang="10800000">
                    <a:pos x="wd2" y="hd2"/>
                  </a:cxn>
                  <a:cxn ang="16200000">
                    <a:pos x="wd2" y="hd2"/>
                  </a:cxn>
                </a:cxnLst>
                <a:rect l="0" t="0" r="r" b="b"/>
                <a:pathLst>
                  <a:path w="21600" h="21600" extrusionOk="0">
                    <a:moveTo>
                      <a:pt x="21600" y="1127"/>
                    </a:moveTo>
                    <a:cubicBezTo>
                      <a:pt x="21600" y="1127"/>
                      <a:pt x="15259" y="7326"/>
                      <a:pt x="10803" y="0"/>
                    </a:cubicBezTo>
                    <a:cubicBezTo>
                      <a:pt x="10803" y="0"/>
                      <a:pt x="11275" y="17844"/>
                      <a:pt x="0" y="21600"/>
                    </a:cubicBezTo>
                    <a:cubicBezTo>
                      <a:pt x="0" y="21600"/>
                      <a:pt x="9934" y="19456"/>
                      <a:pt x="14448" y="14651"/>
                    </a:cubicBezTo>
                    <a:cubicBezTo>
                      <a:pt x="19917" y="8828"/>
                      <a:pt x="21600" y="1127"/>
                      <a:pt x="21600" y="1127"/>
                    </a:cubicBezTo>
                    <a:close/>
                  </a:path>
                </a:pathLst>
              </a:custGeom>
              <a:solidFill>
                <a:schemeClr val="bg1"/>
              </a:solidFill>
              <a:ln w="12700" cap="flat">
                <a:noFill/>
                <a:miter lim="400000"/>
              </a:ln>
              <a:effectLst/>
            </p:spPr>
            <p:txBody>
              <a:bodyPr wrap="square" lIns="91440" tIns="45720" rIns="91440" bIns="45720" numCol="1" anchor="ctr">
                <a:normAutofit fontScale="92500" lnSpcReduction="20000"/>
              </a:bodyPr>
              <a:lstStyle/>
              <a:p>
                <a:pPr defTabSz="171450">
                  <a:defRPr sz="3000">
                    <a:solidFill>
                      <a:srgbClr val="FFFFFF"/>
                    </a:solidFill>
                    <a:effectLst>
                      <a:outerShdw blurRad="38100" dist="12700" dir="5400000" rotWithShape="0">
                        <a:srgbClr val="000000">
                          <a:alpha val="50000"/>
                        </a:srgbClr>
                      </a:outerShdw>
                    </a:effectLst>
                  </a:defRPr>
                </a:pPr>
              </a:p>
            </p:txBody>
          </p:sp>
          <p:sp>
            <p:nvSpPr>
              <p:cNvPr id="10" name="文本框 9"/>
              <p:cNvSpPr txBox="1"/>
              <p:nvPr/>
            </p:nvSpPr>
            <p:spPr>
              <a:xfrm>
                <a:off x="4858007" y="3331467"/>
                <a:ext cx="2628286" cy="499624"/>
              </a:xfrm>
              <a:prstGeom prst="rect">
                <a:avLst/>
              </a:prstGeom>
              <a:noFill/>
            </p:spPr>
            <p:txBody>
              <a:bodyPr wrap="square" rtlCol="0">
                <a:spAutoFit/>
              </a:bodyPr>
              <a:lstStyle/>
              <a:p>
                <a:pPr>
                  <a:lnSpc>
                    <a:spcPct val="150000"/>
                  </a:lnSpc>
                </a:pP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grpSp>
        <p:sp>
          <p:nvSpPr>
            <p:cNvPr id="11" name="矩形: 圆角 3"/>
            <p:cNvSpPr/>
            <p:nvPr/>
          </p:nvSpPr>
          <p:spPr>
            <a:xfrm>
              <a:off x="777175" y="2333625"/>
              <a:ext cx="3528125" cy="4340093"/>
            </a:xfrm>
            <a:prstGeom prst="roundRect">
              <a:avLst>
                <a:gd name="adj" fmla="val 1018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4"/>
            <p:cNvSpPr/>
            <p:nvPr/>
          </p:nvSpPr>
          <p:spPr>
            <a:xfrm>
              <a:off x="675575" y="2295145"/>
              <a:ext cx="3731326" cy="649224"/>
            </a:xfrm>
            <a:prstGeom prst="roundRect">
              <a:avLst/>
            </a:prstGeom>
            <a:solidFill>
              <a:srgbClr val="7C1B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165065" y="3486126"/>
              <a:ext cx="2752344" cy="800219"/>
            </a:xfrm>
            <a:prstGeom prst="rect">
              <a:avLst/>
            </a:prstGeom>
            <a:noFill/>
          </p:spPr>
          <p:txBody>
            <a:bodyPr wrap="square" rtlCol="0">
              <a:spAutoFit/>
            </a:bodyPr>
            <a:lstStyle/>
            <a:p>
              <a:pPr algn="ctr"/>
              <a:r>
                <a:rPr lang="en-US" altLang="zh-CN" sz="2800" b="1" dirty="0">
                  <a:solidFill>
                    <a:schemeClr val="accent2">
                      <a:lumMod val="75000"/>
                    </a:schemeClr>
                  </a:solidFill>
                  <a:latin typeface="华文中宋" panose="02010600040101010101" pitchFamily="2" charset="-122"/>
                  <a:ea typeface="华文中宋" panose="02010600040101010101" pitchFamily="2" charset="-122"/>
                </a:rPr>
                <a:t>1993</a:t>
              </a:r>
              <a:r>
                <a:rPr lang="zh-CN" altLang="en-US" sz="2800" b="1" dirty="0">
                  <a:solidFill>
                    <a:schemeClr val="accent2">
                      <a:lumMod val="75000"/>
                    </a:schemeClr>
                  </a:solidFill>
                  <a:latin typeface="华文中宋" panose="02010600040101010101" pitchFamily="2" charset="-122"/>
                  <a:ea typeface="华文中宋" panose="02010600040101010101" pitchFamily="2" charset="-122"/>
                </a:rPr>
                <a:t>年</a:t>
              </a:r>
              <a:endParaRPr lang="en-US" altLang="zh-CN" sz="2800" b="1" dirty="0">
                <a:solidFill>
                  <a:schemeClr val="accent2">
                    <a:lumMod val="75000"/>
                  </a:schemeClr>
                </a:solidFill>
                <a:latin typeface="华文中宋" panose="02010600040101010101" pitchFamily="2" charset="-122"/>
                <a:ea typeface="华文中宋" panose="02010600040101010101" pitchFamily="2" charset="-122"/>
              </a:endParaRPr>
            </a:p>
            <a:p>
              <a:pPr algn="ctr"/>
              <a:r>
                <a:rPr lang="en-US" altLang="zh-CN" b="1" dirty="0">
                  <a:solidFill>
                    <a:schemeClr val="accent2">
                      <a:lumMod val="75000"/>
                    </a:schemeClr>
                  </a:solidFill>
                  <a:latin typeface="宋体" panose="02010600030101010101" pitchFamily="2" charset="-122"/>
                  <a:ea typeface="宋体" panose="02010600030101010101" pitchFamily="2" charset="-122"/>
                </a:rPr>
                <a:t>6</a:t>
              </a:r>
              <a:r>
                <a:rPr lang="zh-CN" altLang="en-US" b="1" dirty="0">
                  <a:solidFill>
                    <a:schemeClr val="accent2">
                      <a:lumMod val="75000"/>
                    </a:schemeClr>
                  </a:solidFill>
                  <a:latin typeface="宋体" panose="02010600030101010101" pitchFamily="2" charset="-122"/>
                  <a:ea typeface="宋体" panose="02010600030101010101" pitchFamily="2" charset="-122"/>
                </a:rPr>
                <a:t>月</a:t>
              </a:r>
              <a:r>
                <a:rPr lang="en-US" altLang="zh-CN" b="1" dirty="0">
                  <a:solidFill>
                    <a:schemeClr val="accent2">
                      <a:lumMod val="75000"/>
                    </a:schemeClr>
                  </a:solidFill>
                  <a:latin typeface="宋体" panose="02010600030101010101" pitchFamily="2" charset="-122"/>
                  <a:ea typeface="宋体" panose="02010600030101010101" pitchFamily="2" charset="-122"/>
                </a:rPr>
                <a:t>24</a:t>
              </a:r>
              <a:r>
                <a:rPr lang="zh-CN" altLang="en-US" b="1" dirty="0">
                  <a:solidFill>
                    <a:schemeClr val="accent2">
                      <a:lumMod val="75000"/>
                    </a:schemeClr>
                  </a:solidFill>
                  <a:latin typeface="宋体" panose="02010600030101010101" pitchFamily="2" charset="-122"/>
                  <a:ea typeface="宋体" panose="02010600030101010101" pitchFamily="2" charset="-122"/>
                </a:rPr>
                <a:t>日</a:t>
              </a:r>
              <a:endParaRPr lang="zh-CN" altLang="en-US" b="1" dirty="0">
                <a:solidFill>
                  <a:schemeClr val="accent2">
                    <a:lumMod val="75000"/>
                  </a:schemeClr>
                </a:solidFill>
                <a:latin typeface="宋体" panose="02010600030101010101" pitchFamily="2" charset="-122"/>
                <a:ea typeface="宋体" panose="02010600030101010101" pitchFamily="2" charset="-122"/>
              </a:endParaRPr>
            </a:p>
          </p:txBody>
        </p:sp>
        <p:sp>
          <p:nvSpPr>
            <p:cNvPr id="18" name="椭圆 17"/>
            <p:cNvSpPr/>
            <p:nvPr/>
          </p:nvSpPr>
          <p:spPr>
            <a:xfrm>
              <a:off x="1220523" y="2446021"/>
              <a:ext cx="324000" cy="324612"/>
            </a:xfrm>
            <a:prstGeom prst="ellipse">
              <a:avLst/>
            </a:prstGeom>
            <a:solidFill>
              <a:schemeClr val="bg1"/>
            </a:solidFill>
            <a:ln w="15875">
              <a:solidFill>
                <a:schemeClr val="bg2">
                  <a:lumMod val="50000"/>
                </a:schemeClr>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643471" y="2448109"/>
              <a:ext cx="324000" cy="324612"/>
            </a:xfrm>
            <a:prstGeom prst="ellipse">
              <a:avLst/>
            </a:prstGeom>
            <a:solidFill>
              <a:schemeClr val="bg1"/>
            </a:solidFill>
            <a:ln w="15875">
              <a:solidFill>
                <a:schemeClr val="bg2">
                  <a:lumMod val="50000"/>
                </a:schemeClr>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0"/>
            <p:cNvSpPr/>
            <p:nvPr/>
          </p:nvSpPr>
          <p:spPr>
            <a:xfrm>
              <a:off x="1309371" y="2004164"/>
              <a:ext cx="146304" cy="649224"/>
            </a:xfrm>
            <a:prstGeom prst="roundRect">
              <a:avLst>
                <a:gd name="adj" fmla="val 49219"/>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35"/>
            <p:cNvSpPr/>
            <p:nvPr/>
          </p:nvSpPr>
          <p:spPr>
            <a:xfrm>
              <a:off x="3732319" y="2006252"/>
              <a:ext cx="146304" cy="649224"/>
            </a:xfrm>
            <a:prstGeom prst="roundRect">
              <a:avLst>
                <a:gd name="adj" fmla="val 50000"/>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36"/>
            <p:cNvCxnSpPr/>
            <p:nvPr/>
          </p:nvCxnSpPr>
          <p:spPr>
            <a:xfrm>
              <a:off x="1291950" y="3783539"/>
              <a:ext cx="566795" cy="0"/>
            </a:xfrm>
            <a:prstGeom prst="line">
              <a:avLst/>
            </a:prstGeom>
            <a:ln w="349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cxnSp>
          <p:nvCxnSpPr>
            <p:cNvPr id="23" name="直接连接符 39"/>
            <p:cNvCxnSpPr/>
            <p:nvPr/>
          </p:nvCxnSpPr>
          <p:spPr>
            <a:xfrm>
              <a:off x="3233376" y="3785627"/>
              <a:ext cx="566795" cy="0"/>
            </a:xfrm>
            <a:prstGeom prst="line">
              <a:avLst/>
            </a:prstGeom>
            <a:ln w="34925">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
          <p:nvSpPr>
            <p:cNvPr id="24" name="文本框 23"/>
            <p:cNvSpPr txBox="1"/>
            <p:nvPr/>
          </p:nvSpPr>
          <p:spPr>
            <a:xfrm>
              <a:off x="960841" y="4446435"/>
              <a:ext cx="3188333" cy="1511952"/>
            </a:xfrm>
            <a:prstGeom prst="rect">
              <a:avLst/>
            </a:prstGeom>
            <a:noFill/>
          </p:spPr>
          <p:txBody>
            <a:bodyPr wrap="square" rtlCol="0">
              <a:spAutoFit/>
            </a:bodyPr>
            <a:lstStyle/>
            <a:p>
              <a:pPr indent="431800" algn="just">
                <a:lnSpc>
                  <a:spcPct val="150000"/>
                </a:lnSpc>
              </a:pPr>
              <a:r>
                <a:rPr lang="zh-CN" altLang="en-US" sz="1600" b="1" dirty="0">
                  <a:solidFill>
                    <a:schemeClr val="tx1">
                      <a:lumMod val="75000"/>
                      <a:lumOff val="25000"/>
                    </a:schemeClr>
                  </a:solidFill>
                  <a:latin typeface="楷体" panose="02010609060101010101" pitchFamily="49" charset="-122"/>
                  <a:ea typeface="楷体" panose="02010609060101010101" pitchFamily="49" charset="-122"/>
                </a:rPr>
                <a:t>中共中央、国务院印发</a:t>
              </a:r>
              <a:r>
                <a:rPr lang="en-US" altLang="zh-CN" sz="1600" b="1"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600" b="1" dirty="0">
                  <a:solidFill>
                    <a:schemeClr val="tx1">
                      <a:lumMod val="75000"/>
                      <a:lumOff val="25000"/>
                    </a:schemeClr>
                  </a:solidFill>
                  <a:latin typeface="楷体" panose="02010609060101010101" pitchFamily="49" charset="-122"/>
                  <a:ea typeface="楷体" panose="02010609060101010101" pitchFamily="49" charset="-122"/>
                </a:rPr>
                <a:t>关于当前经济情况和加强宏观调控的意见</a:t>
              </a:r>
              <a:r>
                <a:rPr lang="en-US" altLang="zh-CN" sz="1600" b="1"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600" b="1" dirty="0">
                  <a:solidFill>
                    <a:schemeClr val="tx1">
                      <a:lumMod val="75000"/>
                      <a:lumOff val="25000"/>
                    </a:schemeClr>
                  </a:solidFill>
                  <a:latin typeface="楷体" panose="02010609060101010101" pitchFamily="49" charset="-122"/>
                  <a:ea typeface="楷体" panose="02010609060101010101" pitchFamily="49" charset="-122"/>
                </a:rPr>
                <a:t>，决定采取以整顿金融秩序为重点的</a:t>
              </a:r>
              <a:r>
                <a:rPr lang="en-US" altLang="zh-CN" sz="1600" b="1" dirty="0">
                  <a:solidFill>
                    <a:schemeClr val="tx1">
                      <a:lumMod val="75000"/>
                      <a:lumOff val="25000"/>
                    </a:schemeClr>
                  </a:solidFill>
                  <a:latin typeface="楷体" panose="02010609060101010101" pitchFamily="49" charset="-122"/>
                  <a:ea typeface="楷体" panose="02010609060101010101" pitchFamily="49" charset="-122"/>
                </a:rPr>
                <a:t>16</a:t>
              </a:r>
              <a:r>
                <a:rPr lang="zh-CN" altLang="en-US" sz="1600" b="1" dirty="0">
                  <a:solidFill>
                    <a:schemeClr val="tx1">
                      <a:lumMod val="75000"/>
                      <a:lumOff val="25000"/>
                    </a:schemeClr>
                  </a:solidFill>
                  <a:latin typeface="楷体" panose="02010609060101010101" pitchFamily="49" charset="-122"/>
                  <a:ea typeface="楷体" panose="02010609060101010101" pitchFamily="49" charset="-122"/>
                </a:rPr>
                <a:t>条措施。</a:t>
              </a:r>
              <a:endParaRPr lang="zh-CN" altLang="en-US" sz="1200" b="1" dirty="0">
                <a:solidFill>
                  <a:schemeClr val="tx1">
                    <a:lumMod val="75000"/>
                    <a:lumOff val="25000"/>
                  </a:schemeClr>
                </a:solidFill>
                <a:latin typeface="楷体" panose="02010609060101010101" pitchFamily="49" charset="-122"/>
                <a:ea typeface="楷体" panose="02010609060101010101" pitchFamily="49" charset="-122"/>
              </a:endParaRPr>
            </a:p>
          </p:txBody>
        </p:sp>
      </p:grpSp>
      <p:sp>
        <p:nvSpPr>
          <p:cNvPr id="25" name="文本框 24"/>
          <p:cNvSpPr txBox="1"/>
          <p:nvPr/>
        </p:nvSpPr>
        <p:spPr>
          <a:xfrm>
            <a:off x="5260202" y="2070338"/>
            <a:ext cx="6118396" cy="3831818"/>
          </a:xfrm>
          <a:prstGeom prst="rect">
            <a:avLst/>
          </a:prstGeom>
          <a:noFill/>
        </p:spPr>
        <p:txBody>
          <a:bodyPr wrap="square" rtlCol="0">
            <a:spAutoFit/>
          </a:bodyPr>
          <a:lstStyle/>
          <a:p>
            <a:pPr indent="457200" algn="just">
              <a:lnSpc>
                <a:spcPct val="150000"/>
              </a:lnSpc>
            </a:pPr>
            <a:r>
              <a:rPr lang="en-US" altLang="zh-CN" dirty="0">
                <a:latin typeface="微软雅黑" panose="020B0503020204020204" pitchFamily="34" charset="-122"/>
                <a:ea typeface="微软雅黑" panose="020B0503020204020204" pitchFamily="34" charset="-122"/>
              </a:rPr>
              <a:t>1997</a:t>
            </a:r>
            <a:r>
              <a:rPr lang="zh-CN" altLang="en-US" dirty="0">
                <a:latin typeface="微软雅黑" panose="020B0503020204020204" pitchFamily="34" charset="-122"/>
                <a:ea typeface="微软雅黑" panose="020B0503020204020204" pitchFamily="34" charset="-122"/>
              </a:rPr>
              <a:t>年下半年，东南亚国家爆发金融危机，我国果断采取扩大国内需求的措施，实施积极的财政政策和稳健的货币政策，增加投资，加强基础设施建设；增加中低收入者的生活保障，改善人民生活；采取提高出口退税率、打击走私等措施，千方百计增加出口，从多方面拉动经济增长。在许多国家出现经济衰退、货币大幅度贬值的危急情况下，</a:t>
            </a:r>
            <a:r>
              <a:rPr lang="zh-CN" altLang="en-US" b="1" dirty="0">
                <a:solidFill>
                  <a:srgbClr val="C00000"/>
                </a:solidFill>
                <a:latin typeface="微软雅黑" panose="020B0503020204020204" pitchFamily="34" charset="-122"/>
                <a:ea typeface="微软雅黑" panose="020B0503020204020204" pitchFamily="34" charset="-122"/>
              </a:rPr>
              <a:t>中国兑现了人民币不贬值的承诺，在克服亚洲金融危机中发挥了定海神针的关键作用</a:t>
            </a:r>
            <a:r>
              <a:rPr lang="zh-CN" altLang="en-US" dirty="0">
                <a:latin typeface="微软雅黑" panose="020B0503020204020204" pitchFamily="34" charset="-122"/>
                <a:ea typeface="微软雅黑" panose="020B0503020204020204" pitchFamily="34" charset="-122"/>
              </a:rPr>
              <a:t>，充分展现出一个负责任大国的形象。</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8382738" y="6440536"/>
            <a:ext cx="3743923" cy="323165"/>
          </a:xfrm>
          <a:prstGeom prst="rect">
            <a:avLst/>
          </a:prstGeom>
          <a:noFill/>
        </p:spPr>
        <p:txBody>
          <a:bodyPr wrap="square" rtlCol="0">
            <a:spAutoFit/>
          </a:bodyPr>
          <a:lstStyle/>
          <a:p>
            <a:pPr algn="r">
              <a:lnSpc>
                <a:spcPct val="150000"/>
              </a:lnSpc>
            </a:pPr>
            <a:r>
              <a:rPr lang="en-US" altLang="zh-CN" sz="1000" b="1" spc="12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箭头: 五边形 15"/>
          <p:cNvSpPr/>
          <p:nvPr/>
        </p:nvSpPr>
        <p:spPr>
          <a:xfrm flipH="1">
            <a:off x="243021" y="4618935"/>
            <a:ext cx="5852979" cy="1004349"/>
          </a:xfrm>
          <a:prstGeom prst="homePlate">
            <a:avLst/>
          </a:pr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箭头: 五边形 13"/>
          <p:cNvSpPr/>
          <p:nvPr/>
        </p:nvSpPr>
        <p:spPr>
          <a:xfrm flipH="1">
            <a:off x="243021" y="3144933"/>
            <a:ext cx="5852979" cy="1004349"/>
          </a:xfrm>
          <a:prstGeom prst="homePlate">
            <a:avLst/>
          </a:pr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 name="îṡḷíḍé"/>
          <p:cNvGrpSpPr/>
          <p:nvPr/>
        </p:nvGrpSpPr>
        <p:grpSpPr>
          <a:xfrm>
            <a:off x="5852978" y="1624798"/>
            <a:ext cx="6339022" cy="5233202"/>
            <a:chOff x="2208705" y="2399896"/>
            <a:chExt cx="6242355" cy="4020071"/>
          </a:xfrm>
        </p:grpSpPr>
        <p:sp>
          <p:nvSpPr>
            <p:cNvPr id="6" name="ï$ļíḓe"/>
            <p:cNvSpPr/>
            <p:nvPr/>
          </p:nvSpPr>
          <p:spPr>
            <a:xfrm>
              <a:off x="2208705" y="2849650"/>
              <a:ext cx="6242355" cy="3570317"/>
            </a:xfrm>
            <a:custGeom>
              <a:avLst/>
              <a:gdLst/>
              <a:ahLst/>
              <a:cxnLst/>
              <a:rect l="0" t="0" r="0" b="0"/>
              <a:pathLst>
                <a:path w="120000" h="120000" extrusionOk="0">
                  <a:moveTo>
                    <a:pt x="4350" y="0"/>
                  </a:moveTo>
                  <a:cubicBezTo>
                    <a:pt x="1950" y="0"/>
                    <a:pt x="0" y="4616"/>
                    <a:pt x="0" y="10316"/>
                  </a:cubicBezTo>
                  <a:lnTo>
                    <a:pt x="0" y="120000"/>
                  </a:lnTo>
                  <a:lnTo>
                    <a:pt x="120000" y="120000"/>
                  </a:lnTo>
                  <a:lnTo>
                    <a:pt x="120000" y="10316"/>
                  </a:lnTo>
                  <a:cubicBezTo>
                    <a:pt x="120000" y="4616"/>
                    <a:pt x="118050" y="0"/>
                    <a:pt x="115650" y="0"/>
                  </a:cubicBezTo>
                  <a:lnTo>
                    <a:pt x="4350" y="0"/>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wrap="square" lIns="91440" tIns="45720" rIns="91440" bIns="45720" anchor="ctr"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rtl val="0"/>
                </a:defRPr>
              </a:lvl1pPr>
              <a:lvl2pPr marR="0" lvl="1" algn="l" rtl="0">
                <a:lnSpc>
                  <a:spcPct val="100000"/>
                </a:lnSpc>
                <a:spcBef>
                  <a:spcPts val="0"/>
                </a:spcBef>
                <a:spcAft>
                  <a:spcPts val="0"/>
                </a:spcAft>
                <a:buNone/>
                <a:defRPr sz="1400" b="0" i="0" u="none" strike="noStrike" cap="none">
                  <a:solidFill>
                    <a:srgbClr val="000000"/>
                  </a:solidFill>
                  <a:rtl val="0"/>
                </a:defRPr>
              </a:lvl2pPr>
              <a:lvl3pPr marR="0" lvl="2" algn="l" rtl="0">
                <a:lnSpc>
                  <a:spcPct val="100000"/>
                </a:lnSpc>
                <a:spcBef>
                  <a:spcPts val="0"/>
                </a:spcBef>
                <a:spcAft>
                  <a:spcPts val="0"/>
                </a:spcAft>
                <a:buNone/>
                <a:defRPr sz="1400" b="0" i="0" u="none" strike="noStrike" cap="none">
                  <a:solidFill>
                    <a:srgbClr val="000000"/>
                  </a:solidFill>
                  <a:rtl val="0"/>
                </a:defRPr>
              </a:lvl3pPr>
              <a:lvl4pPr marR="0" lvl="3" algn="l" rtl="0">
                <a:lnSpc>
                  <a:spcPct val="100000"/>
                </a:lnSpc>
                <a:spcBef>
                  <a:spcPts val="0"/>
                </a:spcBef>
                <a:spcAft>
                  <a:spcPts val="0"/>
                </a:spcAft>
                <a:buNone/>
                <a:defRPr sz="1400" b="0" i="0" u="none" strike="noStrike" cap="none">
                  <a:solidFill>
                    <a:srgbClr val="000000"/>
                  </a:solidFill>
                  <a:rtl val="0"/>
                </a:defRPr>
              </a:lvl4pPr>
              <a:lvl5pPr marR="0" lvl="4" algn="l" rtl="0">
                <a:lnSpc>
                  <a:spcPct val="100000"/>
                </a:lnSpc>
                <a:spcBef>
                  <a:spcPts val="0"/>
                </a:spcBef>
                <a:spcAft>
                  <a:spcPts val="0"/>
                </a:spcAft>
                <a:buNone/>
                <a:defRPr sz="1400" b="0" i="0" u="none" strike="noStrike" cap="none">
                  <a:solidFill>
                    <a:srgbClr val="000000"/>
                  </a:solidFill>
                  <a:rtl val="0"/>
                </a:defRPr>
              </a:lvl5pPr>
              <a:lvl6pPr marR="0" lvl="5" algn="l" rtl="0">
                <a:lnSpc>
                  <a:spcPct val="100000"/>
                </a:lnSpc>
                <a:spcBef>
                  <a:spcPts val="0"/>
                </a:spcBef>
                <a:spcAft>
                  <a:spcPts val="0"/>
                </a:spcAft>
                <a:buNone/>
                <a:defRPr sz="1400" b="0" i="0" u="none" strike="noStrike" cap="none">
                  <a:solidFill>
                    <a:srgbClr val="000000"/>
                  </a:solidFill>
                  <a:rtl val="0"/>
                </a:defRPr>
              </a:lvl6pPr>
              <a:lvl7pPr marR="0" lvl="6" algn="l" rtl="0">
                <a:lnSpc>
                  <a:spcPct val="100000"/>
                </a:lnSpc>
                <a:spcBef>
                  <a:spcPts val="0"/>
                </a:spcBef>
                <a:spcAft>
                  <a:spcPts val="0"/>
                </a:spcAft>
                <a:buNone/>
                <a:defRPr sz="1400" b="0" i="0" u="none" strike="noStrike" cap="none">
                  <a:solidFill>
                    <a:srgbClr val="000000"/>
                  </a:solidFill>
                  <a:rtl val="0"/>
                </a:defRPr>
              </a:lvl7pPr>
              <a:lvl8pPr marR="0" lvl="7" algn="l" rtl="0">
                <a:lnSpc>
                  <a:spcPct val="100000"/>
                </a:lnSpc>
                <a:spcBef>
                  <a:spcPts val="0"/>
                </a:spcBef>
                <a:spcAft>
                  <a:spcPts val="0"/>
                </a:spcAft>
                <a:buNone/>
                <a:defRPr sz="1400" b="0" i="0" u="none" strike="noStrike" cap="none">
                  <a:solidFill>
                    <a:srgbClr val="000000"/>
                  </a:solidFill>
                  <a:rtl val="0"/>
                </a:defRPr>
              </a:lvl8pPr>
              <a:lvl9pPr marR="0" lvl="8" algn="l" rtl="0">
                <a:lnSpc>
                  <a:spcPct val="100000"/>
                </a:lnSpc>
                <a:spcBef>
                  <a:spcPts val="0"/>
                </a:spcBef>
                <a:spcAft>
                  <a:spcPts val="0"/>
                </a:spcAft>
                <a:buNone/>
                <a:defRPr sz="1400" b="0" i="0" u="none" strike="noStrike" cap="none">
                  <a:solidFill>
                    <a:srgbClr val="000000"/>
                  </a:solidFill>
                  <a:rtl val="0"/>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400" b="0" i="0" u="none" strike="noStrike" kern="1200" cap="none" spc="0" normalizeH="0" baseline="0" noProof="0" dirty="0">
                <a:ln>
                  <a:noFill/>
                </a:ln>
                <a:solidFill>
                  <a:srgbClr val="000000"/>
                </a:solidFill>
                <a:effectLst/>
                <a:uLnTx/>
                <a:uFillTx/>
                <a:latin typeface="等线" panose="02010600030101010101" charset="-122"/>
                <a:ea typeface="+mn-ea"/>
                <a:cs typeface="+mn-cs"/>
                <a:rtl val="0"/>
              </a:endParaRPr>
            </a:p>
          </p:txBody>
        </p:sp>
        <p:sp>
          <p:nvSpPr>
            <p:cNvPr id="7" name="iSḻîdé"/>
            <p:cNvSpPr/>
            <p:nvPr/>
          </p:nvSpPr>
          <p:spPr>
            <a:xfrm>
              <a:off x="2418369" y="3015137"/>
              <a:ext cx="5823028" cy="3404829"/>
            </a:xfrm>
            <a:prstGeom prst="rect">
              <a:avLst/>
            </a:prstGeom>
            <a:solidFill>
              <a:schemeClr val="bg1"/>
            </a:solidFill>
            <a:ln>
              <a:noFill/>
            </a:ln>
            <a:effectLst>
              <a:outerShdw blurRad="101600" sx="101000" sy="101000" algn="ctr" rotWithShape="0">
                <a:prstClr val="black">
                  <a:alpha val="10000"/>
                </a:prstClr>
              </a:outerShdw>
            </a:effectLst>
          </p:spPr>
          <p:txBody>
            <a:bodyPr wrap="square" lIns="91440" tIns="45720" rIns="91440" bIns="4572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rtl val="0"/>
                </a:defRPr>
              </a:lvl1pPr>
              <a:lvl2pPr marR="0" lvl="1" algn="l" rtl="0">
                <a:lnSpc>
                  <a:spcPct val="100000"/>
                </a:lnSpc>
                <a:spcBef>
                  <a:spcPts val="0"/>
                </a:spcBef>
                <a:spcAft>
                  <a:spcPts val="0"/>
                </a:spcAft>
                <a:buNone/>
                <a:defRPr sz="1400" b="0" i="0" u="none" strike="noStrike" cap="none">
                  <a:solidFill>
                    <a:srgbClr val="000000"/>
                  </a:solidFill>
                  <a:rtl val="0"/>
                </a:defRPr>
              </a:lvl2pPr>
              <a:lvl3pPr marR="0" lvl="2" algn="l" rtl="0">
                <a:lnSpc>
                  <a:spcPct val="100000"/>
                </a:lnSpc>
                <a:spcBef>
                  <a:spcPts val="0"/>
                </a:spcBef>
                <a:spcAft>
                  <a:spcPts val="0"/>
                </a:spcAft>
                <a:buNone/>
                <a:defRPr sz="1400" b="0" i="0" u="none" strike="noStrike" cap="none">
                  <a:solidFill>
                    <a:srgbClr val="000000"/>
                  </a:solidFill>
                  <a:rtl val="0"/>
                </a:defRPr>
              </a:lvl3pPr>
              <a:lvl4pPr marR="0" lvl="3" algn="l" rtl="0">
                <a:lnSpc>
                  <a:spcPct val="100000"/>
                </a:lnSpc>
                <a:spcBef>
                  <a:spcPts val="0"/>
                </a:spcBef>
                <a:spcAft>
                  <a:spcPts val="0"/>
                </a:spcAft>
                <a:buNone/>
                <a:defRPr sz="1400" b="0" i="0" u="none" strike="noStrike" cap="none">
                  <a:solidFill>
                    <a:srgbClr val="000000"/>
                  </a:solidFill>
                  <a:rtl val="0"/>
                </a:defRPr>
              </a:lvl4pPr>
              <a:lvl5pPr marR="0" lvl="4" algn="l" rtl="0">
                <a:lnSpc>
                  <a:spcPct val="100000"/>
                </a:lnSpc>
                <a:spcBef>
                  <a:spcPts val="0"/>
                </a:spcBef>
                <a:spcAft>
                  <a:spcPts val="0"/>
                </a:spcAft>
                <a:buNone/>
                <a:defRPr sz="1400" b="0" i="0" u="none" strike="noStrike" cap="none">
                  <a:solidFill>
                    <a:srgbClr val="000000"/>
                  </a:solidFill>
                  <a:rtl val="0"/>
                </a:defRPr>
              </a:lvl5pPr>
              <a:lvl6pPr marR="0" lvl="5" algn="l" rtl="0">
                <a:lnSpc>
                  <a:spcPct val="100000"/>
                </a:lnSpc>
                <a:spcBef>
                  <a:spcPts val="0"/>
                </a:spcBef>
                <a:spcAft>
                  <a:spcPts val="0"/>
                </a:spcAft>
                <a:buNone/>
                <a:defRPr sz="1400" b="0" i="0" u="none" strike="noStrike" cap="none">
                  <a:solidFill>
                    <a:srgbClr val="000000"/>
                  </a:solidFill>
                  <a:rtl val="0"/>
                </a:defRPr>
              </a:lvl6pPr>
              <a:lvl7pPr marR="0" lvl="6" algn="l" rtl="0">
                <a:lnSpc>
                  <a:spcPct val="100000"/>
                </a:lnSpc>
                <a:spcBef>
                  <a:spcPts val="0"/>
                </a:spcBef>
                <a:spcAft>
                  <a:spcPts val="0"/>
                </a:spcAft>
                <a:buNone/>
                <a:defRPr sz="1400" b="0" i="0" u="none" strike="noStrike" cap="none">
                  <a:solidFill>
                    <a:srgbClr val="000000"/>
                  </a:solidFill>
                  <a:rtl val="0"/>
                </a:defRPr>
              </a:lvl7pPr>
              <a:lvl8pPr marR="0" lvl="7" algn="l" rtl="0">
                <a:lnSpc>
                  <a:spcPct val="100000"/>
                </a:lnSpc>
                <a:spcBef>
                  <a:spcPts val="0"/>
                </a:spcBef>
                <a:spcAft>
                  <a:spcPts val="0"/>
                </a:spcAft>
                <a:buNone/>
                <a:defRPr sz="1400" b="0" i="0" u="none" strike="noStrike" cap="none">
                  <a:solidFill>
                    <a:srgbClr val="000000"/>
                  </a:solidFill>
                  <a:rtl val="0"/>
                </a:defRPr>
              </a:lvl8pPr>
              <a:lvl9pPr marR="0" lvl="8" algn="l" rtl="0">
                <a:lnSpc>
                  <a:spcPct val="100000"/>
                </a:lnSpc>
                <a:spcBef>
                  <a:spcPts val="0"/>
                </a:spcBef>
                <a:spcAft>
                  <a:spcPts val="0"/>
                </a:spcAft>
                <a:buNone/>
                <a:defRPr sz="1400" b="0" i="0" u="none" strike="noStrike" cap="none">
                  <a:solidFill>
                    <a:srgbClr val="000000"/>
                  </a:solidFill>
                  <a:rtl val="0"/>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400" b="0" i="0" u="none" strike="noStrike" kern="1200" cap="none" spc="0" normalizeH="0" baseline="0" noProof="0" dirty="0">
                <a:ln>
                  <a:noFill/>
                </a:ln>
                <a:solidFill>
                  <a:srgbClr val="000000"/>
                </a:solidFill>
                <a:effectLst/>
                <a:uLnTx/>
                <a:uFillTx/>
                <a:latin typeface="等线" panose="02010600030101010101" charset="-122"/>
                <a:ea typeface="+mn-ea"/>
                <a:cs typeface="+mn-cs"/>
                <a:rtl val="0"/>
              </a:endParaRPr>
            </a:p>
          </p:txBody>
        </p:sp>
        <p:sp>
          <p:nvSpPr>
            <p:cNvPr id="8" name="ïsḻíḓé"/>
            <p:cNvSpPr/>
            <p:nvPr/>
          </p:nvSpPr>
          <p:spPr>
            <a:xfrm>
              <a:off x="4028221" y="2399896"/>
              <a:ext cx="2603326" cy="775128"/>
            </a:xfrm>
            <a:custGeom>
              <a:avLst/>
              <a:gdLst/>
              <a:ahLst/>
              <a:cxnLst/>
              <a:rect l="0" t="0" r="0" b="0"/>
              <a:pathLst>
                <a:path w="120000" h="120000" extrusionOk="0">
                  <a:moveTo>
                    <a:pt x="41777" y="0"/>
                  </a:moveTo>
                  <a:cubicBezTo>
                    <a:pt x="38438" y="0"/>
                    <a:pt x="35733" y="7372"/>
                    <a:pt x="35733" y="16461"/>
                  </a:cubicBezTo>
                  <a:lnTo>
                    <a:pt x="35733" y="53688"/>
                  </a:lnTo>
                  <a:lnTo>
                    <a:pt x="0" y="53688"/>
                  </a:lnTo>
                  <a:lnTo>
                    <a:pt x="0" y="120000"/>
                  </a:lnTo>
                  <a:lnTo>
                    <a:pt x="120000" y="120000"/>
                  </a:lnTo>
                  <a:lnTo>
                    <a:pt x="120000" y="53688"/>
                  </a:lnTo>
                  <a:lnTo>
                    <a:pt x="84266" y="53688"/>
                  </a:lnTo>
                  <a:lnTo>
                    <a:pt x="84266" y="16461"/>
                  </a:lnTo>
                  <a:cubicBezTo>
                    <a:pt x="84266" y="7372"/>
                    <a:pt x="81561" y="0"/>
                    <a:pt x="78222" y="0"/>
                  </a:cubicBezTo>
                  <a:lnTo>
                    <a:pt x="41777" y="0"/>
                  </a:lnTo>
                  <a:close/>
                  <a:moveTo>
                    <a:pt x="60000" y="17877"/>
                  </a:moveTo>
                  <a:cubicBezTo>
                    <a:pt x="63005" y="17877"/>
                    <a:pt x="65444" y="24516"/>
                    <a:pt x="65444" y="32705"/>
                  </a:cubicBezTo>
                  <a:cubicBezTo>
                    <a:pt x="65444" y="40888"/>
                    <a:pt x="63005" y="47533"/>
                    <a:pt x="60000" y="47533"/>
                  </a:cubicBezTo>
                  <a:cubicBezTo>
                    <a:pt x="56994" y="47533"/>
                    <a:pt x="54555" y="40888"/>
                    <a:pt x="54555" y="32705"/>
                  </a:cubicBezTo>
                  <a:cubicBezTo>
                    <a:pt x="54555" y="24516"/>
                    <a:pt x="56994" y="17877"/>
                    <a:pt x="60000" y="17877"/>
                  </a:cubicBezTo>
                  <a:close/>
                </a:path>
              </a:pathLst>
            </a:custGeom>
            <a:solidFill>
              <a:srgbClr val="C00000"/>
            </a:solidFill>
            <a:ln>
              <a:noFill/>
            </a:ln>
            <a:effectLst>
              <a:innerShdw blurRad="63500" dist="50800">
                <a:prstClr val="black">
                  <a:alpha val="50000"/>
                </a:prstClr>
              </a:innerShdw>
            </a:effectLst>
          </p:spPr>
          <p:txBody>
            <a:bodyPr wrap="square" lIns="91440" tIns="45720" rIns="91440" bIns="45720" anchor="ctr"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rtl val="0"/>
                </a:defRPr>
              </a:lvl1pPr>
              <a:lvl2pPr marR="0" lvl="1" algn="l" rtl="0">
                <a:lnSpc>
                  <a:spcPct val="100000"/>
                </a:lnSpc>
                <a:spcBef>
                  <a:spcPts val="0"/>
                </a:spcBef>
                <a:spcAft>
                  <a:spcPts val="0"/>
                </a:spcAft>
                <a:buNone/>
                <a:defRPr sz="1400" b="0" i="0" u="none" strike="noStrike" cap="none">
                  <a:solidFill>
                    <a:srgbClr val="000000"/>
                  </a:solidFill>
                  <a:rtl val="0"/>
                </a:defRPr>
              </a:lvl2pPr>
              <a:lvl3pPr marR="0" lvl="2" algn="l" rtl="0">
                <a:lnSpc>
                  <a:spcPct val="100000"/>
                </a:lnSpc>
                <a:spcBef>
                  <a:spcPts val="0"/>
                </a:spcBef>
                <a:spcAft>
                  <a:spcPts val="0"/>
                </a:spcAft>
                <a:buNone/>
                <a:defRPr sz="1400" b="0" i="0" u="none" strike="noStrike" cap="none">
                  <a:solidFill>
                    <a:srgbClr val="000000"/>
                  </a:solidFill>
                  <a:rtl val="0"/>
                </a:defRPr>
              </a:lvl3pPr>
              <a:lvl4pPr marR="0" lvl="3" algn="l" rtl="0">
                <a:lnSpc>
                  <a:spcPct val="100000"/>
                </a:lnSpc>
                <a:spcBef>
                  <a:spcPts val="0"/>
                </a:spcBef>
                <a:spcAft>
                  <a:spcPts val="0"/>
                </a:spcAft>
                <a:buNone/>
                <a:defRPr sz="1400" b="0" i="0" u="none" strike="noStrike" cap="none">
                  <a:solidFill>
                    <a:srgbClr val="000000"/>
                  </a:solidFill>
                  <a:rtl val="0"/>
                </a:defRPr>
              </a:lvl4pPr>
              <a:lvl5pPr marR="0" lvl="4" algn="l" rtl="0">
                <a:lnSpc>
                  <a:spcPct val="100000"/>
                </a:lnSpc>
                <a:spcBef>
                  <a:spcPts val="0"/>
                </a:spcBef>
                <a:spcAft>
                  <a:spcPts val="0"/>
                </a:spcAft>
                <a:buNone/>
                <a:defRPr sz="1400" b="0" i="0" u="none" strike="noStrike" cap="none">
                  <a:solidFill>
                    <a:srgbClr val="000000"/>
                  </a:solidFill>
                  <a:rtl val="0"/>
                </a:defRPr>
              </a:lvl5pPr>
              <a:lvl6pPr marR="0" lvl="5" algn="l" rtl="0">
                <a:lnSpc>
                  <a:spcPct val="100000"/>
                </a:lnSpc>
                <a:spcBef>
                  <a:spcPts val="0"/>
                </a:spcBef>
                <a:spcAft>
                  <a:spcPts val="0"/>
                </a:spcAft>
                <a:buNone/>
                <a:defRPr sz="1400" b="0" i="0" u="none" strike="noStrike" cap="none">
                  <a:solidFill>
                    <a:srgbClr val="000000"/>
                  </a:solidFill>
                  <a:rtl val="0"/>
                </a:defRPr>
              </a:lvl6pPr>
              <a:lvl7pPr marR="0" lvl="6" algn="l" rtl="0">
                <a:lnSpc>
                  <a:spcPct val="100000"/>
                </a:lnSpc>
                <a:spcBef>
                  <a:spcPts val="0"/>
                </a:spcBef>
                <a:spcAft>
                  <a:spcPts val="0"/>
                </a:spcAft>
                <a:buNone/>
                <a:defRPr sz="1400" b="0" i="0" u="none" strike="noStrike" cap="none">
                  <a:solidFill>
                    <a:srgbClr val="000000"/>
                  </a:solidFill>
                  <a:rtl val="0"/>
                </a:defRPr>
              </a:lvl7pPr>
              <a:lvl8pPr marR="0" lvl="7" algn="l" rtl="0">
                <a:lnSpc>
                  <a:spcPct val="100000"/>
                </a:lnSpc>
                <a:spcBef>
                  <a:spcPts val="0"/>
                </a:spcBef>
                <a:spcAft>
                  <a:spcPts val="0"/>
                </a:spcAft>
                <a:buNone/>
                <a:defRPr sz="1400" b="0" i="0" u="none" strike="noStrike" cap="none">
                  <a:solidFill>
                    <a:srgbClr val="000000"/>
                  </a:solidFill>
                  <a:rtl val="0"/>
                </a:defRPr>
              </a:lvl8pPr>
              <a:lvl9pPr marR="0" lvl="8" algn="l" rtl="0">
                <a:lnSpc>
                  <a:spcPct val="100000"/>
                </a:lnSpc>
                <a:spcBef>
                  <a:spcPts val="0"/>
                </a:spcBef>
                <a:spcAft>
                  <a:spcPts val="0"/>
                </a:spcAft>
                <a:buNone/>
                <a:defRPr sz="1400" b="0" i="0" u="none" strike="noStrike" cap="none">
                  <a:solidFill>
                    <a:srgbClr val="000000"/>
                  </a:solidFill>
                  <a:rtl val="0"/>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400" b="0" i="0" u="none" strike="noStrike" kern="1200" cap="none" spc="0" normalizeH="0" baseline="0" noProof="0" dirty="0">
                <a:ln>
                  <a:noFill/>
                </a:ln>
                <a:solidFill>
                  <a:srgbClr val="000000"/>
                </a:solidFill>
                <a:effectLst/>
                <a:uLnTx/>
                <a:uFillTx/>
                <a:latin typeface="等线" panose="02010600030101010101" charset="-122"/>
                <a:ea typeface="+mn-ea"/>
                <a:cs typeface="+mn-cs"/>
                <a:rtl val="0"/>
              </a:endParaRPr>
            </a:p>
          </p:txBody>
        </p:sp>
      </p:grpSp>
      <p:sp>
        <p:nvSpPr>
          <p:cNvPr id="9" name="矩形 8"/>
          <p:cNvSpPr/>
          <p:nvPr/>
        </p:nvSpPr>
        <p:spPr>
          <a:xfrm>
            <a:off x="6496955" y="2956488"/>
            <a:ext cx="5141359" cy="3077253"/>
          </a:xfrm>
          <a:prstGeom prst="rect">
            <a:avLst/>
          </a:prstGeom>
        </p:spPr>
        <p:txBody>
          <a:bodyPr wrap="square">
            <a:spAutoFit/>
          </a:bodyPr>
          <a:lstStyle/>
          <a:p>
            <a:pPr indent="457200">
              <a:lnSpc>
                <a:spcPct val="200000"/>
              </a:lnSpc>
            </a:pPr>
            <a:r>
              <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rPr>
              <a:t> 确立劳动、资本、技术和管理等生产要素按贡献参与分配的原则，完善按劳分配为主体、多种分配方式并存的分配制度。坚持效率优先、兼顾公平，既要提倡奉献精神，又要防止收入悬殊。</a:t>
            </a:r>
            <a:endParaRPr lang="zh-CN" altLang="en-US" sz="20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0" name="矩形 9"/>
          <p:cNvSpPr/>
          <p:nvPr/>
        </p:nvSpPr>
        <p:spPr>
          <a:xfrm>
            <a:off x="-39007" y="3569884"/>
            <a:ext cx="18473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2290142" y="3416275"/>
            <a:ext cx="3562836" cy="461665"/>
          </a:xfrm>
          <a:prstGeom prst="rect">
            <a:avLst/>
          </a:prstGeom>
        </p:spPr>
        <p:txBody>
          <a:bodyPr wrap="square">
            <a:spAutoFit/>
          </a:bodyPr>
          <a:lstStyle/>
          <a:p>
            <a:pPr marL="0" marR="0" lvl="0" indent="0" algn="l" defTabSz="914400" rtl="0" eaLnBrk="1" fontAlgn="auto" latinLnBrk="0" hangingPunct="1">
              <a:spcBef>
                <a:spcPts val="0"/>
              </a:spcBef>
              <a:spcAft>
                <a:spcPts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rPr>
              <a:t>初次分配注重效率</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矩形 18"/>
          <p:cNvSpPr/>
          <p:nvPr/>
        </p:nvSpPr>
        <p:spPr>
          <a:xfrm>
            <a:off x="2290142" y="4890277"/>
            <a:ext cx="3562836" cy="461665"/>
          </a:xfrm>
          <a:prstGeom prst="rect">
            <a:avLst/>
          </a:prstGeom>
        </p:spPr>
        <p:txBody>
          <a:bodyPr wrap="square">
            <a:spAutoFit/>
          </a:bodyPr>
          <a:lstStyle/>
          <a:p>
            <a:pPr marL="0" marR="0" lvl="0" indent="0" algn="l" defTabSz="914400" rtl="0" eaLnBrk="1" fontAlgn="auto" latinLnBrk="0" hangingPunct="1">
              <a:spcBef>
                <a:spcPts val="0"/>
              </a:spcBef>
              <a:spcAft>
                <a:spcPts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rPr>
              <a:t>再分配注重公平</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10229" y="934285"/>
            <a:ext cx="7171542" cy="499560"/>
          </a:xfrm>
          <a:prstGeom prst="rect">
            <a:avLst/>
          </a:prstGeom>
          <a:noFill/>
        </p:spPr>
        <p:txBody>
          <a:bodyPr wrap="square" rtlCol="0">
            <a:spAutoFit/>
          </a:bodyPr>
          <a:lstStyle/>
          <a:p>
            <a:pPr algn="ctr">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必须理顺分配关系，调整和规范国家、企业和个人的分配关系</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î$lïḍè"/>
          <p:cNvGrpSpPr/>
          <p:nvPr/>
        </p:nvGrpSpPr>
        <p:grpSpPr>
          <a:xfrm>
            <a:off x="0" y="3224464"/>
            <a:ext cx="12192000" cy="3113668"/>
            <a:chOff x="1721867" y="2202451"/>
            <a:chExt cx="8507857" cy="747100"/>
          </a:xfrm>
        </p:grpSpPr>
        <p:sp>
          <p:nvSpPr>
            <p:cNvPr id="5" name="iŝ1ïḋè"/>
            <p:cNvSpPr/>
            <p:nvPr/>
          </p:nvSpPr>
          <p:spPr bwMode="auto">
            <a:xfrm>
              <a:off x="1721867" y="2202451"/>
              <a:ext cx="8507857" cy="597579"/>
            </a:xfrm>
            <a:prstGeom prst="rect">
              <a:avLst/>
            </a:prstGeom>
            <a:solidFill>
              <a:schemeClr val="bg1">
                <a:lumMod val="75000"/>
              </a:schemeClr>
            </a:solidFill>
            <a:ln w="9525">
              <a:noFill/>
              <a:miter lim="800000"/>
            </a:ln>
          </p:spPr>
          <p:txBody>
            <a:bodyPr wrap="square" lIns="91440" tIns="45720" rIns="91440" bIns="45720" anchor="ctr">
              <a:normAutofit/>
            </a:bodyPr>
            <a:lstStyle/>
            <a:p>
              <a:pPr algn="ctr"/>
              <a:endParaRPr dirty="0"/>
            </a:p>
          </p:txBody>
        </p:sp>
        <p:sp>
          <p:nvSpPr>
            <p:cNvPr id="6" name="íṩľïḓe"/>
            <p:cNvSpPr/>
            <p:nvPr/>
          </p:nvSpPr>
          <p:spPr bwMode="auto">
            <a:xfrm>
              <a:off x="1721868" y="2351972"/>
              <a:ext cx="8507856" cy="597579"/>
            </a:xfrm>
            <a:prstGeom prst="rect">
              <a:avLst/>
            </a:prstGeom>
            <a:solidFill>
              <a:schemeClr val="bg1">
                <a:lumMod val="85000"/>
              </a:schemeClr>
            </a:solidFill>
            <a:ln w="9525">
              <a:noFill/>
              <a:miter lim="800000"/>
            </a:ln>
          </p:spPr>
          <p:txBody>
            <a:bodyPr wrap="square" lIns="91440" tIns="45720" rIns="91440" bIns="45720" anchor="ctr">
              <a:normAutofit/>
            </a:bodyPr>
            <a:lstStyle/>
            <a:p>
              <a:pPr algn="ctr"/>
            </a:p>
          </p:txBody>
        </p:sp>
      </p:grpSp>
      <p:pic>
        <p:nvPicPr>
          <p:cNvPr id="3" name="图片 2"/>
          <p:cNvPicPr>
            <a:picLocks noChangeAspect="1"/>
          </p:cNvPicPr>
          <p:nvPr/>
        </p:nvPicPr>
        <p:blipFill rotWithShape="1">
          <a:blip r:embed="rId1"/>
          <a:srcRect t="42183"/>
          <a:stretch>
            <a:fillRect/>
          </a:stretch>
        </p:blipFill>
        <p:spPr>
          <a:xfrm>
            <a:off x="-9160" y="3824868"/>
            <a:ext cx="12227664" cy="4769890"/>
          </a:xfrm>
          <a:prstGeom prst="rect">
            <a:avLst/>
          </a:prstGeom>
        </p:spPr>
      </p:pic>
      <p:sp>
        <p:nvSpPr>
          <p:cNvPr id="15"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en-US" altLang="zh-CN" sz="1000" b="1" spc="120" dirty="0">
                <a:solidFill>
                  <a:schemeClr val="bg1"/>
                </a:solidFill>
                <a:latin typeface="微软雅黑" panose="020B0503020204020204" pitchFamily="34" charset="-122"/>
                <a:ea typeface="微软雅黑" panose="020B0503020204020204" pitchFamily="34" charset="-122"/>
              </a:rPr>
              <a:t>《</a:t>
            </a: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solidFill>
                <a:latin typeface="微软雅黑" panose="020B0503020204020204" pitchFamily="34" charset="-122"/>
                <a:ea typeface="微软雅黑" panose="020B0503020204020204" pitchFamily="34" charset="-122"/>
              </a:rPr>
              <a:t>》</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950036" y="846546"/>
            <a:ext cx="6291928" cy="499624"/>
          </a:xfrm>
          <a:prstGeom prst="rect">
            <a:avLst/>
          </a:prstGeom>
          <a:noFill/>
        </p:spPr>
        <p:txBody>
          <a:bodyPr wrap="square" rtlCol="0">
            <a:spAutoFit/>
          </a:bodyPr>
          <a:lstStyle/>
          <a:p>
            <a:pPr algn="ctr">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必须要建立健全同经济发展水平相适应的社会保障体系</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319759" y="1810381"/>
            <a:ext cx="3431596" cy="2159179"/>
            <a:chOff x="319759" y="1918669"/>
            <a:chExt cx="3431596" cy="2159179"/>
          </a:xfrm>
        </p:grpSpPr>
        <p:sp>
          <p:nvSpPr>
            <p:cNvPr id="9" name="ïŝľíḓê"/>
            <p:cNvSpPr/>
            <p:nvPr/>
          </p:nvSpPr>
          <p:spPr bwMode="auto">
            <a:xfrm>
              <a:off x="319759" y="1918669"/>
              <a:ext cx="2348901" cy="1416045"/>
            </a:xfrm>
            <a:custGeom>
              <a:avLst/>
              <a:gdLst/>
              <a:ahLst/>
              <a:cxnLst>
                <a:cxn ang="0">
                  <a:pos x="318" y="290"/>
                </a:cxn>
                <a:cxn ang="0">
                  <a:pos x="307" y="300"/>
                </a:cxn>
                <a:cxn ang="0">
                  <a:pos x="11" y="300"/>
                </a:cxn>
                <a:cxn ang="0">
                  <a:pos x="0" y="290"/>
                </a:cxn>
                <a:cxn ang="0">
                  <a:pos x="0" y="11"/>
                </a:cxn>
                <a:cxn ang="0">
                  <a:pos x="11" y="0"/>
                </a:cxn>
                <a:cxn ang="0">
                  <a:pos x="307" y="0"/>
                </a:cxn>
                <a:cxn ang="0">
                  <a:pos x="318" y="11"/>
                </a:cxn>
                <a:cxn ang="0">
                  <a:pos x="318" y="290"/>
                </a:cxn>
              </a:cxnLst>
              <a:rect l="0" t="0" r="r" b="b"/>
              <a:pathLst>
                <a:path w="318" h="300">
                  <a:moveTo>
                    <a:pt x="318" y="290"/>
                  </a:moveTo>
                  <a:cubicBezTo>
                    <a:pt x="318" y="296"/>
                    <a:pt x="313" y="300"/>
                    <a:pt x="307" y="300"/>
                  </a:cubicBezTo>
                  <a:cubicBezTo>
                    <a:pt x="11" y="300"/>
                    <a:pt x="11" y="300"/>
                    <a:pt x="11" y="300"/>
                  </a:cubicBezTo>
                  <a:cubicBezTo>
                    <a:pt x="5" y="300"/>
                    <a:pt x="0" y="296"/>
                    <a:pt x="0" y="290"/>
                  </a:cubicBezTo>
                  <a:cubicBezTo>
                    <a:pt x="0" y="11"/>
                    <a:pt x="0" y="11"/>
                    <a:pt x="0" y="11"/>
                  </a:cubicBezTo>
                  <a:cubicBezTo>
                    <a:pt x="0" y="5"/>
                    <a:pt x="5" y="0"/>
                    <a:pt x="11" y="0"/>
                  </a:cubicBezTo>
                  <a:cubicBezTo>
                    <a:pt x="307" y="0"/>
                    <a:pt x="307" y="0"/>
                    <a:pt x="307" y="0"/>
                  </a:cubicBezTo>
                  <a:cubicBezTo>
                    <a:pt x="313" y="0"/>
                    <a:pt x="318" y="5"/>
                    <a:pt x="318" y="11"/>
                  </a:cubicBezTo>
                  <a:lnTo>
                    <a:pt x="318" y="290"/>
                  </a:lnTo>
                  <a:close/>
                </a:path>
              </a:pathLst>
            </a:custGeom>
            <a:solidFill>
              <a:srgbClr val="920C0C"/>
            </a:solidFill>
            <a:ln w="9525">
              <a:noFill/>
              <a:round/>
            </a:ln>
          </p:spPr>
          <p:txBody>
            <a:bodyPr wrap="square" lIns="91440" tIns="45720" rIns="91440" bIns="45720" anchor="ctr">
              <a:normAutofit/>
            </a:bodyPr>
            <a:lstStyle/>
            <a:p>
              <a:pPr algn="ctr"/>
            </a:p>
          </p:txBody>
        </p:sp>
        <p:grpSp>
          <p:nvGrpSpPr>
            <p:cNvPr id="10" name="组合 9"/>
            <p:cNvGrpSpPr/>
            <p:nvPr/>
          </p:nvGrpSpPr>
          <p:grpSpPr>
            <a:xfrm>
              <a:off x="383984" y="1918670"/>
              <a:ext cx="3367371" cy="2159178"/>
              <a:chOff x="383984" y="2472698"/>
              <a:chExt cx="3367371" cy="2159178"/>
            </a:xfrm>
          </p:grpSpPr>
          <p:grpSp>
            <p:nvGrpSpPr>
              <p:cNvPr id="11" name="组合 10"/>
              <p:cNvGrpSpPr/>
              <p:nvPr/>
            </p:nvGrpSpPr>
            <p:grpSpPr>
              <a:xfrm>
                <a:off x="383984" y="2472698"/>
                <a:ext cx="3367371" cy="2159178"/>
                <a:chOff x="1862231" y="3195710"/>
                <a:chExt cx="2508074" cy="1991647"/>
              </a:xfrm>
            </p:grpSpPr>
            <p:sp>
              <p:nvSpPr>
                <p:cNvPr id="16" name="işľîḓê"/>
                <p:cNvSpPr/>
                <p:nvPr/>
              </p:nvSpPr>
              <p:spPr bwMode="auto">
                <a:xfrm>
                  <a:off x="1869066" y="4949868"/>
                  <a:ext cx="471547" cy="237485"/>
                </a:xfrm>
                <a:custGeom>
                  <a:avLst/>
                  <a:gdLst/>
                  <a:ahLst/>
                  <a:cxnLst>
                    <a:cxn ang="0">
                      <a:pos x="86" y="43"/>
                    </a:cxn>
                    <a:cxn ang="0">
                      <a:pos x="75" y="54"/>
                    </a:cxn>
                    <a:cxn ang="0">
                      <a:pos x="11" y="54"/>
                    </a:cxn>
                    <a:cxn ang="0">
                      <a:pos x="0" y="43"/>
                    </a:cxn>
                    <a:cxn ang="0">
                      <a:pos x="0" y="10"/>
                    </a:cxn>
                    <a:cxn ang="0">
                      <a:pos x="11" y="0"/>
                    </a:cxn>
                    <a:cxn ang="0">
                      <a:pos x="75" y="0"/>
                    </a:cxn>
                    <a:cxn ang="0">
                      <a:pos x="86" y="10"/>
                    </a:cxn>
                    <a:cxn ang="0">
                      <a:pos x="86" y="43"/>
                    </a:cxn>
                  </a:cxnLst>
                  <a:rect l="0" t="0" r="r" b="b"/>
                  <a:pathLst>
                    <a:path w="86" h="54">
                      <a:moveTo>
                        <a:pt x="86" y="43"/>
                      </a:moveTo>
                      <a:cubicBezTo>
                        <a:pt x="86" y="49"/>
                        <a:pt x="81" y="54"/>
                        <a:pt x="75" y="54"/>
                      </a:cubicBezTo>
                      <a:cubicBezTo>
                        <a:pt x="11" y="54"/>
                        <a:pt x="11" y="54"/>
                        <a:pt x="11" y="54"/>
                      </a:cubicBezTo>
                      <a:cubicBezTo>
                        <a:pt x="5" y="54"/>
                        <a:pt x="0" y="49"/>
                        <a:pt x="0" y="43"/>
                      </a:cubicBezTo>
                      <a:cubicBezTo>
                        <a:pt x="0" y="10"/>
                        <a:pt x="0" y="10"/>
                        <a:pt x="0" y="10"/>
                      </a:cubicBezTo>
                      <a:cubicBezTo>
                        <a:pt x="0" y="5"/>
                        <a:pt x="5" y="0"/>
                        <a:pt x="11" y="0"/>
                      </a:cubicBezTo>
                      <a:cubicBezTo>
                        <a:pt x="75" y="0"/>
                        <a:pt x="75" y="0"/>
                        <a:pt x="75" y="0"/>
                      </a:cubicBezTo>
                      <a:cubicBezTo>
                        <a:pt x="81" y="0"/>
                        <a:pt x="86" y="5"/>
                        <a:pt x="86" y="10"/>
                      </a:cubicBezTo>
                      <a:lnTo>
                        <a:pt x="86" y="43"/>
                      </a:lnTo>
                      <a:close/>
                    </a:path>
                  </a:pathLst>
                </a:custGeom>
                <a:solidFill>
                  <a:srgbClr val="920C0C"/>
                </a:solidFill>
                <a:ln w="9525">
                  <a:noFill/>
                  <a:round/>
                </a:ln>
              </p:spPr>
              <p:txBody>
                <a:bodyPr wrap="square" lIns="91440" tIns="45720" rIns="91440" bIns="45720" anchor="ctr">
                  <a:normAutofit fontScale="70000" lnSpcReduction="20000"/>
                </a:bodyPr>
                <a:lstStyle/>
                <a:p>
                  <a:pPr algn="ctr"/>
                  <a:endParaRPr dirty="0"/>
                </a:p>
              </p:txBody>
            </p:sp>
            <p:sp>
              <p:nvSpPr>
                <p:cNvPr id="17" name="îslíḓe"/>
                <p:cNvSpPr/>
                <p:nvPr/>
              </p:nvSpPr>
              <p:spPr bwMode="auto">
                <a:xfrm>
                  <a:off x="1862231" y="3195710"/>
                  <a:ext cx="2508074" cy="1991647"/>
                </a:xfrm>
                <a:custGeom>
                  <a:avLst/>
                  <a:gdLst/>
                  <a:ahLst/>
                  <a:cxnLst>
                    <a:cxn ang="0">
                      <a:pos x="403" y="0"/>
                    </a:cxn>
                    <a:cxn ang="0">
                      <a:pos x="98" y="0"/>
                    </a:cxn>
                    <a:cxn ang="0">
                      <a:pos x="93" y="0"/>
                    </a:cxn>
                    <a:cxn ang="0">
                      <a:pos x="0" y="0"/>
                    </a:cxn>
                    <a:cxn ang="0">
                      <a:pos x="45" y="34"/>
                    </a:cxn>
                    <a:cxn ang="0">
                      <a:pos x="45" y="49"/>
                    </a:cxn>
                    <a:cxn ang="0">
                      <a:pos x="45" y="53"/>
                    </a:cxn>
                    <a:cxn ang="0">
                      <a:pos x="45" y="404"/>
                    </a:cxn>
                    <a:cxn ang="0">
                      <a:pos x="45" y="408"/>
                    </a:cxn>
                    <a:cxn ang="0">
                      <a:pos x="45" y="408"/>
                    </a:cxn>
                    <a:cxn ang="0">
                      <a:pos x="7" y="457"/>
                    </a:cxn>
                    <a:cxn ang="0">
                      <a:pos x="130" y="457"/>
                    </a:cxn>
                    <a:cxn ang="0">
                      <a:pos x="130" y="456"/>
                    </a:cxn>
                    <a:cxn ang="0">
                      <a:pos x="403" y="456"/>
                    </a:cxn>
                    <a:cxn ang="0">
                      <a:pos x="455" y="404"/>
                    </a:cxn>
                    <a:cxn ang="0">
                      <a:pos x="455" y="53"/>
                    </a:cxn>
                    <a:cxn ang="0">
                      <a:pos x="403" y="0"/>
                    </a:cxn>
                  </a:cxnLst>
                  <a:rect l="0" t="0" r="r" b="b"/>
                  <a:pathLst>
                    <a:path w="455" h="457">
                      <a:moveTo>
                        <a:pt x="403" y="0"/>
                      </a:moveTo>
                      <a:cubicBezTo>
                        <a:pt x="98" y="0"/>
                        <a:pt x="98" y="0"/>
                        <a:pt x="98" y="0"/>
                      </a:cubicBezTo>
                      <a:cubicBezTo>
                        <a:pt x="96" y="0"/>
                        <a:pt x="95" y="0"/>
                        <a:pt x="93" y="0"/>
                      </a:cubicBezTo>
                      <a:cubicBezTo>
                        <a:pt x="0" y="0"/>
                        <a:pt x="0" y="0"/>
                        <a:pt x="0" y="0"/>
                      </a:cubicBezTo>
                      <a:cubicBezTo>
                        <a:pt x="49" y="1"/>
                        <a:pt x="45" y="34"/>
                        <a:pt x="45" y="34"/>
                      </a:cubicBezTo>
                      <a:cubicBezTo>
                        <a:pt x="45" y="49"/>
                        <a:pt x="45" y="49"/>
                        <a:pt x="45" y="49"/>
                      </a:cubicBezTo>
                      <a:cubicBezTo>
                        <a:pt x="45" y="50"/>
                        <a:pt x="45" y="52"/>
                        <a:pt x="45" y="53"/>
                      </a:cubicBezTo>
                      <a:cubicBezTo>
                        <a:pt x="45" y="404"/>
                        <a:pt x="45" y="404"/>
                        <a:pt x="45" y="404"/>
                      </a:cubicBezTo>
                      <a:cubicBezTo>
                        <a:pt x="45" y="405"/>
                        <a:pt x="45" y="407"/>
                        <a:pt x="45" y="408"/>
                      </a:cubicBezTo>
                      <a:cubicBezTo>
                        <a:pt x="45" y="408"/>
                        <a:pt x="45" y="408"/>
                        <a:pt x="45" y="408"/>
                      </a:cubicBezTo>
                      <a:cubicBezTo>
                        <a:pt x="45" y="408"/>
                        <a:pt x="46" y="457"/>
                        <a:pt x="7" y="457"/>
                      </a:cubicBezTo>
                      <a:cubicBezTo>
                        <a:pt x="130" y="457"/>
                        <a:pt x="130" y="457"/>
                        <a:pt x="130" y="457"/>
                      </a:cubicBezTo>
                      <a:cubicBezTo>
                        <a:pt x="130" y="456"/>
                        <a:pt x="130" y="456"/>
                        <a:pt x="130" y="456"/>
                      </a:cubicBezTo>
                      <a:cubicBezTo>
                        <a:pt x="403" y="456"/>
                        <a:pt x="403" y="456"/>
                        <a:pt x="403" y="456"/>
                      </a:cubicBezTo>
                      <a:cubicBezTo>
                        <a:pt x="432" y="456"/>
                        <a:pt x="455" y="433"/>
                        <a:pt x="455" y="404"/>
                      </a:cubicBezTo>
                      <a:cubicBezTo>
                        <a:pt x="455" y="53"/>
                        <a:pt x="455" y="53"/>
                        <a:pt x="455" y="53"/>
                      </a:cubicBezTo>
                      <a:cubicBezTo>
                        <a:pt x="455" y="24"/>
                        <a:pt x="432" y="0"/>
                        <a:pt x="403" y="0"/>
                      </a:cubicBezTo>
                      <a:close/>
                    </a:path>
                  </a:pathLst>
                </a:custGeom>
                <a:solidFill>
                  <a:srgbClr val="AF1E22"/>
                </a:solidFill>
                <a:ln w="9525">
                  <a:noFill/>
                  <a:round/>
                </a:ln>
              </p:spPr>
              <p:txBody>
                <a:bodyPr wrap="square" lIns="91440" tIns="45720" rIns="91440" bIns="45720" anchor="ctr">
                  <a:normAutofit/>
                </a:bodyPr>
                <a:lstStyle/>
                <a:p>
                  <a:pPr algn="ctr"/>
                </a:p>
              </p:txBody>
            </p:sp>
          </p:grpSp>
          <p:sp>
            <p:nvSpPr>
              <p:cNvPr id="12" name="îŝliḓé"/>
              <p:cNvSpPr/>
              <p:nvPr/>
            </p:nvSpPr>
            <p:spPr bwMode="auto">
              <a:xfrm>
                <a:off x="852455" y="2722174"/>
                <a:ext cx="2775690" cy="1660224"/>
              </a:xfrm>
              <a:custGeom>
                <a:avLst/>
                <a:gdLst/>
                <a:ahLst/>
                <a:cxnLst>
                  <a:cxn ang="0">
                    <a:pos x="331" y="320"/>
                  </a:cxn>
                  <a:cxn ang="0">
                    <a:pos x="321" y="331"/>
                  </a:cxn>
                  <a:cxn ang="0">
                    <a:pos x="11" y="331"/>
                  </a:cxn>
                  <a:cxn ang="0">
                    <a:pos x="0" y="320"/>
                  </a:cxn>
                  <a:cxn ang="0">
                    <a:pos x="0" y="10"/>
                  </a:cxn>
                  <a:cxn ang="0">
                    <a:pos x="11" y="0"/>
                  </a:cxn>
                  <a:cxn ang="0">
                    <a:pos x="321" y="0"/>
                  </a:cxn>
                  <a:cxn ang="0">
                    <a:pos x="331" y="10"/>
                  </a:cxn>
                  <a:cxn ang="0">
                    <a:pos x="331" y="320"/>
                  </a:cxn>
                </a:cxnLst>
                <a:rect l="0" t="0" r="r" b="b"/>
                <a:pathLst>
                  <a:path w="331" h="331">
                    <a:moveTo>
                      <a:pt x="331" y="320"/>
                    </a:moveTo>
                    <a:cubicBezTo>
                      <a:pt x="331" y="326"/>
                      <a:pt x="327" y="331"/>
                      <a:pt x="321" y="331"/>
                    </a:cubicBezTo>
                    <a:cubicBezTo>
                      <a:pt x="11" y="331"/>
                      <a:pt x="11" y="331"/>
                      <a:pt x="11" y="331"/>
                    </a:cubicBezTo>
                    <a:cubicBezTo>
                      <a:pt x="5" y="331"/>
                      <a:pt x="0" y="326"/>
                      <a:pt x="0" y="320"/>
                    </a:cubicBezTo>
                    <a:cubicBezTo>
                      <a:pt x="0" y="10"/>
                      <a:pt x="0" y="10"/>
                      <a:pt x="0" y="10"/>
                    </a:cubicBezTo>
                    <a:cubicBezTo>
                      <a:pt x="0" y="5"/>
                      <a:pt x="5" y="0"/>
                      <a:pt x="11" y="0"/>
                    </a:cubicBezTo>
                    <a:cubicBezTo>
                      <a:pt x="321" y="0"/>
                      <a:pt x="321" y="0"/>
                      <a:pt x="321" y="0"/>
                    </a:cubicBezTo>
                    <a:cubicBezTo>
                      <a:pt x="327" y="0"/>
                      <a:pt x="331" y="5"/>
                      <a:pt x="331" y="10"/>
                    </a:cubicBezTo>
                    <a:lnTo>
                      <a:pt x="331" y="320"/>
                    </a:lnTo>
                    <a:close/>
                  </a:path>
                </a:pathLst>
              </a:custGeom>
              <a:solidFill>
                <a:schemeClr val="bg1"/>
              </a:solidFill>
              <a:ln w="9525">
                <a:noFill/>
                <a:round/>
              </a:ln>
            </p:spPr>
            <p:txBody>
              <a:bodyPr wrap="square" lIns="91440" tIns="45720" rIns="91440" bIns="45720" anchor="ctr">
                <a:normAutofit/>
              </a:bodyPr>
              <a:lstStyle/>
              <a:p>
                <a:pPr algn="ctr"/>
              </a:p>
            </p:txBody>
          </p:sp>
        </p:grpSp>
      </p:grpSp>
      <p:sp>
        <p:nvSpPr>
          <p:cNvPr id="18" name="矩形 17"/>
          <p:cNvSpPr/>
          <p:nvPr/>
        </p:nvSpPr>
        <p:spPr>
          <a:xfrm>
            <a:off x="915697" y="2382671"/>
            <a:ext cx="3376615" cy="874407"/>
          </a:xfrm>
          <a:prstGeom prst="rect">
            <a:avLst/>
          </a:prstGeom>
        </p:spPr>
        <p:txBody>
          <a:bodyPr wrap="square">
            <a:spAutoFit/>
          </a:bodyPr>
          <a:lstStyle/>
          <a:p>
            <a:pPr>
              <a:lnSpc>
                <a:spcPct val="150000"/>
              </a:lnSpc>
            </a:pPr>
            <a:r>
              <a:rPr lang="zh-CN" altLang="en-US" b="1" dirty="0">
                <a:solidFill>
                  <a:srgbClr val="AF1E22"/>
                </a:solidFill>
                <a:latin typeface="微软雅黑" panose="020B0503020204020204" pitchFamily="34" charset="-122"/>
                <a:ea typeface="微软雅黑" panose="020B0503020204020204" pitchFamily="34" charset="-122"/>
              </a:rPr>
              <a:t>完善城镇职工基本养老</a:t>
            </a:r>
            <a:endParaRPr lang="en-US" altLang="zh-CN" b="1" dirty="0">
              <a:solidFill>
                <a:srgbClr val="AF1E22"/>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AF1E22"/>
                </a:solidFill>
                <a:latin typeface="微软雅黑" panose="020B0503020204020204" pitchFamily="34" charset="-122"/>
                <a:ea typeface="微软雅黑" panose="020B0503020204020204" pitchFamily="34" charset="-122"/>
              </a:rPr>
              <a:t>制度和基本医疗保险制度</a:t>
            </a:r>
            <a:endParaRPr lang="en-US" altLang="zh-CN" sz="1800" b="1" dirty="0">
              <a:solidFill>
                <a:srgbClr val="AF1E22"/>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330944" y="1810385"/>
            <a:ext cx="3425356" cy="2159179"/>
            <a:chOff x="4330944" y="1918673"/>
            <a:chExt cx="3425356" cy="2159179"/>
          </a:xfrm>
        </p:grpSpPr>
        <p:sp>
          <p:nvSpPr>
            <p:cNvPr id="20" name="îsliḍê"/>
            <p:cNvSpPr/>
            <p:nvPr/>
          </p:nvSpPr>
          <p:spPr bwMode="auto">
            <a:xfrm>
              <a:off x="4330944" y="1918673"/>
              <a:ext cx="2333390" cy="1416045"/>
            </a:xfrm>
            <a:custGeom>
              <a:avLst/>
              <a:gdLst/>
              <a:ahLst/>
              <a:cxnLst>
                <a:cxn ang="0">
                  <a:pos x="317" y="290"/>
                </a:cxn>
                <a:cxn ang="0">
                  <a:pos x="307" y="300"/>
                </a:cxn>
                <a:cxn ang="0">
                  <a:pos x="10" y="300"/>
                </a:cxn>
                <a:cxn ang="0">
                  <a:pos x="0" y="290"/>
                </a:cxn>
                <a:cxn ang="0">
                  <a:pos x="0" y="11"/>
                </a:cxn>
                <a:cxn ang="0">
                  <a:pos x="10" y="0"/>
                </a:cxn>
                <a:cxn ang="0">
                  <a:pos x="307" y="0"/>
                </a:cxn>
                <a:cxn ang="0">
                  <a:pos x="317" y="11"/>
                </a:cxn>
                <a:cxn ang="0">
                  <a:pos x="317" y="290"/>
                </a:cxn>
              </a:cxnLst>
              <a:rect l="0" t="0" r="r" b="b"/>
              <a:pathLst>
                <a:path w="317" h="300">
                  <a:moveTo>
                    <a:pt x="317" y="290"/>
                  </a:moveTo>
                  <a:cubicBezTo>
                    <a:pt x="317" y="296"/>
                    <a:pt x="313" y="300"/>
                    <a:pt x="307" y="300"/>
                  </a:cubicBezTo>
                  <a:cubicBezTo>
                    <a:pt x="10" y="300"/>
                    <a:pt x="10" y="300"/>
                    <a:pt x="10" y="300"/>
                  </a:cubicBezTo>
                  <a:cubicBezTo>
                    <a:pt x="4" y="300"/>
                    <a:pt x="0" y="296"/>
                    <a:pt x="0" y="290"/>
                  </a:cubicBezTo>
                  <a:cubicBezTo>
                    <a:pt x="0" y="11"/>
                    <a:pt x="0" y="11"/>
                    <a:pt x="0" y="11"/>
                  </a:cubicBezTo>
                  <a:cubicBezTo>
                    <a:pt x="0" y="5"/>
                    <a:pt x="4" y="0"/>
                    <a:pt x="10" y="0"/>
                  </a:cubicBezTo>
                  <a:cubicBezTo>
                    <a:pt x="307" y="0"/>
                    <a:pt x="307" y="0"/>
                    <a:pt x="307" y="0"/>
                  </a:cubicBezTo>
                  <a:cubicBezTo>
                    <a:pt x="313" y="0"/>
                    <a:pt x="317" y="5"/>
                    <a:pt x="317" y="11"/>
                  </a:cubicBezTo>
                  <a:lnTo>
                    <a:pt x="317" y="290"/>
                  </a:lnTo>
                  <a:close/>
                </a:path>
              </a:pathLst>
            </a:custGeom>
            <a:solidFill>
              <a:srgbClr val="87171A"/>
            </a:solidFill>
            <a:ln w="9525">
              <a:noFill/>
              <a:round/>
            </a:ln>
          </p:spPr>
          <p:txBody>
            <a:bodyPr wrap="square" lIns="91440" tIns="45720" rIns="91440" bIns="45720" anchor="ctr">
              <a:normAutofit/>
            </a:bodyPr>
            <a:lstStyle/>
            <a:p>
              <a:pPr algn="ctr"/>
            </a:p>
          </p:txBody>
        </p:sp>
        <p:grpSp>
          <p:nvGrpSpPr>
            <p:cNvPr id="21" name="组合 20"/>
            <p:cNvGrpSpPr/>
            <p:nvPr/>
          </p:nvGrpSpPr>
          <p:grpSpPr>
            <a:xfrm>
              <a:off x="4398048" y="1918674"/>
              <a:ext cx="3358252" cy="2159178"/>
              <a:chOff x="4398048" y="2472702"/>
              <a:chExt cx="3358252" cy="2159178"/>
            </a:xfrm>
          </p:grpSpPr>
          <p:sp>
            <p:nvSpPr>
              <p:cNvPr id="22" name="îsḷídè"/>
              <p:cNvSpPr/>
              <p:nvPr/>
            </p:nvSpPr>
            <p:spPr bwMode="auto">
              <a:xfrm>
                <a:off x="4407201" y="4374414"/>
                <a:ext cx="622238" cy="257461"/>
              </a:xfrm>
              <a:custGeom>
                <a:avLst/>
                <a:gdLst/>
                <a:ahLst/>
                <a:cxnLst>
                  <a:cxn ang="0">
                    <a:pos x="85" y="43"/>
                  </a:cxn>
                  <a:cxn ang="0">
                    <a:pos x="74" y="54"/>
                  </a:cxn>
                  <a:cxn ang="0">
                    <a:pos x="10" y="54"/>
                  </a:cxn>
                  <a:cxn ang="0">
                    <a:pos x="0" y="43"/>
                  </a:cxn>
                  <a:cxn ang="0">
                    <a:pos x="0" y="10"/>
                  </a:cxn>
                  <a:cxn ang="0">
                    <a:pos x="10" y="0"/>
                  </a:cxn>
                  <a:cxn ang="0">
                    <a:pos x="74" y="0"/>
                  </a:cxn>
                  <a:cxn ang="0">
                    <a:pos x="85" y="10"/>
                  </a:cxn>
                  <a:cxn ang="0">
                    <a:pos x="85" y="43"/>
                  </a:cxn>
                </a:cxnLst>
                <a:rect l="0" t="0" r="r" b="b"/>
                <a:pathLst>
                  <a:path w="85" h="54">
                    <a:moveTo>
                      <a:pt x="85" y="43"/>
                    </a:moveTo>
                    <a:cubicBezTo>
                      <a:pt x="85" y="49"/>
                      <a:pt x="80" y="54"/>
                      <a:pt x="74" y="54"/>
                    </a:cubicBezTo>
                    <a:cubicBezTo>
                      <a:pt x="10" y="54"/>
                      <a:pt x="10" y="54"/>
                      <a:pt x="10" y="54"/>
                    </a:cubicBezTo>
                    <a:cubicBezTo>
                      <a:pt x="4" y="54"/>
                      <a:pt x="0" y="49"/>
                      <a:pt x="0" y="43"/>
                    </a:cubicBezTo>
                    <a:cubicBezTo>
                      <a:pt x="0" y="10"/>
                      <a:pt x="0" y="10"/>
                      <a:pt x="0" y="10"/>
                    </a:cubicBezTo>
                    <a:cubicBezTo>
                      <a:pt x="0" y="5"/>
                      <a:pt x="4" y="0"/>
                      <a:pt x="10" y="0"/>
                    </a:cubicBezTo>
                    <a:cubicBezTo>
                      <a:pt x="74" y="0"/>
                      <a:pt x="74" y="0"/>
                      <a:pt x="74" y="0"/>
                    </a:cubicBezTo>
                    <a:cubicBezTo>
                      <a:pt x="80" y="0"/>
                      <a:pt x="85" y="5"/>
                      <a:pt x="85" y="10"/>
                    </a:cubicBezTo>
                    <a:lnTo>
                      <a:pt x="85" y="43"/>
                    </a:lnTo>
                    <a:close/>
                  </a:path>
                </a:pathLst>
              </a:custGeom>
              <a:solidFill>
                <a:srgbClr val="87171A"/>
              </a:solidFill>
              <a:ln w="9525">
                <a:noFill/>
                <a:round/>
              </a:ln>
            </p:spPr>
            <p:txBody>
              <a:bodyPr wrap="square" lIns="91440" tIns="45720" rIns="91440" bIns="45720" anchor="ctr">
                <a:normAutofit fontScale="70000" lnSpcReduction="20000"/>
              </a:bodyPr>
              <a:lstStyle/>
              <a:p>
                <a:pPr algn="ctr"/>
              </a:p>
            </p:txBody>
          </p:sp>
          <p:sp>
            <p:nvSpPr>
              <p:cNvPr id="23" name="îsľïḓè"/>
              <p:cNvSpPr/>
              <p:nvPr/>
            </p:nvSpPr>
            <p:spPr bwMode="auto">
              <a:xfrm>
                <a:off x="4398048" y="2472702"/>
                <a:ext cx="3358252" cy="2159178"/>
              </a:xfrm>
              <a:custGeom>
                <a:avLst/>
                <a:gdLst/>
                <a:ahLst/>
                <a:cxnLst>
                  <a:cxn ang="0">
                    <a:pos x="402" y="0"/>
                  </a:cxn>
                  <a:cxn ang="0">
                    <a:pos x="97" y="0"/>
                  </a:cxn>
                  <a:cxn ang="0">
                    <a:pos x="93" y="0"/>
                  </a:cxn>
                  <a:cxn ang="0">
                    <a:pos x="0" y="0"/>
                  </a:cxn>
                  <a:cxn ang="0">
                    <a:pos x="44" y="34"/>
                  </a:cxn>
                  <a:cxn ang="0">
                    <a:pos x="44" y="49"/>
                  </a:cxn>
                  <a:cxn ang="0">
                    <a:pos x="44" y="53"/>
                  </a:cxn>
                  <a:cxn ang="0">
                    <a:pos x="44" y="404"/>
                  </a:cxn>
                  <a:cxn ang="0">
                    <a:pos x="44" y="408"/>
                  </a:cxn>
                  <a:cxn ang="0">
                    <a:pos x="44" y="408"/>
                  </a:cxn>
                  <a:cxn ang="0">
                    <a:pos x="6" y="457"/>
                  </a:cxn>
                  <a:cxn ang="0">
                    <a:pos x="130" y="457"/>
                  </a:cxn>
                  <a:cxn ang="0">
                    <a:pos x="129" y="456"/>
                  </a:cxn>
                  <a:cxn ang="0">
                    <a:pos x="402" y="456"/>
                  </a:cxn>
                  <a:cxn ang="0">
                    <a:pos x="455" y="404"/>
                  </a:cxn>
                  <a:cxn ang="0">
                    <a:pos x="455" y="53"/>
                  </a:cxn>
                  <a:cxn ang="0">
                    <a:pos x="402" y="0"/>
                  </a:cxn>
                </a:cxnLst>
                <a:rect l="0" t="0" r="r" b="b"/>
                <a:pathLst>
                  <a:path w="455" h="457">
                    <a:moveTo>
                      <a:pt x="402" y="0"/>
                    </a:moveTo>
                    <a:cubicBezTo>
                      <a:pt x="97" y="0"/>
                      <a:pt x="97" y="0"/>
                      <a:pt x="97" y="0"/>
                    </a:cubicBezTo>
                    <a:cubicBezTo>
                      <a:pt x="96" y="0"/>
                      <a:pt x="94" y="0"/>
                      <a:pt x="93" y="0"/>
                    </a:cubicBezTo>
                    <a:cubicBezTo>
                      <a:pt x="0" y="0"/>
                      <a:pt x="0" y="0"/>
                      <a:pt x="0" y="0"/>
                    </a:cubicBezTo>
                    <a:cubicBezTo>
                      <a:pt x="48" y="1"/>
                      <a:pt x="44" y="34"/>
                      <a:pt x="44" y="34"/>
                    </a:cubicBezTo>
                    <a:cubicBezTo>
                      <a:pt x="44" y="49"/>
                      <a:pt x="44" y="49"/>
                      <a:pt x="44" y="49"/>
                    </a:cubicBezTo>
                    <a:cubicBezTo>
                      <a:pt x="44" y="50"/>
                      <a:pt x="44" y="52"/>
                      <a:pt x="44" y="53"/>
                    </a:cubicBezTo>
                    <a:cubicBezTo>
                      <a:pt x="44" y="404"/>
                      <a:pt x="44" y="404"/>
                      <a:pt x="44" y="404"/>
                    </a:cubicBezTo>
                    <a:cubicBezTo>
                      <a:pt x="44" y="405"/>
                      <a:pt x="44" y="407"/>
                      <a:pt x="44" y="408"/>
                    </a:cubicBezTo>
                    <a:cubicBezTo>
                      <a:pt x="44" y="408"/>
                      <a:pt x="44" y="408"/>
                      <a:pt x="44" y="408"/>
                    </a:cubicBezTo>
                    <a:cubicBezTo>
                      <a:pt x="44" y="408"/>
                      <a:pt x="45" y="457"/>
                      <a:pt x="6" y="457"/>
                    </a:cubicBezTo>
                    <a:cubicBezTo>
                      <a:pt x="130" y="457"/>
                      <a:pt x="130" y="457"/>
                      <a:pt x="130" y="457"/>
                    </a:cubicBezTo>
                    <a:cubicBezTo>
                      <a:pt x="129" y="456"/>
                      <a:pt x="129" y="456"/>
                      <a:pt x="129" y="456"/>
                    </a:cubicBezTo>
                    <a:cubicBezTo>
                      <a:pt x="402" y="456"/>
                      <a:pt x="402" y="456"/>
                      <a:pt x="402" y="456"/>
                    </a:cubicBezTo>
                    <a:cubicBezTo>
                      <a:pt x="431" y="456"/>
                      <a:pt x="455" y="433"/>
                      <a:pt x="455" y="404"/>
                    </a:cubicBezTo>
                    <a:cubicBezTo>
                      <a:pt x="455" y="53"/>
                      <a:pt x="455" y="53"/>
                      <a:pt x="455" y="53"/>
                    </a:cubicBezTo>
                    <a:cubicBezTo>
                      <a:pt x="455" y="24"/>
                      <a:pt x="431" y="0"/>
                      <a:pt x="402" y="0"/>
                    </a:cubicBezTo>
                    <a:close/>
                  </a:path>
                </a:pathLst>
              </a:custGeom>
              <a:solidFill>
                <a:srgbClr val="B13819"/>
              </a:solidFill>
              <a:ln w="9525">
                <a:noFill/>
                <a:round/>
              </a:ln>
            </p:spPr>
            <p:txBody>
              <a:bodyPr wrap="square" lIns="91440" tIns="45720" rIns="91440" bIns="45720" anchor="ctr">
                <a:normAutofit/>
              </a:bodyPr>
              <a:lstStyle/>
              <a:p>
                <a:pPr algn="ctr"/>
              </a:p>
            </p:txBody>
          </p:sp>
          <p:sp>
            <p:nvSpPr>
              <p:cNvPr id="24" name="îŝliḓé"/>
              <p:cNvSpPr/>
              <p:nvPr/>
            </p:nvSpPr>
            <p:spPr bwMode="auto">
              <a:xfrm>
                <a:off x="4824052" y="2714186"/>
                <a:ext cx="2855115" cy="1660224"/>
              </a:xfrm>
              <a:custGeom>
                <a:avLst/>
                <a:gdLst/>
                <a:ahLst/>
                <a:cxnLst>
                  <a:cxn ang="0">
                    <a:pos x="331" y="320"/>
                  </a:cxn>
                  <a:cxn ang="0">
                    <a:pos x="321" y="331"/>
                  </a:cxn>
                  <a:cxn ang="0">
                    <a:pos x="11" y="331"/>
                  </a:cxn>
                  <a:cxn ang="0">
                    <a:pos x="0" y="320"/>
                  </a:cxn>
                  <a:cxn ang="0">
                    <a:pos x="0" y="10"/>
                  </a:cxn>
                  <a:cxn ang="0">
                    <a:pos x="11" y="0"/>
                  </a:cxn>
                  <a:cxn ang="0">
                    <a:pos x="321" y="0"/>
                  </a:cxn>
                  <a:cxn ang="0">
                    <a:pos x="331" y="10"/>
                  </a:cxn>
                  <a:cxn ang="0">
                    <a:pos x="331" y="320"/>
                  </a:cxn>
                </a:cxnLst>
                <a:rect l="0" t="0" r="r" b="b"/>
                <a:pathLst>
                  <a:path w="331" h="331">
                    <a:moveTo>
                      <a:pt x="331" y="320"/>
                    </a:moveTo>
                    <a:cubicBezTo>
                      <a:pt x="331" y="326"/>
                      <a:pt x="327" y="331"/>
                      <a:pt x="321" y="331"/>
                    </a:cubicBezTo>
                    <a:cubicBezTo>
                      <a:pt x="11" y="331"/>
                      <a:pt x="11" y="331"/>
                      <a:pt x="11" y="331"/>
                    </a:cubicBezTo>
                    <a:cubicBezTo>
                      <a:pt x="5" y="331"/>
                      <a:pt x="0" y="326"/>
                      <a:pt x="0" y="320"/>
                    </a:cubicBezTo>
                    <a:cubicBezTo>
                      <a:pt x="0" y="10"/>
                      <a:pt x="0" y="10"/>
                      <a:pt x="0" y="10"/>
                    </a:cubicBezTo>
                    <a:cubicBezTo>
                      <a:pt x="0" y="5"/>
                      <a:pt x="5" y="0"/>
                      <a:pt x="11" y="0"/>
                    </a:cubicBezTo>
                    <a:cubicBezTo>
                      <a:pt x="321" y="0"/>
                      <a:pt x="321" y="0"/>
                      <a:pt x="321" y="0"/>
                    </a:cubicBezTo>
                    <a:cubicBezTo>
                      <a:pt x="327" y="0"/>
                      <a:pt x="331" y="5"/>
                      <a:pt x="331" y="10"/>
                    </a:cubicBezTo>
                    <a:lnTo>
                      <a:pt x="331" y="320"/>
                    </a:lnTo>
                    <a:close/>
                  </a:path>
                </a:pathLst>
              </a:custGeom>
              <a:solidFill>
                <a:schemeClr val="bg1"/>
              </a:solidFill>
              <a:ln w="9525">
                <a:noFill/>
                <a:round/>
              </a:ln>
            </p:spPr>
            <p:txBody>
              <a:bodyPr wrap="square" lIns="91440" tIns="45720" rIns="91440" bIns="45720" anchor="ctr">
                <a:normAutofit/>
              </a:bodyPr>
              <a:lstStyle/>
              <a:p>
                <a:pPr algn="ctr"/>
              </a:p>
            </p:txBody>
          </p:sp>
        </p:grpSp>
      </p:grpSp>
      <p:sp>
        <p:nvSpPr>
          <p:cNvPr id="25" name="矩形 24"/>
          <p:cNvSpPr/>
          <p:nvPr/>
        </p:nvSpPr>
        <p:spPr>
          <a:xfrm>
            <a:off x="4917819" y="2403718"/>
            <a:ext cx="3177332" cy="874407"/>
          </a:xfrm>
          <a:prstGeom prst="rect">
            <a:avLst/>
          </a:prstGeom>
        </p:spPr>
        <p:txBody>
          <a:bodyPr wrap="square">
            <a:spAutoFit/>
          </a:bodyPr>
          <a:lstStyle/>
          <a:p>
            <a:pPr>
              <a:lnSpc>
                <a:spcPct val="150000"/>
              </a:lnSpc>
            </a:pPr>
            <a:r>
              <a:rPr lang="zh-CN" altLang="en-US" b="1" dirty="0">
                <a:solidFill>
                  <a:srgbClr val="AE4C0A"/>
                </a:solidFill>
                <a:latin typeface="微软雅黑" panose="020B0503020204020204" pitchFamily="34" charset="-122"/>
                <a:ea typeface="微软雅黑" panose="020B0503020204020204" pitchFamily="34" charset="-122"/>
              </a:rPr>
              <a:t>完善失业保险制度和城市</a:t>
            </a:r>
            <a:endParaRPr lang="en-US" altLang="zh-CN" b="1" dirty="0">
              <a:solidFill>
                <a:srgbClr val="AE4C0A"/>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AE4C0A"/>
                </a:solidFill>
                <a:latin typeface="微软雅黑" panose="020B0503020204020204" pitchFamily="34" charset="-122"/>
                <a:ea typeface="微软雅黑" panose="020B0503020204020204" pitchFamily="34" charset="-122"/>
              </a:rPr>
              <a:t>居民最低生活保障制度</a:t>
            </a:r>
            <a:endParaRPr lang="zh-CN" altLang="en-US" sz="1800" b="1" dirty="0">
              <a:solidFill>
                <a:srgbClr val="AE4C0A"/>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8483147" y="1810385"/>
            <a:ext cx="3349099" cy="2159179"/>
            <a:chOff x="8483147" y="1918673"/>
            <a:chExt cx="3349099" cy="2159179"/>
          </a:xfrm>
        </p:grpSpPr>
        <p:sp>
          <p:nvSpPr>
            <p:cNvPr id="27" name="îsḻîďè"/>
            <p:cNvSpPr/>
            <p:nvPr/>
          </p:nvSpPr>
          <p:spPr bwMode="auto">
            <a:xfrm>
              <a:off x="8483147" y="1918673"/>
              <a:ext cx="2291176" cy="1416045"/>
            </a:xfrm>
            <a:custGeom>
              <a:avLst/>
              <a:gdLst/>
              <a:ahLst/>
              <a:cxnLst>
                <a:cxn ang="0">
                  <a:pos x="318" y="290"/>
                </a:cxn>
                <a:cxn ang="0">
                  <a:pos x="307" y="300"/>
                </a:cxn>
                <a:cxn ang="0">
                  <a:pos x="11" y="300"/>
                </a:cxn>
                <a:cxn ang="0">
                  <a:pos x="0" y="290"/>
                </a:cxn>
                <a:cxn ang="0">
                  <a:pos x="0" y="11"/>
                </a:cxn>
                <a:cxn ang="0">
                  <a:pos x="11" y="0"/>
                </a:cxn>
                <a:cxn ang="0">
                  <a:pos x="307" y="0"/>
                </a:cxn>
                <a:cxn ang="0">
                  <a:pos x="318" y="11"/>
                </a:cxn>
                <a:cxn ang="0">
                  <a:pos x="318" y="290"/>
                </a:cxn>
              </a:cxnLst>
              <a:rect l="0" t="0" r="r" b="b"/>
              <a:pathLst>
                <a:path w="318" h="300">
                  <a:moveTo>
                    <a:pt x="318" y="290"/>
                  </a:moveTo>
                  <a:cubicBezTo>
                    <a:pt x="318" y="296"/>
                    <a:pt x="313" y="300"/>
                    <a:pt x="307" y="300"/>
                  </a:cubicBezTo>
                  <a:cubicBezTo>
                    <a:pt x="11" y="300"/>
                    <a:pt x="11" y="300"/>
                    <a:pt x="11" y="300"/>
                  </a:cubicBezTo>
                  <a:cubicBezTo>
                    <a:pt x="5" y="300"/>
                    <a:pt x="0" y="296"/>
                    <a:pt x="0" y="290"/>
                  </a:cubicBezTo>
                  <a:cubicBezTo>
                    <a:pt x="0" y="11"/>
                    <a:pt x="0" y="11"/>
                    <a:pt x="0" y="11"/>
                  </a:cubicBezTo>
                  <a:cubicBezTo>
                    <a:pt x="0" y="5"/>
                    <a:pt x="5" y="0"/>
                    <a:pt x="11" y="0"/>
                  </a:cubicBezTo>
                  <a:cubicBezTo>
                    <a:pt x="307" y="0"/>
                    <a:pt x="307" y="0"/>
                    <a:pt x="307" y="0"/>
                  </a:cubicBezTo>
                  <a:cubicBezTo>
                    <a:pt x="313" y="0"/>
                    <a:pt x="318" y="5"/>
                    <a:pt x="318" y="11"/>
                  </a:cubicBezTo>
                  <a:lnTo>
                    <a:pt x="318" y="290"/>
                  </a:lnTo>
                  <a:close/>
                </a:path>
              </a:pathLst>
            </a:custGeom>
            <a:solidFill>
              <a:srgbClr val="B13819"/>
            </a:solidFill>
            <a:ln w="9525">
              <a:noFill/>
              <a:round/>
            </a:ln>
          </p:spPr>
          <p:txBody>
            <a:bodyPr wrap="square" lIns="91440" tIns="45720" rIns="91440" bIns="45720" anchor="ctr">
              <a:normAutofit/>
            </a:bodyPr>
            <a:lstStyle/>
            <a:p>
              <a:pPr algn="ctr"/>
            </a:p>
          </p:txBody>
        </p:sp>
        <p:grpSp>
          <p:nvGrpSpPr>
            <p:cNvPr id="28" name="组合 27"/>
            <p:cNvGrpSpPr/>
            <p:nvPr/>
          </p:nvGrpSpPr>
          <p:grpSpPr>
            <a:xfrm>
              <a:off x="8560410" y="1918674"/>
              <a:ext cx="3271836" cy="2159178"/>
              <a:chOff x="8560410" y="2472702"/>
              <a:chExt cx="3271836" cy="2159178"/>
            </a:xfrm>
          </p:grpSpPr>
          <p:sp>
            <p:nvSpPr>
              <p:cNvPr id="29" name="îšľiḓé"/>
              <p:cNvSpPr/>
              <p:nvPr/>
            </p:nvSpPr>
            <p:spPr bwMode="auto">
              <a:xfrm>
                <a:off x="8560410" y="4374414"/>
                <a:ext cx="615143" cy="257461"/>
              </a:xfrm>
              <a:custGeom>
                <a:avLst/>
                <a:gdLst/>
                <a:ahLst/>
                <a:cxnLst>
                  <a:cxn ang="0">
                    <a:pos x="85" y="43"/>
                  </a:cxn>
                  <a:cxn ang="0">
                    <a:pos x="75" y="54"/>
                  </a:cxn>
                  <a:cxn ang="0">
                    <a:pos x="11" y="54"/>
                  </a:cxn>
                  <a:cxn ang="0">
                    <a:pos x="0" y="43"/>
                  </a:cxn>
                  <a:cxn ang="0">
                    <a:pos x="0" y="10"/>
                  </a:cxn>
                  <a:cxn ang="0">
                    <a:pos x="11" y="0"/>
                  </a:cxn>
                  <a:cxn ang="0">
                    <a:pos x="75" y="0"/>
                  </a:cxn>
                  <a:cxn ang="0">
                    <a:pos x="85" y="10"/>
                  </a:cxn>
                  <a:cxn ang="0">
                    <a:pos x="85" y="43"/>
                  </a:cxn>
                </a:cxnLst>
                <a:rect l="0" t="0" r="r" b="b"/>
                <a:pathLst>
                  <a:path w="85" h="54">
                    <a:moveTo>
                      <a:pt x="85" y="43"/>
                    </a:moveTo>
                    <a:cubicBezTo>
                      <a:pt x="85" y="49"/>
                      <a:pt x="80" y="54"/>
                      <a:pt x="75" y="54"/>
                    </a:cubicBezTo>
                    <a:cubicBezTo>
                      <a:pt x="11" y="54"/>
                      <a:pt x="11" y="54"/>
                      <a:pt x="11" y="54"/>
                    </a:cubicBezTo>
                    <a:cubicBezTo>
                      <a:pt x="5" y="54"/>
                      <a:pt x="0" y="49"/>
                      <a:pt x="0" y="43"/>
                    </a:cubicBezTo>
                    <a:cubicBezTo>
                      <a:pt x="0" y="10"/>
                      <a:pt x="0" y="10"/>
                      <a:pt x="0" y="10"/>
                    </a:cubicBezTo>
                    <a:cubicBezTo>
                      <a:pt x="0" y="5"/>
                      <a:pt x="5" y="0"/>
                      <a:pt x="11" y="0"/>
                    </a:cubicBezTo>
                    <a:cubicBezTo>
                      <a:pt x="75" y="0"/>
                      <a:pt x="75" y="0"/>
                      <a:pt x="75" y="0"/>
                    </a:cubicBezTo>
                    <a:cubicBezTo>
                      <a:pt x="80" y="0"/>
                      <a:pt x="85" y="5"/>
                      <a:pt x="85" y="10"/>
                    </a:cubicBezTo>
                    <a:lnTo>
                      <a:pt x="85" y="43"/>
                    </a:lnTo>
                    <a:close/>
                  </a:path>
                </a:pathLst>
              </a:custGeom>
              <a:solidFill>
                <a:srgbClr val="B13819"/>
              </a:solidFill>
              <a:ln w="9525">
                <a:noFill/>
                <a:round/>
              </a:ln>
            </p:spPr>
            <p:txBody>
              <a:bodyPr wrap="square" lIns="91440" tIns="45720" rIns="91440" bIns="45720" anchor="ctr">
                <a:normAutofit fontScale="70000" lnSpcReduction="20000"/>
              </a:bodyPr>
              <a:lstStyle/>
              <a:p>
                <a:pPr algn="ctr"/>
              </a:p>
            </p:txBody>
          </p:sp>
          <p:sp>
            <p:nvSpPr>
              <p:cNvPr id="30" name="íṧ1ïḓé"/>
              <p:cNvSpPr/>
              <p:nvPr/>
            </p:nvSpPr>
            <p:spPr bwMode="auto">
              <a:xfrm>
                <a:off x="8560410" y="2472702"/>
                <a:ext cx="3271836" cy="2159178"/>
              </a:xfrm>
              <a:custGeom>
                <a:avLst/>
                <a:gdLst/>
                <a:ahLst/>
                <a:cxnLst>
                  <a:cxn ang="0">
                    <a:pos x="402" y="0"/>
                  </a:cxn>
                  <a:cxn ang="0">
                    <a:pos x="97" y="0"/>
                  </a:cxn>
                  <a:cxn ang="0">
                    <a:pos x="93" y="0"/>
                  </a:cxn>
                  <a:cxn ang="0">
                    <a:pos x="0" y="0"/>
                  </a:cxn>
                  <a:cxn ang="0">
                    <a:pos x="45" y="34"/>
                  </a:cxn>
                  <a:cxn ang="0">
                    <a:pos x="45" y="49"/>
                  </a:cxn>
                  <a:cxn ang="0">
                    <a:pos x="44" y="53"/>
                  </a:cxn>
                  <a:cxn ang="0">
                    <a:pos x="44" y="404"/>
                  </a:cxn>
                  <a:cxn ang="0">
                    <a:pos x="45" y="408"/>
                  </a:cxn>
                  <a:cxn ang="0">
                    <a:pos x="44" y="408"/>
                  </a:cxn>
                  <a:cxn ang="0">
                    <a:pos x="6" y="457"/>
                  </a:cxn>
                  <a:cxn ang="0">
                    <a:pos x="130" y="457"/>
                  </a:cxn>
                  <a:cxn ang="0">
                    <a:pos x="129" y="456"/>
                  </a:cxn>
                  <a:cxn ang="0">
                    <a:pos x="402" y="456"/>
                  </a:cxn>
                  <a:cxn ang="0">
                    <a:pos x="455" y="404"/>
                  </a:cxn>
                  <a:cxn ang="0">
                    <a:pos x="455" y="53"/>
                  </a:cxn>
                  <a:cxn ang="0">
                    <a:pos x="402" y="0"/>
                  </a:cxn>
                </a:cxnLst>
                <a:rect l="0" t="0" r="r" b="b"/>
                <a:pathLst>
                  <a:path w="455" h="457">
                    <a:moveTo>
                      <a:pt x="402" y="0"/>
                    </a:moveTo>
                    <a:cubicBezTo>
                      <a:pt x="97" y="0"/>
                      <a:pt x="97" y="0"/>
                      <a:pt x="97" y="0"/>
                    </a:cubicBezTo>
                    <a:cubicBezTo>
                      <a:pt x="96" y="0"/>
                      <a:pt x="94" y="0"/>
                      <a:pt x="93" y="0"/>
                    </a:cubicBezTo>
                    <a:cubicBezTo>
                      <a:pt x="0" y="0"/>
                      <a:pt x="0" y="0"/>
                      <a:pt x="0" y="0"/>
                    </a:cubicBezTo>
                    <a:cubicBezTo>
                      <a:pt x="48" y="1"/>
                      <a:pt x="45" y="34"/>
                      <a:pt x="45" y="34"/>
                    </a:cubicBezTo>
                    <a:cubicBezTo>
                      <a:pt x="45" y="49"/>
                      <a:pt x="45" y="49"/>
                      <a:pt x="45" y="49"/>
                    </a:cubicBezTo>
                    <a:cubicBezTo>
                      <a:pt x="44" y="50"/>
                      <a:pt x="44" y="52"/>
                      <a:pt x="44" y="53"/>
                    </a:cubicBezTo>
                    <a:cubicBezTo>
                      <a:pt x="44" y="404"/>
                      <a:pt x="44" y="404"/>
                      <a:pt x="44" y="404"/>
                    </a:cubicBezTo>
                    <a:cubicBezTo>
                      <a:pt x="44" y="405"/>
                      <a:pt x="44" y="407"/>
                      <a:pt x="45" y="408"/>
                    </a:cubicBezTo>
                    <a:cubicBezTo>
                      <a:pt x="44" y="408"/>
                      <a:pt x="44" y="408"/>
                      <a:pt x="44" y="408"/>
                    </a:cubicBezTo>
                    <a:cubicBezTo>
                      <a:pt x="44" y="408"/>
                      <a:pt x="45" y="457"/>
                      <a:pt x="6" y="457"/>
                    </a:cubicBezTo>
                    <a:cubicBezTo>
                      <a:pt x="130" y="457"/>
                      <a:pt x="130" y="457"/>
                      <a:pt x="130" y="457"/>
                    </a:cubicBezTo>
                    <a:cubicBezTo>
                      <a:pt x="129" y="456"/>
                      <a:pt x="129" y="456"/>
                      <a:pt x="129" y="456"/>
                    </a:cubicBezTo>
                    <a:cubicBezTo>
                      <a:pt x="402" y="456"/>
                      <a:pt x="402" y="456"/>
                      <a:pt x="402" y="456"/>
                    </a:cubicBezTo>
                    <a:cubicBezTo>
                      <a:pt x="431" y="456"/>
                      <a:pt x="455" y="433"/>
                      <a:pt x="455" y="404"/>
                    </a:cubicBezTo>
                    <a:cubicBezTo>
                      <a:pt x="455" y="53"/>
                      <a:pt x="455" y="53"/>
                      <a:pt x="455" y="53"/>
                    </a:cubicBezTo>
                    <a:cubicBezTo>
                      <a:pt x="455" y="24"/>
                      <a:pt x="431" y="0"/>
                      <a:pt x="402" y="0"/>
                    </a:cubicBezTo>
                    <a:close/>
                  </a:path>
                </a:pathLst>
              </a:custGeom>
              <a:solidFill>
                <a:srgbClr val="D38329"/>
              </a:solidFill>
              <a:ln w="9525">
                <a:noFill/>
                <a:round/>
              </a:ln>
            </p:spPr>
            <p:txBody>
              <a:bodyPr wrap="square" lIns="91440" tIns="45720" rIns="91440" bIns="45720" anchor="ctr">
                <a:normAutofit/>
              </a:bodyPr>
              <a:lstStyle/>
              <a:p>
                <a:pPr algn="ctr"/>
              </a:p>
            </p:txBody>
          </p:sp>
          <p:sp>
            <p:nvSpPr>
              <p:cNvPr id="31" name="ïsḻíḍé"/>
              <p:cNvSpPr/>
              <p:nvPr/>
            </p:nvSpPr>
            <p:spPr bwMode="auto">
              <a:xfrm>
                <a:off x="8984066" y="2763130"/>
                <a:ext cx="2788363" cy="1562334"/>
              </a:xfrm>
              <a:custGeom>
                <a:avLst/>
                <a:gdLst/>
                <a:ahLst/>
                <a:cxnLst>
                  <a:cxn ang="0">
                    <a:pos x="331" y="320"/>
                  </a:cxn>
                  <a:cxn ang="0">
                    <a:pos x="320" y="331"/>
                  </a:cxn>
                  <a:cxn ang="0">
                    <a:pos x="10" y="331"/>
                  </a:cxn>
                  <a:cxn ang="0">
                    <a:pos x="0" y="320"/>
                  </a:cxn>
                  <a:cxn ang="0">
                    <a:pos x="0" y="10"/>
                  </a:cxn>
                  <a:cxn ang="0">
                    <a:pos x="10" y="0"/>
                  </a:cxn>
                  <a:cxn ang="0">
                    <a:pos x="320" y="0"/>
                  </a:cxn>
                  <a:cxn ang="0">
                    <a:pos x="331" y="10"/>
                  </a:cxn>
                  <a:cxn ang="0">
                    <a:pos x="331" y="320"/>
                  </a:cxn>
                </a:cxnLst>
                <a:rect l="0" t="0" r="r" b="b"/>
                <a:pathLst>
                  <a:path w="331" h="331">
                    <a:moveTo>
                      <a:pt x="331" y="320"/>
                    </a:moveTo>
                    <a:cubicBezTo>
                      <a:pt x="331" y="326"/>
                      <a:pt x="326" y="331"/>
                      <a:pt x="320" y="331"/>
                    </a:cubicBezTo>
                    <a:cubicBezTo>
                      <a:pt x="10" y="331"/>
                      <a:pt x="10" y="331"/>
                      <a:pt x="10" y="331"/>
                    </a:cubicBezTo>
                    <a:cubicBezTo>
                      <a:pt x="4" y="331"/>
                      <a:pt x="0" y="326"/>
                      <a:pt x="0" y="320"/>
                    </a:cubicBezTo>
                    <a:cubicBezTo>
                      <a:pt x="0" y="10"/>
                      <a:pt x="0" y="10"/>
                      <a:pt x="0" y="10"/>
                    </a:cubicBezTo>
                    <a:cubicBezTo>
                      <a:pt x="0" y="5"/>
                      <a:pt x="4" y="0"/>
                      <a:pt x="10" y="0"/>
                    </a:cubicBezTo>
                    <a:cubicBezTo>
                      <a:pt x="320" y="0"/>
                      <a:pt x="320" y="0"/>
                      <a:pt x="320" y="0"/>
                    </a:cubicBezTo>
                    <a:cubicBezTo>
                      <a:pt x="326" y="0"/>
                      <a:pt x="331" y="5"/>
                      <a:pt x="331" y="10"/>
                    </a:cubicBezTo>
                    <a:lnTo>
                      <a:pt x="331" y="320"/>
                    </a:lnTo>
                    <a:close/>
                  </a:path>
                </a:pathLst>
              </a:custGeom>
              <a:solidFill>
                <a:schemeClr val="bg1"/>
              </a:solidFill>
              <a:ln w="9525">
                <a:noFill/>
                <a:round/>
              </a:ln>
            </p:spPr>
            <p:txBody>
              <a:bodyPr wrap="square" lIns="91440" tIns="45720" rIns="91440" bIns="45720" anchor="ctr">
                <a:normAutofit/>
              </a:bodyPr>
              <a:lstStyle/>
              <a:p>
                <a:pPr algn="ctr"/>
              </a:p>
            </p:txBody>
          </p:sp>
        </p:grpSp>
      </p:grpSp>
      <p:sp>
        <p:nvSpPr>
          <p:cNvPr id="32" name="矩形 31"/>
          <p:cNvSpPr/>
          <p:nvPr/>
        </p:nvSpPr>
        <p:spPr>
          <a:xfrm>
            <a:off x="9025165" y="2389732"/>
            <a:ext cx="2788363" cy="874407"/>
          </a:xfrm>
          <a:prstGeom prst="rect">
            <a:avLst/>
          </a:prstGeom>
        </p:spPr>
        <p:txBody>
          <a:bodyPr wrap="square">
            <a:spAutoFit/>
          </a:bodyPr>
          <a:lstStyle/>
          <a:p>
            <a:pPr>
              <a:lnSpc>
                <a:spcPct val="150000"/>
              </a:lnSpc>
            </a:pPr>
            <a:r>
              <a:rPr lang="zh-CN" altLang="en-US" b="1" dirty="0">
                <a:solidFill>
                  <a:srgbClr val="D38329"/>
                </a:solidFill>
                <a:latin typeface="微软雅黑" panose="020B0503020204020204" pitchFamily="34" charset="-122"/>
                <a:ea typeface="微软雅黑" panose="020B0503020204020204" pitchFamily="34" charset="-122"/>
              </a:rPr>
              <a:t>探索建立农村养老、医疗保险和最低生活保障制度</a:t>
            </a:r>
            <a:endParaRPr lang="zh-CN" altLang="en-US" sz="1800" b="1" dirty="0">
              <a:solidFill>
                <a:srgbClr val="D3832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2" y="3015773"/>
            <a:ext cx="12197812" cy="3292560"/>
            <a:chOff x="-5812" y="3743259"/>
            <a:chExt cx="12197812" cy="3114742"/>
          </a:xfrm>
        </p:grpSpPr>
        <p:sp>
          <p:nvSpPr>
            <p:cNvPr id="4" name="矩形 3"/>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5" name="图片 4"/>
            <p:cNvPicPr>
              <a:picLocks noChangeAspect="1"/>
            </p:cNvPicPr>
            <p:nvPr/>
          </p:nvPicPr>
          <p:blipFill rotWithShape="1">
            <a:blip r:embed="rId1"/>
            <a:srcRect t="23109" r="6302" b="43091"/>
            <a:stretch>
              <a:fillRect/>
            </a:stretch>
          </p:blipFill>
          <p:spPr>
            <a:xfrm flipH="1" flipV="1">
              <a:off x="0" y="3759199"/>
              <a:ext cx="12192000" cy="3098798"/>
            </a:xfrm>
            <a:prstGeom prst="rect">
              <a:avLst/>
            </a:prstGeom>
          </p:spPr>
        </p:pic>
      </p:grpSp>
      <p:pic>
        <p:nvPicPr>
          <p:cNvPr id="6" name="图片 5"/>
          <p:cNvPicPr>
            <a:picLocks noChangeAspect="1"/>
          </p:cNvPicPr>
          <p:nvPr/>
        </p:nvPicPr>
        <p:blipFill>
          <a:blip r:embed="rId2"/>
          <a:stretch>
            <a:fillRect/>
          </a:stretch>
        </p:blipFill>
        <p:spPr>
          <a:xfrm>
            <a:off x="7043893" y="4037433"/>
            <a:ext cx="4740530" cy="2360230"/>
          </a:xfrm>
          <a:prstGeom prst="rect">
            <a:avLst/>
          </a:prstGeom>
        </p:spPr>
      </p:pic>
      <p:sp>
        <p:nvSpPr>
          <p:cNvPr id="7" name="矩形: 圆角 46"/>
          <p:cNvSpPr/>
          <p:nvPr/>
        </p:nvSpPr>
        <p:spPr>
          <a:xfrm>
            <a:off x="3370917" y="2668276"/>
            <a:ext cx="5630239" cy="1754371"/>
          </a:xfrm>
          <a:prstGeom prst="roundRect">
            <a:avLst>
              <a:gd name="adj" fmla="val 11339"/>
            </a:avLst>
          </a:prstGeom>
          <a:solidFill>
            <a:schemeClr val="bg1"/>
          </a:solidFill>
          <a:ln>
            <a:noFill/>
          </a:ln>
          <a:effectLst>
            <a:outerShdw blurRad="3937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 name="组合 7"/>
          <p:cNvGrpSpPr/>
          <p:nvPr/>
        </p:nvGrpSpPr>
        <p:grpSpPr>
          <a:xfrm>
            <a:off x="3546562" y="3000071"/>
            <a:ext cx="1059986" cy="1053878"/>
            <a:chOff x="475624" y="456507"/>
            <a:chExt cx="2918826" cy="2902008"/>
          </a:xfrm>
        </p:grpSpPr>
        <p:grpSp>
          <p:nvGrpSpPr>
            <p:cNvPr id="9" name="组合 8"/>
            <p:cNvGrpSpPr/>
            <p:nvPr/>
          </p:nvGrpSpPr>
          <p:grpSpPr>
            <a:xfrm>
              <a:off x="475624" y="456507"/>
              <a:ext cx="2918826" cy="2902008"/>
              <a:chOff x="475624" y="456507"/>
              <a:chExt cx="2918826" cy="2902008"/>
            </a:xfrm>
          </p:grpSpPr>
          <p:sp>
            <p:nvSpPr>
              <p:cNvPr id="11" name="矩形: 对角圆角 25"/>
              <p:cNvSpPr/>
              <p:nvPr/>
            </p:nvSpPr>
            <p:spPr>
              <a:xfrm>
                <a:off x="669447" y="638442"/>
                <a:ext cx="2532155" cy="2532886"/>
              </a:xfrm>
              <a:prstGeom prst="round2DiagRect">
                <a:avLst>
                  <a:gd name="adj1" fmla="val 21529"/>
                  <a:gd name="adj2" fmla="val 0"/>
                </a:avLst>
              </a:prstGeom>
              <a:solidFill>
                <a:schemeClr val="bg1"/>
              </a:solidFill>
              <a:ln>
                <a:noFill/>
              </a:ln>
              <a:effectLst>
                <a:outerShdw blurRad="190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1332558" y="1099021"/>
                <a:ext cx="1183944" cy="1666750"/>
              </a:xfrm>
              <a:custGeom>
                <a:avLst/>
                <a:gdLst/>
                <a:ahLst/>
                <a:cxnLst/>
                <a:rect l="l" t="t" r="r" b="b"/>
                <a:pathLst>
                  <a:path w="1560779" h="2197256">
                    <a:moveTo>
                      <a:pt x="578616" y="1780356"/>
                    </a:moveTo>
                    <a:lnTo>
                      <a:pt x="995516" y="1780356"/>
                    </a:lnTo>
                    <a:lnTo>
                      <a:pt x="995516" y="2197256"/>
                    </a:lnTo>
                    <a:lnTo>
                      <a:pt x="578616" y="2197256"/>
                    </a:lnTo>
                    <a:close/>
                    <a:moveTo>
                      <a:pt x="777422" y="0"/>
                    </a:moveTo>
                    <a:cubicBezTo>
                      <a:pt x="1016781" y="0"/>
                      <a:pt x="1207181" y="62559"/>
                      <a:pt x="1348620" y="187679"/>
                    </a:cubicBezTo>
                    <a:cubicBezTo>
                      <a:pt x="1490060" y="312798"/>
                      <a:pt x="1560779" y="458441"/>
                      <a:pt x="1560779" y="624608"/>
                    </a:cubicBezTo>
                    <a:cubicBezTo>
                      <a:pt x="1560779" y="716593"/>
                      <a:pt x="1534816" y="803633"/>
                      <a:pt x="1482889" y="885727"/>
                    </a:cubicBezTo>
                    <a:cubicBezTo>
                      <a:pt x="1430962" y="967821"/>
                      <a:pt x="1319937" y="1079588"/>
                      <a:pt x="1149814" y="1221027"/>
                    </a:cubicBezTo>
                    <a:cubicBezTo>
                      <a:pt x="1061785" y="1294220"/>
                      <a:pt x="1007138" y="1353070"/>
                      <a:pt x="985872" y="1397579"/>
                    </a:cubicBezTo>
                    <a:cubicBezTo>
                      <a:pt x="964607" y="1442088"/>
                      <a:pt x="954963" y="1521710"/>
                      <a:pt x="956942" y="1636444"/>
                    </a:cubicBezTo>
                    <a:lnTo>
                      <a:pt x="578616" y="1636444"/>
                    </a:lnTo>
                    <a:cubicBezTo>
                      <a:pt x="577627" y="1582044"/>
                      <a:pt x="577132" y="1548910"/>
                      <a:pt x="577132" y="1537040"/>
                    </a:cubicBezTo>
                    <a:cubicBezTo>
                      <a:pt x="577132" y="1414394"/>
                      <a:pt x="597408" y="1313507"/>
                      <a:pt x="637961" y="1234380"/>
                    </a:cubicBezTo>
                    <a:cubicBezTo>
                      <a:pt x="678514" y="1155253"/>
                      <a:pt x="759619" y="1066235"/>
                      <a:pt x="881276" y="967326"/>
                    </a:cubicBezTo>
                    <a:cubicBezTo>
                      <a:pt x="1002934" y="868418"/>
                      <a:pt x="1075632" y="803633"/>
                      <a:pt x="1099370" y="772971"/>
                    </a:cubicBezTo>
                    <a:cubicBezTo>
                      <a:pt x="1135966" y="724505"/>
                      <a:pt x="1154264" y="671095"/>
                      <a:pt x="1154264" y="612739"/>
                    </a:cubicBezTo>
                    <a:cubicBezTo>
                      <a:pt x="1154264" y="531634"/>
                      <a:pt x="1121872" y="462150"/>
                      <a:pt x="1057087" y="404289"/>
                    </a:cubicBezTo>
                    <a:cubicBezTo>
                      <a:pt x="992301" y="346427"/>
                      <a:pt x="905015" y="317496"/>
                      <a:pt x="795226" y="317496"/>
                    </a:cubicBezTo>
                    <a:cubicBezTo>
                      <a:pt x="689394" y="317496"/>
                      <a:pt x="600870" y="347664"/>
                      <a:pt x="529656" y="407998"/>
                    </a:cubicBezTo>
                    <a:cubicBezTo>
                      <a:pt x="458442" y="468332"/>
                      <a:pt x="409482" y="560317"/>
                      <a:pt x="382777" y="683953"/>
                    </a:cubicBezTo>
                    <a:lnTo>
                      <a:pt x="0" y="636477"/>
                    </a:lnTo>
                    <a:cubicBezTo>
                      <a:pt x="10880" y="459430"/>
                      <a:pt x="86298" y="309089"/>
                      <a:pt x="226254" y="185453"/>
                    </a:cubicBezTo>
                    <a:cubicBezTo>
                      <a:pt x="366209" y="61818"/>
                      <a:pt x="549932" y="0"/>
                      <a:pt x="777422" y="0"/>
                    </a:cubicBezTo>
                    <a:close/>
                  </a:path>
                </a:pathLst>
              </a:custGeom>
              <a:solidFill>
                <a:srgbClr val="FFC000"/>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39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6" name="组合 15"/>
              <p:cNvGrpSpPr/>
              <p:nvPr/>
            </p:nvGrpSpPr>
            <p:grpSpPr>
              <a:xfrm>
                <a:off x="475624" y="456507"/>
                <a:ext cx="2918826" cy="2902008"/>
                <a:chOff x="475624" y="456507"/>
                <a:chExt cx="2918826" cy="2902008"/>
              </a:xfrm>
            </p:grpSpPr>
            <p:grpSp>
              <p:nvGrpSpPr>
                <p:cNvPr id="17" name="iŝľiḑe"/>
                <p:cNvGrpSpPr/>
                <p:nvPr/>
              </p:nvGrpSpPr>
              <p:grpSpPr>
                <a:xfrm>
                  <a:off x="669457" y="638441"/>
                  <a:ext cx="2532147" cy="2532886"/>
                  <a:chOff x="982756" y="2270126"/>
                  <a:chExt cx="2938463" cy="2938463"/>
                </a:xfrm>
                <a:solidFill>
                  <a:schemeClr val="bg1">
                    <a:lumMod val="65000"/>
                    <a:alpha val="20000"/>
                  </a:schemeClr>
                </a:solidFill>
              </p:grpSpPr>
              <p:sp>
                <p:nvSpPr>
                  <p:cNvPr id="32" name="í$1ïḑe"/>
                  <p:cNvSpPr/>
                  <p:nvPr/>
                </p:nvSpPr>
                <p:spPr bwMode="auto">
                  <a:xfrm>
                    <a:off x="1667370" y="2807739"/>
                    <a:ext cx="2253849" cy="2400850"/>
                  </a:xfrm>
                  <a:custGeom>
                    <a:avLst/>
                    <a:gdLst>
                      <a:gd name="T0" fmla="*/ 764 w 804"/>
                      <a:gd name="T1" fmla="*/ 744 h 964"/>
                      <a:gd name="T2" fmla="*/ 584 w 804"/>
                      <a:gd name="T3" fmla="*/ 924 h 964"/>
                      <a:gd name="T4" fmla="*/ 0 w 804"/>
                      <a:gd name="T5" fmla="*/ 924 h 964"/>
                      <a:gd name="T6" fmla="*/ 0 w 804"/>
                      <a:gd name="T7" fmla="*/ 964 h 964"/>
                      <a:gd name="T8" fmla="*/ 584 w 804"/>
                      <a:gd name="T9" fmla="*/ 964 h 964"/>
                      <a:gd name="T10" fmla="*/ 804 w 804"/>
                      <a:gd name="T11" fmla="*/ 744 h 964"/>
                      <a:gd name="T12" fmla="*/ 804 w 804"/>
                      <a:gd name="T13" fmla="*/ 0 h 964"/>
                      <a:gd name="T14" fmla="*/ 764 w 804"/>
                      <a:gd name="T15" fmla="*/ 0 h 964"/>
                      <a:gd name="T16" fmla="*/ 764 w 804"/>
                      <a:gd name="T17" fmla="*/ 74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64">
                        <a:moveTo>
                          <a:pt x="764" y="744"/>
                        </a:moveTo>
                        <a:cubicBezTo>
                          <a:pt x="764" y="843"/>
                          <a:pt x="683" y="924"/>
                          <a:pt x="584" y="924"/>
                        </a:cubicBezTo>
                        <a:cubicBezTo>
                          <a:pt x="0" y="924"/>
                          <a:pt x="0" y="924"/>
                          <a:pt x="0" y="924"/>
                        </a:cubicBezTo>
                        <a:cubicBezTo>
                          <a:pt x="0" y="964"/>
                          <a:pt x="0" y="964"/>
                          <a:pt x="0" y="964"/>
                        </a:cubicBezTo>
                        <a:cubicBezTo>
                          <a:pt x="584" y="964"/>
                          <a:pt x="584" y="964"/>
                          <a:pt x="584" y="964"/>
                        </a:cubicBezTo>
                        <a:cubicBezTo>
                          <a:pt x="705" y="964"/>
                          <a:pt x="804" y="865"/>
                          <a:pt x="804" y="744"/>
                        </a:cubicBezTo>
                        <a:cubicBezTo>
                          <a:pt x="804" y="0"/>
                          <a:pt x="804" y="0"/>
                          <a:pt x="804" y="0"/>
                        </a:cubicBezTo>
                        <a:cubicBezTo>
                          <a:pt x="764" y="0"/>
                          <a:pt x="764" y="0"/>
                          <a:pt x="764" y="0"/>
                        </a:cubicBezTo>
                        <a:lnTo>
                          <a:pt x="764" y="744"/>
                        </a:lnTo>
                        <a:close/>
                      </a:path>
                    </a:pathLst>
                  </a:custGeom>
                  <a:solidFill>
                    <a:srgbClr val="C00000"/>
                  </a:solidFill>
                  <a:ln>
                    <a:noFill/>
                  </a:ln>
                  <a:effectLst>
                    <a:outerShdw blurRad="50800" dist="38100" dir="13500000" algn="br" rotWithShape="0">
                      <a:prstClr val="black">
                        <a:alpha val="9000"/>
                      </a:prstClr>
                    </a:outerShdw>
                  </a:effectLst>
                </p:spPr>
                <p:txBody>
                  <a:bodyPr vert="horz" wrap="square" lIns="91440" tIns="45720" rIns="91440" bIns="45720" numCol="1" anchor="t" anchorCtr="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005CA2"/>
                      </a:solidFill>
                      <a:effectLst/>
                      <a:uLnTx/>
                      <a:uFillTx/>
                      <a:latin typeface="等线" panose="02010600030101010101" charset="-122"/>
                      <a:ea typeface="+mn-ea"/>
                      <a:cs typeface="+mn-cs"/>
                    </a:endParaRPr>
                  </a:p>
                </p:txBody>
              </p:sp>
              <p:sp>
                <p:nvSpPr>
                  <p:cNvPr id="33" name="îšḷîḍê"/>
                  <p:cNvSpPr/>
                  <p:nvPr/>
                </p:nvSpPr>
                <p:spPr bwMode="auto">
                  <a:xfrm>
                    <a:off x="982756" y="2270126"/>
                    <a:ext cx="2385373" cy="2376488"/>
                  </a:xfrm>
                  <a:custGeom>
                    <a:avLst/>
                    <a:gdLst>
                      <a:gd name="T0" fmla="*/ 40 w 804"/>
                      <a:gd name="T1" fmla="*/ 220 h 980"/>
                      <a:gd name="T2" fmla="*/ 220 w 804"/>
                      <a:gd name="T3" fmla="*/ 40 h 980"/>
                      <a:gd name="T4" fmla="*/ 804 w 804"/>
                      <a:gd name="T5" fmla="*/ 40 h 980"/>
                      <a:gd name="T6" fmla="*/ 804 w 804"/>
                      <a:gd name="T7" fmla="*/ 0 h 980"/>
                      <a:gd name="T8" fmla="*/ 220 w 804"/>
                      <a:gd name="T9" fmla="*/ 0 h 980"/>
                      <a:gd name="T10" fmla="*/ 0 w 804"/>
                      <a:gd name="T11" fmla="*/ 220 h 980"/>
                      <a:gd name="T12" fmla="*/ 0 w 804"/>
                      <a:gd name="T13" fmla="*/ 980 h 980"/>
                      <a:gd name="T14" fmla="*/ 40 w 804"/>
                      <a:gd name="T15" fmla="*/ 980 h 980"/>
                      <a:gd name="T16" fmla="*/ 40 w 804"/>
                      <a:gd name="T17" fmla="*/ 22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80">
                        <a:moveTo>
                          <a:pt x="40" y="220"/>
                        </a:moveTo>
                        <a:cubicBezTo>
                          <a:pt x="40" y="121"/>
                          <a:pt x="121" y="40"/>
                          <a:pt x="220" y="40"/>
                        </a:cubicBezTo>
                        <a:cubicBezTo>
                          <a:pt x="804" y="40"/>
                          <a:pt x="804" y="40"/>
                          <a:pt x="804" y="40"/>
                        </a:cubicBezTo>
                        <a:cubicBezTo>
                          <a:pt x="804" y="0"/>
                          <a:pt x="804" y="0"/>
                          <a:pt x="804" y="0"/>
                        </a:cubicBezTo>
                        <a:cubicBezTo>
                          <a:pt x="220" y="0"/>
                          <a:pt x="220" y="0"/>
                          <a:pt x="220" y="0"/>
                        </a:cubicBezTo>
                        <a:cubicBezTo>
                          <a:pt x="99" y="0"/>
                          <a:pt x="0" y="99"/>
                          <a:pt x="0" y="220"/>
                        </a:cubicBezTo>
                        <a:cubicBezTo>
                          <a:pt x="0" y="980"/>
                          <a:pt x="0" y="980"/>
                          <a:pt x="0" y="980"/>
                        </a:cubicBezTo>
                        <a:cubicBezTo>
                          <a:pt x="40" y="980"/>
                          <a:pt x="40" y="980"/>
                          <a:pt x="40" y="980"/>
                        </a:cubicBezTo>
                        <a:lnTo>
                          <a:pt x="40" y="220"/>
                        </a:lnTo>
                        <a:close/>
                      </a:path>
                    </a:pathLst>
                  </a:custGeom>
                  <a:solidFill>
                    <a:srgbClr val="C00000"/>
                  </a:solidFill>
                  <a:ln>
                    <a:noFill/>
                  </a:ln>
                  <a:effectLst>
                    <a:outerShdw blurRad="50800" dist="38100" dir="2700000" algn="tl" rotWithShape="0">
                      <a:prstClr val="black">
                        <a:alpha val="13000"/>
                      </a:prstClr>
                    </a:outerShdw>
                  </a:effectLst>
                </p:spPr>
                <p:txBody>
                  <a:bodyPr vert="horz" wrap="square" lIns="91440" tIns="45720" rIns="91440" bIns="45720" numCol="1" anchor="t" anchorCtr="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5CA2"/>
                      </a:solidFill>
                      <a:effectLst/>
                      <a:uLnTx/>
                      <a:uFillTx/>
                      <a:latin typeface="等线" panose="02010600030101010101" charset="-122"/>
                      <a:ea typeface="+mn-ea"/>
                      <a:cs typeface="+mn-cs"/>
                    </a:endParaRPr>
                  </a:p>
                </p:txBody>
              </p:sp>
            </p:grpSp>
            <p:grpSp>
              <p:nvGrpSpPr>
                <p:cNvPr id="18" name="组合 17"/>
                <p:cNvGrpSpPr/>
                <p:nvPr/>
              </p:nvGrpSpPr>
              <p:grpSpPr>
                <a:xfrm>
                  <a:off x="475624" y="2919694"/>
                  <a:ext cx="459183" cy="438821"/>
                  <a:chOff x="755459" y="4911986"/>
                  <a:chExt cx="692524" cy="661814"/>
                </a:xfrm>
                <a:effectLst>
                  <a:outerShdw blurRad="50800" dist="38100" dir="13500000" algn="br" rotWithShape="0">
                    <a:prstClr val="black">
                      <a:alpha val="25000"/>
                    </a:prstClr>
                  </a:outerShdw>
                </a:effectLst>
              </p:grpSpPr>
              <p:grpSp>
                <p:nvGrpSpPr>
                  <p:cNvPr id="26" name="组合 25"/>
                  <p:cNvGrpSpPr/>
                  <p:nvPr/>
                </p:nvGrpSpPr>
                <p:grpSpPr>
                  <a:xfrm flipH="1" flipV="1">
                    <a:off x="1045734" y="4911986"/>
                    <a:ext cx="402249" cy="382593"/>
                    <a:chOff x="4330395" y="1277094"/>
                    <a:chExt cx="599690" cy="570386"/>
                  </a:xfrm>
                </p:grpSpPr>
                <p:sp>
                  <p:nvSpPr>
                    <p:cNvPr id="30" name="矩形 29"/>
                    <p:cNvSpPr/>
                    <p:nvPr/>
                  </p:nvSpPr>
                  <p:spPr>
                    <a:xfrm>
                      <a:off x="4697789" y="1277094"/>
                      <a:ext cx="232296" cy="5703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矩形 30"/>
                    <p:cNvSpPr/>
                    <p:nvPr/>
                  </p:nvSpPr>
                  <p:spPr>
                    <a:xfrm rot="5400000">
                      <a:off x="4527972" y="1079519"/>
                      <a:ext cx="204509" cy="5996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7" name="组合 26"/>
                  <p:cNvGrpSpPr/>
                  <p:nvPr/>
                </p:nvGrpSpPr>
                <p:grpSpPr>
                  <a:xfrm flipH="1" flipV="1">
                    <a:off x="755459" y="5066091"/>
                    <a:ext cx="564092" cy="507709"/>
                    <a:chOff x="4355273" y="1037529"/>
                    <a:chExt cx="840968" cy="756913"/>
                  </a:xfrm>
                </p:grpSpPr>
                <p:sp>
                  <p:nvSpPr>
                    <p:cNvPr id="28" name="矩形 27"/>
                    <p:cNvSpPr/>
                    <p:nvPr/>
                  </p:nvSpPr>
                  <p:spPr>
                    <a:xfrm>
                      <a:off x="4963945" y="1037530"/>
                      <a:ext cx="232296" cy="7569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28"/>
                    <p:cNvSpPr/>
                    <p:nvPr/>
                  </p:nvSpPr>
                  <p:spPr>
                    <a:xfrm rot="5400000">
                      <a:off x="4673500" y="719302"/>
                      <a:ext cx="204511" cy="8409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19" name="组合 18"/>
                <p:cNvGrpSpPr/>
                <p:nvPr/>
              </p:nvGrpSpPr>
              <p:grpSpPr>
                <a:xfrm flipH="1" flipV="1">
                  <a:off x="2935267" y="456507"/>
                  <a:ext cx="459183" cy="438821"/>
                  <a:chOff x="755459" y="4911986"/>
                  <a:chExt cx="692524" cy="661814"/>
                </a:xfrm>
                <a:effectLst>
                  <a:outerShdw blurRad="50800" dist="38100" dir="13500000" algn="br" rotWithShape="0">
                    <a:prstClr val="black">
                      <a:alpha val="25000"/>
                    </a:prstClr>
                  </a:outerShdw>
                </a:effectLst>
              </p:grpSpPr>
              <p:grpSp>
                <p:nvGrpSpPr>
                  <p:cNvPr id="20" name="组合 19"/>
                  <p:cNvGrpSpPr/>
                  <p:nvPr/>
                </p:nvGrpSpPr>
                <p:grpSpPr>
                  <a:xfrm flipH="1" flipV="1">
                    <a:off x="1045734" y="4911986"/>
                    <a:ext cx="402249" cy="382593"/>
                    <a:chOff x="4330395" y="1277094"/>
                    <a:chExt cx="599690" cy="570386"/>
                  </a:xfrm>
                </p:grpSpPr>
                <p:sp>
                  <p:nvSpPr>
                    <p:cNvPr id="24" name="矩形 23"/>
                    <p:cNvSpPr/>
                    <p:nvPr/>
                  </p:nvSpPr>
                  <p:spPr>
                    <a:xfrm>
                      <a:off x="4697789" y="1277094"/>
                      <a:ext cx="232296" cy="5703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矩形 24"/>
                    <p:cNvSpPr/>
                    <p:nvPr/>
                  </p:nvSpPr>
                  <p:spPr>
                    <a:xfrm rot="5400000">
                      <a:off x="4527972" y="1079519"/>
                      <a:ext cx="204509" cy="5996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1" name="组合 20"/>
                  <p:cNvGrpSpPr/>
                  <p:nvPr/>
                </p:nvGrpSpPr>
                <p:grpSpPr>
                  <a:xfrm flipH="1" flipV="1">
                    <a:off x="755459" y="5066091"/>
                    <a:ext cx="564092" cy="507709"/>
                    <a:chOff x="4355273" y="1037529"/>
                    <a:chExt cx="840968" cy="756913"/>
                  </a:xfrm>
                </p:grpSpPr>
                <p:sp>
                  <p:nvSpPr>
                    <p:cNvPr id="22" name="矩形 21"/>
                    <p:cNvSpPr/>
                    <p:nvPr/>
                  </p:nvSpPr>
                  <p:spPr>
                    <a:xfrm>
                      <a:off x="4963945" y="1037530"/>
                      <a:ext cx="232296" cy="7569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5400000">
                      <a:off x="4673500" y="719302"/>
                      <a:ext cx="204511" cy="8409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grpSp>
        <p:sp>
          <p:nvSpPr>
            <p:cNvPr id="10" name="文本框 9"/>
            <p:cNvSpPr txBox="1"/>
            <p:nvPr/>
          </p:nvSpPr>
          <p:spPr>
            <a:xfrm>
              <a:off x="1242447" y="1030831"/>
              <a:ext cx="1183944" cy="1666750"/>
            </a:xfrm>
            <a:custGeom>
              <a:avLst/>
              <a:gdLst/>
              <a:ahLst/>
              <a:cxnLst/>
              <a:rect l="l" t="t" r="r" b="b"/>
              <a:pathLst>
                <a:path w="1560779" h="2197256">
                  <a:moveTo>
                    <a:pt x="578616" y="1780356"/>
                  </a:moveTo>
                  <a:lnTo>
                    <a:pt x="995516" y="1780356"/>
                  </a:lnTo>
                  <a:lnTo>
                    <a:pt x="995516" y="2197256"/>
                  </a:lnTo>
                  <a:lnTo>
                    <a:pt x="578616" y="2197256"/>
                  </a:lnTo>
                  <a:close/>
                  <a:moveTo>
                    <a:pt x="777422" y="0"/>
                  </a:moveTo>
                  <a:cubicBezTo>
                    <a:pt x="1016781" y="0"/>
                    <a:pt x="1207181" y="62559"/>
                    <a:pt x="1348620" y="187679"/>
                  </a:cubicBezTo>
                  <a:cubicBezTo>
                    <a:pt x="1490060" y="312798"/>
                    <a:pt x="1560779" y="458441"/>
                    <a:pt x="1560779" y="624608"/>
                  </a:cubicBezTo>
                  <a:cubicBezTo>
                    <a:pt x="1560779" y="716593"/>
                    <a:pt x="1534816" y="803633"/>
                    <a:pt x="1482889" y="885727"/>
                  </a:cubicBezTo>
                  <a:cubicBezTo>
                    <a:pt x="1430962" y="967821"/>
                    <a:pt x="1319937" y="1079588"/>
                    <a:pt x="1149814" y="1221027"/>
                  </a:cubicBezTo>
                  <a:cubicBezTo>
                    <a:pt x="1061785" y="1294220"/>
                    <a:pt x="1007138" y="1353070"/>
                    <a:pt x="985872" y="1397579"/>
                  </a:cubicBezTo>
                  <a:cubicBezTo>
                    <a:pt x="964607" y="1442088"/>
                    <a:pt x="954963" y="1521710"/>
                    <a:pt x="956942" y="1636444"/>
                  </a:cubicBezTo>
                  <a:lnTo>
                    <a:pt x="578616" y="1636444"/>
                  </a:lnTo>
                  <a:cubicBezTo>
                    <a:pt x="577627" y="1582044"/>
                    <a:pt x="577132" y="1548910"/>
                    <a:pt x="577132" y="1537040"/>
                  </a:cubicBezTo>
                  <a:cubicBezTo>
                    <a:pt x="577132" y="1414394"/>
                    <a:pt x="597408" y="1313507"/>
                    <a:pt x="637961" y="1234380"/>
                  </a:cubicBezTo>
                  <a:cubicBezTo>
                    <a:pt x="678514" y="1155253"/>
                    <a:pt x="759619" y="1066235"/>
                    <a:pt x="881276" y="967326"/>
                  </a:cubicBezTo>
                  <a:cubicBezTo>
                    <a:pt x="1002934" y="868418"/>
                    <a:pt x="1075632" y="803633"/>
                    <a:pt x="1099370" y="772971"/>
                  </a:cubicBezTo>
                  <a:cubicBezTo>
                    <a:pt x="1135966" y="724505"/>
                    <a:pt x="1154264" y="671095"/>
                    <a:pt x="1154264" y="612739"/>
                  </a:cubicBezTo>
                  <a:cubicBezTo>
                    <a:pt x="1154264" y="531634"/>
                    <a:pt x="1121872" y="462150"/>
                    <a:pt x="1057087" y="404289"/>
                  </a:cubicBezTo>
                  <a:cubicBezTo>
                    <a:pt x="992301" y="346427"/>
                    <a:pt x="905015" y="317496"/>
                    <a:pt x="795226" y="317496"/>
                  </a:cubicBezTo>
                  <a:cubicBezTo>
                    <a:pt x="689394" y="317496"/>
                    <a:pt x="600870" y="347664"/>
                    <a:pt x="529656" y="407998"/>
                  </a:cubicBezTo>
                  <a:cubicBezTo>
                    <a:pt x="458442" y="468332"/>
                    <a:pt x="409482" y="560317"/>
                    <a:pt x="382777" y="683953"/>
                  </a:cubicBezTo>
                  <a:lnTo>
                    <a:pt x="0" y="636477"/>
                  </a:lnTo>
                  <a:cubicBezTo>
                    <a:pt x="10880" y="459430"/>
                    <a:pt x="86298" y="309089"/>
                    <a:pt x="226254" y="185453"/>
                  </a:cubicBezTo>
                  <a:cubicBezTo>
                    <a:pt x="366209" y="61818"/>
                    <a:pt x="549932" y="0"/>
                    <a:pt x="777422" y="0"/>
                  </a:cubicBezTo>
                  <a:close/>
                </a:path>
              </a:pathLst>
            </a:custGeom>
            <a:solidFill>
              <a:srgbClr val="C00000"/>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23900" b="1" i="0" u="none" strike="noStrike" kern="1200" cap="none" spc="0" normalizeH="0" baseline="0" noProof="0" dirty="0">
                <a:ln>
                  <a:noFill/>
                </a:ln>
                <a:solidFill>
                  <a:prstClr val="white">
                    <a:lumMod val="95000"/>
                  </a:prstClr>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4" name="文本框 33"/>
          <p:cNvSpPr txBox="1"/>
          <p:nvPr/>
        </p:nvSpPr>
        <p:spPr>
          <a:xfrm>
            <a:off x="4606548" y="3364899"/>
            <a:ext cx="5291191"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如何理解</a:t>
            </a:r>
            <a:r>
              <a:rPr kumimoji="0" lang="zh-CN" altLang="en-US" sz="2200" b="1" i="0" u="none" strike="noStrike" kern="1200" cap="none" spc="0" normalizeH="0" baseline="0" noProof="0" dirty="0">
                <a:ln>
                  <a:noFill/>
                </a:ln>
                <a:solidFill>
                  <a:prstClr val="black"/>
                </a:solidFill>
                <a:effectLst/>
                <a:highlight>
                  <a:srgbClr val="FCFDFA"/>
                </a:highlight>
                <a:uLnTx/>
                <a:uFillTx/>
                <a:latin typeface="楷体" panose="02010609060101010101" pitchFamily="49" charset="-122"/>
                <a:ea typeface="楷体" panose="02010609060101010101" pitchFamily="49" charset="-122"/>
              </a:rPr>
              <a:t>“</a:t>
            </a:r>
            <a:r>
              <a:rPr kumimoji="0" lang="zh-CN" altLang="en-US" sz="2200" b="1" i="0" u="none" strike="noStrike" kern="1200" cap="none" spc="0" normalizeH="0" baseline="0" noProof="0" dirty="0">
                <a:ln>
                  <a:noFill/>
                </a:ln>
                <a:solidFill>
                  <a:prstClr val="black"/>
                </a:solidFill>
                <a:effectLst/>
                <a:highlight>
                  <a:srgbClr val="FCFDFA"/>
                </a:highlight>
                <a:uLnTx/>
                <a:uFillTx/>
                <a:latin typeface="微软雅黑" panose="020B0503020204020204" pitchFamily="34" charset="-122"/>
                <a:ea typeface="微软雅黑" panose="020B0503020204020204" pitchFamily="34" charset="-122"/>
                <a:cs typeface="+mn-cs"/>
              </a:rPr>
              <a:t>全面建设小康社会</a:t>
            </a:r>
            <a:r>
              <a:rPr kumimoji="0" lang="zh-CN" altLang="en-US" sz="2200" b="1" i="0" u="none" strike="noStrike" kern="1200" cap="none" spc="0" normalizeH="0" baseline="0" noProof="0" dirty="0">
                <a:ln>
                  <a:noFill/>
                </a:ln>
                <a:solidFill>
                  <a:prstClr val="black"/>
                </a:solidFill>
                <a:effectLst/>
                <a:highlight>
                  <a:srgbClr val="FCFDFA"/>
                </a:highlight>
                <a:uLnTx/>
                <a:uFillTx/>
                <a:latin typeface="楷体" panose="02010609060101010101" pitchFamily="49" charset="-122"/>
                <a:ea typeface="楷体" panose="02010609060101010101" pitchFamily="49" charset="-122"/>
              </a:rPr>
              <a:t>”</a:t>
            </a:r>
            <a:r>
              <a:rPr kumimoji="0" lang="zh-CN" altLang="en-US" sz="2200" b="1" i="0" u="none" strike="noStrike" kern="1200" cap="none" spc="0" normalizeH="0" baseline="0" noProof="0" dirty="0">
                <a:ln>
                  <a:noFill/>
                </a:ln>
                <a:solidFill>
                  <a:prstClr val="black"/>
                </a:solidFill>
                <a:effectLst/>
                <a:highlight>
                  <a:srgbClr val="FCFDFA"/>
                </a:highlight>
                <a:uLnTx/>
                <a:uFillTx/>
                <a:latin typeface="微软雅黑" panose="020B0503020204020204" pitchFamily="34" charset="-122"/>
                <a:ea typeface="微软雅黑" panose="020B0503020204020204" pitchFamily="34" charset="-122"/>
                <a:cs typeface="+mn-cs"/>
              </a:rPr>
              <a:t>？</a:t>
            </a:r>
            <a:endParaRPr kumimoji="0" lang="zh-CN" altLang="en-US" sz="2200" b="1" i="0" u="none" strike="noStrike" kern="1200" cap="none" spc="0" normalizeH="0" baseline="0" noProof="0" dirty="0">
              <a:ln>
                <a:noFill/>
              </a:ln>
              <a:solidFill>
                <a:prstClr val="black"/>
              </a:solidFill>
              <a:effectLst/>
              <a:highlight>
                <a:srgbClr val="FCFDFA"/>
              </a:highlight>
              <a:uLnTx/>
              <a:uFillTx/>
              <a:latin typeface="微软雅黑" panose="020B0503020204020204" pitchFamily="34" charset="-122"/>
              <a:ea typeface="微软雅黑" panose="020B0503020204020204" pitchFamily="34" charset="-122"/>
              <a:cs typeface="+mn-cs"/>
            </a:endParaRPr>
          </a:p>
        </p:txBody>
      </p:sp>
      <p:grpSp>
        <p:nvGrpSpPr>
          <p:cNvPr id="35" name="组合 34"/>
          <p:cNvGrpSpPr/>
          <p:nvPr/>
        </p:nvGrpSpPr>
        <p:grpSpPr>
          <a:xfrm>
            <a:off x="3232770" y="915002"/>
            <a:ext cx="5726460" cy="670202"/>
            <a:chOff x="9003189" y="740677"/>
            <a:chExt cx="2974957" cy="670202"/>
          </a:xfrm>
        </p:grpSpPr>
        <p:sp>
          <p:nvSpPr>
            <p:cNvPr id="36" name="对角圆角矩形 35"/>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矩形 36"/>
            <p:cNvSpPr/>
            <p:nvPr/>
          </p:nvSpPr>
          <p:spPr>
            <a:xfrm>
              <a:off x="9056055" y="868358"/>
              <a:ext cx="286922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3.</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全面建设小康社会</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rcRect t="16475" b="16475"/>
          <a:stretch>
            <a:fillRect/>
          </a:stretch>
        </p:blipFill>
        <p:spPr>
          <a:xfrm>
            <a:off x="0" y="-20879"/>
            <a:ext cx="12192000" cy="5448300"/>
          </a:xfrm>
          <a:prstGeom prst="rect">
            <a:avLst/>
          </a:prstGeom>
        </p:spPr>
      </p:pic>
      <p:sp>
        <p:nvSpPr>
          <p:cNvPr id="28" name="矩形 27"/>
          <p:cNvSpPr/>
          <p:nvPr/>
        </p:nvSpPr>
        <p:spPr>
          <a:xfrm>
            <a:off x="-6218" y="-30218"/>
            <a:ext cx="12192000" cy="2863751"/>
          </a:xfrm>
          <a:prstGeom prst="rect">
            <a:avLst/>
          </a:prstGeom>
          <a:gradFill>
            <a:gsLst>
              <a:gs pos="0">
                <a:srgbClr val="AF1E22"/>
              </a:gs>
              <a:gs pos="100000">
                <a:srgbClr val="AF1E22">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矩形 14"/>
          <p:cNvSpPr/>
          <p:nvPr/>
        </p:nvSpPr>
        <p:spPr>
          <a:xfrm>
            <a:off x="6218" y="2806867"/>
            <a:ext cx="12185781" cy="1995872"/>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9415546" y="2605523"/>
            <a:ext cx="2604552" cy="2976839"/>
            <a:chOff x="9415546" y="2558673"/>
            <a:chExt cx="2604552" cy="2976839"/>
          </a:xfrm>
        </p:grpSpPr>
        <p:sp>
          <p:nvSpPr>
            <p:cNvPr id="5" name="Rectangle: Rounded Corners 51"/>
            <p:cNvSpPr/>
            <p:nvPr/>
          </p:nvSpPr>
          <p:spPr>
            <a:xfrm>
              <a:off x="9415546" y="2560078"/>
              <a:ext cx="2604552" cy="2975434"/>
            </a:xfrm>
            <a:prstGeom prst="roundRect">
              <a:avLst>
                <a:gd name="adj" fmla="val 1601"/>
              </a:avLst>
            </a:prstGeom>
            <a:solidFill>
              <a:schemeClr val="bg1"/>
            </a:soli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05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8" name="Isosceles Triangle 122"/>
            <p:cNvSpPr/>
            <p:nvPr/>
          </p:nvSpPr>
          <p:spPr>
            <a:xfrm rot="10800000">
              <a:off x="10496565" y="2558673"/>
              <a:ext cx="442514" cy="245186"/>
            </a:xfrm>
            <a:prstGeom prst="triangl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11" name="组合 10"/>
          <p:cNvGrpSpPr/>
          <p:nvPr/>
        </p:nvGrpSpPr>
        <p:grpSpPr>
          <a:xfrm>
            <a:off x="6677119" y="2480573"/>
            <a:ext cx="2799387" cy="3226739"/>
            <a:chOff x="6677119" y="2405842"/>
            <a:chExt cx="2799387" cy="3226739"/>
          </a:xfrm>
        </p:grpSpPr>
        <p:sp>
          <p:nvSpPr>
            <p:cNvPr id="6" name="Rectangle: Rounded Corners 13"/>
            <p:cNvSpPr/>
            <p:nvPr/>
          </p:nvSpPr>
          <p:spPr>
            <a:xfrm>
              <a:off x="6677119" y="2408631"/>
              <a:ext cx="2799387" cy="3223950"/>
            </a:xfrm>
            <a:prstGeom prst="roundRect">
              <a:avLst>
                <a:gd name="adj" fmla="val 160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05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9" name="Isosceles Triangle 123"/>
            <p:cNvSpPr/>
            <p:nvPr/>
          </p:nvSpPr>
          <p:spPr>
            <a:xfrm rot="10800000">
              <a:off x="7798446" y="2405842"/>
              <a:ext cx="556732" cy="308472"/>
            </a:xfrm>
            <a:prstGeom prst="triangl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grpSp>
        <p:nvGrpSpPr>
          <p:cNvPr id="13" name="组合 12"/>
          <p:cNvGrpSpPr/>
          <p:nvPr/>
        </p:nvGrpSpPr>
        <p:grpSpPr>
          <a:xfrm>
            <a:off x="3034963" y="2280571"/>
            <a:ext cx="3728692" cy="3626743"/>
            <a:chOff x="3034963" y="2280571"/>
            <a:chExt cx="3728692" cy="3626743"/>
          </a:xfrm>
        </p:grpSpPr>
        <p:sp>
          <p:nvSpPr>
            <p:cNvPr id="7" name="Rectangle: Rounded Corners 32"/>
            <p:cNvSpPr/>
            <p:nvPr/>
          </p:nvSpPr>
          <p:spPr>
            <a:xfrm>
              <a:off x="3034963" y="2280571"/>
              <a:ext cx="3728692" cy="3626743"/>
            </a:xfrm>
            <a:prstGeom prst="roundRect">
              <a:avLst>
                <a:gd name="adj" fmla="val 1601"/>
              </a:avLst>
            </a:prstGeom>
            <a:gradFill>
              <a:gsLst>
                <a:gs pos="0">
                  <a:srgbClr val="AF1E22"/>
                </a:gs>
                <a:gs pos="100000">
                  <a:schemeClr val="accent2"/>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1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0" name="Isosceles Triangle 124"/>
            <p:cNvSpPr/>
            <p:nvPr/>
          </p:nvSpPr>
          <p:spPr>
            <a:xfrm rot="10800000">
              <a:off x="4584073" y="2280571"/>
              <a:ext cx="630473" cy="34933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sp>
        <p:nvSpPr>
          <p:cNvPr id="18" name="矩形 17"/>
          <p:cNvSpPr/>
          <p:nvPr/>
        </p:nvSpPr>
        <p:spPr>
          <a:xfrm>
            <a:off x="3464211" y="2693933"/>
            <a:ext cx="2870197" cy="2630977"/>
          </a:xfrm>
          <a:prstGeom prst="rect">
            <a:avLst/>
          </a:prstGeom>
        </p:spPr>
        <p:txBody>
          <a:bodyPr wrap="square">
            <a:spAutoFit/>
          </a:bodyPr>
          <a:lstStyle/>
          <a:p>
            <a:pPr marL="0" marR="0" lvl="0" indent="0" algn="just" defTabSz="914400" rtl="0" eaLnBrk="1" fontAlgn="auto" latinLnBrk="0" hangingPunct="1">
              <a:lnSpc>
                <a:spcPct val="14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21</a:t>
            </a: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世纪第一个十年实现国民生产总值比</a:t>
            </a: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2000</a:t>
            </a: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年翻一番，使人民的小康生活更加宽裕，形成比较完善的社会主义市场经济体制</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9" name="矩形 18"/>
          <p:cNvSpPr/>
          <p:nvPr/>
        </p:nvSpPr>
        <p:spPr>
          <a:xfrm>
            <a:off x="7021559" y="2909377"/>
            <a:ext cx="2110506" cy="2200089"/>
          </a:xfrm>
          <a:prstGeom prst="rect">
            <a:avLst/>
          </a:prstGeom>
        </p:spPr>
        <p:txBody>
          <a:bodyPr wrap="square">
            <a:spAutoFit/>
          </a:bodyPr>
          <a:lstStyle/>
          <a:p>
            <a:pPr marL="0" marR="0" lvl="0" indent="0" algn="just"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再经过十年的努力，到建党一百年时，使国民经济更加发展，各项制度更加完善</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0" name="矩形 19"/>
          <p:cNvSpPr/>
          <p:nvPr/>
        </p:nvSpPr>
        <p:spPr>
          <a:xfrm>
            <a:off x="9588500" y="2909377"/>
            <a:ext cx="2300786" cy="2200089"/>
          </a:xfrm>
          <a:prstGeom prst="rect">
            <a:avLst/>
          </a:prstGeom>
        </p:spPr>
        <p:txBody>
          <a:bodyPr wrap="square">
            <a:spAutoFit/>
          </a:bodyPr>
          <a:lstStyle/>
          <a:p>
            <a:pPr marL="0" marR="0" lvl="0" indent="0" algn="just"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到</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21</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世纪中叶新中国成立一百年时，基本实现现代化，建成富强民主文明的社会主义国家</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9" name="TextBox 86"/>
          <p:cNvSpPr txBox="1"/>
          <p:nvPr/>
        </p:nvSpPr>
        <p:spPr>
          <a:xfrm>
            <a:off x="200314" y="3106659"/>
            <a:ext cx="2728486" cy="142295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Source Han Sans CN" charset="-122"/>
              </a:rPr>
              <a:t>江泽民在党的</a:t>
            </a:r>
            <a:r>
              <a:rPr kumimoji="0" lang="zh-CN" altLang="en-US" sz="20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Source Han Sans CN" charset="-122"/>
              </a:rPr>
              <a:t>十五大</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Source Han Sans CN" charset="-122"/>
              </a:rPr>
              <a:t>报告中初步勾画了实现</a:t>
            </a:r>
            <a:r>
              <a:rPr kumimoji="0" lang="zh-CN" altLang="en-US" sz="2000" b="1" i="0" u="none" strike="noStrike" kern="1200" cap="none" spc="0" normalizeH="0" baseline="0" noProof="0" dirty="0">
                <a:ln>
                  <a:noFill/>
                </a:ln>
                <a:solidFill>
                  <a:srgbClr val="FFC000"/>
                </a:solidFill>
                <a:uLnTx/>
                <a:uFillTx/>
                <a:latin typeface="微软雅黑" panose="020B0503020204020204" pitchFamily="34" charset="-122"/>
                <a:ea typeface="微软雅黑" panose="020B0503020204020204" pitchFamily="34" charset="-122"/>
                <a:cs typeface="Source Han Sans CN" charset="-122"/>
              </a:rPr>
              <a:t>第三步战略目标</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Source Han Sans CN" charset="-122"/>
              </a:rPr>
              <a:t>的蓝图</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Source Han Sans CN" charset="-122"/>
            </a:endParaRPr>
          </a:p>
        </p:txBody>
      </p:sp>
      <p:sp>
        <p:nvSpPr>
          <p:cNvPr id="23" name="文本框 22"/>
          <p:cNvSpPr txBox="1"/>
          <p:nvPr/>
        </p:nvSpPr>
        <p:spPr>
          <a:xfrm>
            <a:off x="1866093" y="921014"/>
            <a:ext cx="8459814" cy="879664"/>
          </a:xfrm>
          <a:prstGeom prst="rect">
            <a:avLst/>
          </a:prstGeom>
          <a:noFill/>
        </p:spPr>
        <p:txBody>
          <a:bodyPr wrap="square">
            <a:spAutoFit/>
          </a:bodyPr>
          <a:lstStyle/>
          <a:p>
            <a:pPr indent="457200" algn="just">
              <a:lnSpc>
                <a:spcPct val="150000"/>
              </a:lnSpc>
            </a:pPr>
            <a:r>
              <a:rPr kumimoji="0" lang="zh-CN"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到</a:t>
            </a: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20</a:t>
            </a:r>
            <a:r>
              <a:rPr kumimoji="0" lang="zh-CN"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世纪末，已经胜利实现了“三步走”战略的第一步、第二步目标，人民生活总体上达到小康水平。但是，这个小康还是</a:t>
            </a:r>
            <a:r>
              <a:rPr kumimoji="0" lang="zh-CN" altLang="zh-CN" sz="18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低水平的、不全面的、不平衡的。</a:t>
            </a:r>
            <a:endParaRPr lang="zh-CN" altLang="en-US" dirty="0">
              <a:solidFill>
                <a:srgbClr val="FFC000"/>
              </a:solidFill>
            </a:endParaRPr>
          </a:p>
        </p:txBody>
      </p:sp>
      <p:sp>
        <p:nvSpPr>
          <p:cNvPr id="26" name="矩形 25"/>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spc="120" dirty="0" smtClean="0">
                <a:solidFill>
                  <a:schemeClr val="bg1"/>
                </a:solidFill>
                <a:latin typeface="微软雅黑" panose="020B0503020204020204" pitchFamily="34" charset="-122"/>
                <a:ea typeface="微软雅黑" panose="020B0503020204020204" pitchFamily="34" charset="-122"/>
              </a:rPr>
              <a:t>重要</a:t>
            </a:r>
            <a:r>
              <a:rPr lang="zh-CN" altLang="en-US" sz="1100" spc="120" dirty="0">
                <a:solidFill>
                  <a:schemeClr val="bg1"/>
                </a:solidFill>
                <a:latin typeface="微软雅黑" panose="020B0503020204020204" pitchFamily="34" charset="-122"/>
                <a:ea typeface="微软雅黑" panose="020B0503020204020204" pitchFamily="34" charset="-122"/>
              </a:rPr>
              <a:t>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45719" y="184281"/>
            <a:ext cx="7156536" cy="276422"/>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重要</a:t>
            </a:r>
            <a:r>
              <a:rPr lang="zh-CN" altLang="en-US" sz="1100" dirty="0">
                <a:solidFill>
                  <a:schemeClr val="bg1"/>
                </a:solidFill>
                <a:latin typeface="微软雅黑" panose="020B0503020204020204" pitchFamily="34" charset="-122"/>
                <a:ea typeface="微软雅黑" panose="020B0503020204020204" pitchFamily="34" charset="-122"/>
                <a:sym typeface="+mn-ea"/>
              </a:rPr>
              <a:t>思想的核心观点和主要内容是什么？</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31" name="矩形 3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00163"/>
            <a:ext cx="12191999" cy="5638800"/>
          </a:xfrm>
          <a:prstGeom prst="rect">
            <a:avLst/>
          </a:prstGeom>
          <a:gradFill flip="none" rotWithShape="1">
            <a:gsLst>
              <a:gs pos="0">
                <a:srgbClr val="AF1E22"/>
              </a:gs>
              <a:gs pos="25000">
                <a:srgbClr val="ED9184"/>
              </a:gs>
              <a:gs pos="100000">
                <a:srgbClr val="FBECC4">
                  <a:alpha val="0"/>
                </a:srgbClr>
              </a:gs>
            </a:gsLst>
            <a:lin ang="4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grpSp>
        <p:nvGrpSpPr>
          <p:cNvPr id="4" name="组合 11"/>
          <p:cNvGrpSpPr/>
          <p:nvPr/>
        </p:nvGrpSpPr>
        <p:grpSpPr>
          <a:xfrm>
            <a:off x="781598" y="1706861"/>
            <a:ext cx="10628805" cy="4023379"/>
            <a:chOff x="818939" y="1045894"/>
            <a:chExt cx="10628805" cy="4023379"/>
          </a:xfrm>
        </p:grpSpPr>
        <p:grpSp>
          <p:nvGrpSpPr>
            <p:cNvPr id="5" name="组合 12"/>
            <p:cNvGrpSpPr/>
            <p:nvPr/>
          </p:nvGrpSpPr>
          <p:grpSpPr>
            <a:xfrm>
              <a:off x="818939" y="1045894"/>
              <a:ext cx="10628805" cy="4023379"/>
              <a:chOff x="1773381" y="1976582"/>
              <a:chExt cx="9498730" cy="3006557"/>
            </a:xfrm>
          </p:grpSpPr>
          <p:sp>
            <p:nvSpPr>
              <p:cNvPr id="8" name="矩形: 对角圆角 15"/>
              <p:cNvSpPr/>
              <p:nvPr/>
            </p:nvSpPr>
            <p:spPr>
              <a:xfrm>
                <a:off x="1773381" y="1976582"/>
                <a:ext cx="9498730" cy="3006557"/>
              </a:xfrm>
              <a:prstGeom prst="round2DiagRect">
                <a:avLst>
                  <a:gd name="adj1" fmla="val 5886"/>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对角圆角 16"/>
              <p:cNvSpPr/>
              <p:nvPr/>
            </p:nvSpPr>
            <p:spPr>
              <a:xfrm>
                <a:off x="1952337" y="2119488"/>
                <a:ext cx="9144038" cy="2719398"/>
              </a:xfrm>
              <a:prstGeom prst="round2DiagRect">
                <a:avLst>
                  <a:gd name="adj1" fmla="val 4447"/>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6" name="半闭框 5"/>
            <p:cNvSpPr/>
            <p:nvPr/>
          </p:nvSpPr>
          <p:spPr>
            <a:xfrm rot="16200000">
              <a:off x="1019186" y="4214679"/>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半闭框 6"/>
            <p:cNvSpPr/>
            <p:nvPr/>
          </p:nvSpPr>
          <p:spPr>
            <a:xfrm rot="5400000">
              <a:off x="10565301" y="1237131"/>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sp>
        <p:nvSpPr>
          <p:cNvPr id="10" name="矩形 9"/>
          <p:cNvSpPr/>
          <p:nvPr/>
        </p:nvSpPr>
        <p:spPr>
          <a:xfrm>
            <a:off x="2011204" y="2177900"/>
            <a:ext cx="8169592" cy="3079497"/>
          </a:xfrm>
          <a:prstGeom prst="rect">
            <a:avLst/>
          </a:prstGeom>
        </p:spPr>
        <p:txBody>
          <a:bodyPr wrap="square">
            <a:spAutoFit/>
          </a:bodyPr>
          <a:lstStyle/>
          <a:p>
            <a:pPr marL="0" marR="0" lvl="0" indent="504190" algn="just" defTabSz="914400" rtl="0" eaLnBrk="1" fontAlgn="auto" latinLnBrk="0" hangingPunct="1">
              <a:lnSpc>
                <a:spcPct val="15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全面建设小康社会</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，是实现现代化建设第三步战略目标必经的承上启下的发展阶段，也是完善社会主义市场经济体制和扩大对外开放的关键阶段。</a:t>
            </a:r>
            <a:endParaRPr lang="en-US" altLang="zh-CN" sz="2200" dirty="0">
              <a:solidFill>
                <a:prstClr val="black"/>
              </a:solidFill>
              <a:latin typeface="微软雅黑" panose="020B0503020204020204" pitchFamily="34" charset="-122"/>
              <a:ea typeface="微软雅黑" panose="020B0503020204020204" pitchFamily="34" charset="-122"/>
            </a:endParaRPr>
          </a:p>
          <a:p>
            <a:pPr marL="0" marR="0" lvl="0" indent="504190" algn="just" defTabSz="914400" rtl="0" eaLnBrk="1" fontAlgn="auto" latinLnBrk="0" hangingPunct="1">
              <a:lnSpc>
                <a:spcPct val="150000"/>
              </a:lnSpc>
              <a:spcBef>
                <a:spcPts val="0"/>
              </a:spcBef>
              <a:spcAft>
                <a:spcPts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这是一个既体现时代精神，又具有中国特色，既实事求是、切实可行，又鼓舞人心、催人奋进的目标。这是一个能够充分体现</a:t>
            </a: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社会主义制度优越性</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的目标。</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47343" y="592411"/>
            <a:ext cx="5771994" cy="670202"/>
            <a:chOff x="9003189" y="740677"/>
            <a:chExt cx="2974957" cy="670202"/>
          </a:xfrm>
        </p:grpSpPr>
        <p:sp>
          <p:nvSpPr>
            <p:cNvPr id="12"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p:cNvSpPr/>
            <p:nvPr/>
          </p:nvSpPr>
          <p:spPr>
            <a:xfrm>
              <a:off x="9056055" y="868358"/>
              <a:ext cx="286922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4.</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建设社会主义政治文明</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
        <p:nvSpPr>
          <p:cNvPr id="2" name="圆角矩形 9"/>
          <p:cNvSpPr/>
          <p:nvPr/>
        </p:nvSpPr>
        <p:spPr>
          <a:xfrm>
            <a:off x="-241300" y="2182513"/>
            <a:ext cx="12433300" cy="4082193"/>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rot="10800000" flipH="1" flipV="1">
            <a:off x="5420301" y="5125563"/>
            <a:ext cx="6613202" cy="68524"/>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5" name="图片 4"/>
          <p:cNvPicPr>
            <a:picLocks noChangeAspect="1"/>
          </p:cNvPicPr>
          <p:nvPr/>
        </p:nvPicPr>
        <p:blipFill>
          <a:blip r:embed="rId1"/>
          <a:srcRect/>
          <a:stretch>
            <a:fillRect/>
          </a:stretch>
        </p:blipFill>
        <p:spPr>
          <a:xfrm>
            <a:off x="360927" y="1593444"/>
            <a:ext cx="6034546" cy="4082193"/>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7" name="文本框 6"/>
          <p:cNvSpPr txBox="1"/>
          <p:nvPr/>
        </p:nvSpPr>
        <p:spPr>
          <a:xfrm>
            <a:off x="6950581" y="2510018"/>
            <a:ext cx="4705603" cy="2400657"/>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在党的十六大报告中，江泽民把</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社会主义物质文明、政治文明、精神文明</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一起确立为社会主义现代化全面发展的三大基本目标，从而使中国特色社会主义的理论和实践进一步走向成熟和完善。</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duotone>
              <a:schemeClr val="accent2">
                <a:shade val="45000"/>
                <a:satMod val="135000"/>
              </a:schemeClr>
              <a:prstClr val="white"/>
            </a:duotone>
          </a:blip>
          <a:srcRect t="22601" b="23839"/>
          <a:stretch>
            <a:fillRect/>
          </a:stretch>
        </p:blipFill>
        <p:spPr>
          <a:xfrm>
            <a:off x="0" y="548640"/>
            <a:ext cx="12192012" cy="6042660"/>
          </a:xfrm>
          <a:prstGeom prst="rect">
            <a:avLst/>
          </a:prstGeom>
        </p:spPr>
      </p:pic>
      <p:grpSp>
        <p:nvGrpSpPr>
          <p:cNvPr id="3" name="组合 11"/>
          <p:cNvGrpSpPr/>
          <p:nvPr/>
        </p:nvGrpSpPr>
        <p:grpSpPr>
          <a:xfrm>
            <a:off x="781474" y="1597006"/>
            <a:ext cx="10628805" cy="4023379"/>
            <a:chOff x="818939" y="1045894"/>
            <a:chExt cx="10628805" cy="4023379"/>
          </a:xfrm>
        </p:grpSpPr>
        <p:grpSp>
          <p:nvGrpSpPr>
            <p:cNvPr id="4" name="组合 12"/>
            <p:cNvGrpSpPr/>
            <p:nvPr/>
          </p:nvGrpSpPr>
          <p:grpSpPr>
            <a:xfrm>
              <a:off x="818939" y="1045894"/>
              <a:ext cx="10628805" cy="4023379"/>
              <a:chOff x="1773381" y="1976582"/>
              <a:chExt cx="9498730" cy="3006557"/>
            </a:xfrm>
          </p:grpSpPr>
          <p:sp>
            <p:nvSpPr>
              <p:cNvPr id="7" name="矩形: 对角圆角 15"/>
              <p:cNvSpPr/>
              <p:nvPr/>
            </p:nvSpPr>
            <p:spPr>
              <a:xfrm>
                <a:off x="1773381" y="1976582"/>
                <a:ext cx="9498730" cy="3006557"/>
              </a:xfrm>
              <a:prstGeom prst="round2DiagRect">
                <a:avLst>
                  <a:gd name="adj1" fmla="val 5886"/>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对角圆角 16"/>
              <p:cNvSpPr/>
              <p:nvPr/>
            </p:nvSpPr>
            <p:spPr>
              <a:xfrm>
                <a:off x="1952337" y="2119488"/>
                <a:ext cx="9144038" cy="2719398"/>
              </a:xfrm>
              <a:prstGeom prst="round2DiagRect">
                <a:avLst>
                  <a:gd name="adj1" fmla="val 4447"/>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半闭框 4"/>
            <p:cNvSpPr/>
            <p:nvPr/>
          </p:nvSpPr>
          <p:spPr>
            <a:xfrm rot="16200000">
              <a:off x="1019186" y="4214679"/>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半闭框 5"/>
            <p:cNvSpPr/>
            <p:nvPr/>
          </p:nvSpPr>
          <p:spPr>
            <a:xfrm rot="5400000">
              <a:off x="10565301" y="1237131"/>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9" name="矩形 8"/>
          <p:cNvSpPr/>
          <p:nvPr/>
        </p:nvSpPr>
        <p:spPr>
          <a:xfrm>
            <a:off x="2022489" y="2131143"/>
            <a:ext cx="8147023" cy="2807948"/>
          </a:xfrm>
          <a:prstGeom prst="rect">
            <a:avLst/>
          </a:prstGeom>
        </p:spPr>
        <p:txBody>
          <a:bodyPr wrap="square">
            <a:spAutoFit/>
          </a:bodyPr>
          <a:lstStyle/>
          <a:p>
            <a:pPr indent="539750" algn="just">
              <a:lnSpc>
                <a:spcPct val="150000"/>
              </a:lnSpc>
            </a:pP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世纪</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年代末</a:t>
            </a:r>
            <a:r>
              <a:rPr lang="en-US" altLang="zh-CN" sz="2000" dirty="0">
                <a:latin typeface="微软雅黑" panose="020B0503020204020204" pitchFamily="34" charset="-122"/>
                <a:ea typeface="微软雅黑" panose="020B0503020204020204" pitchFamily="34" charset="-122"/>
              </a:rPr>
              <a:t>90</a:t>
            </a:r>
            <a:r>
              <a:rPr lang="zh-CN" altLang="en-US" sz="2000" dirty="0">
                <a:latin typeface="微软雅黑" panose="020B0503020204020204" pitchFamily="34" charset="-122"/>
                <a:ea typeface="微软雅黑" panose="020B0503020204020204" pitchFamily="34" charset="-122"/>
              </a:rPr>
              <a:t>年代初，国内发生严重政治风波，国际上苏联解体、东欧剧变，世界社会主义出现严重曲折，我国社会主义事业的发展面临空前巨大的困难和压力，我们党和国家处在决定前途命运的重大历史关头。以江泽民同志为主要代表的中国共产党人，科学判断形势，全面把握大局，进行艰辛探索，从容应对困难和风险，全面推进社会主义现代化建设，开创了中国特色社会主义事业新局面。</a:t>
            </a:r>
            <a:endParaRPr lang="zh-CN" altLang="en-US" sz="2000" dirty="0">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88266" y="843215"/>
            <a:ext cx="5415468" cy="600164"/>
          </a:xfrm>
          <a:prstGeom prst="rect">
            <a:avLst/>
          </a:prstGeom>
        </p:spPr>
        <p:txBody>
          <a:bodyPr wrap="square">
            <a:spAutoFit/>
          </a:bodyPr>
          <a:lstStyle/>
          <a:p>
            <a:pPr lvl="0">
              <a:lnSpc>
                <a:spcPct val="150000"/>
              </a:lnSpc>
              <a:defRPr/>
            </a:pP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rPr>
              <a:t>（一）</a:t>
            </a:r>
            <a:r>
              <a:rPr lang="zh-CN" altLang="en-US" sz="22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rPr>
              <a:t>三个代表</a:t>
            </a:r>
            <a:r>
              <a:rPr lang="zh-CN" altLang="en-US" sz="2200" b="1" dirty="0">
                <a:solidFill>
                  <a:prstClr val="black">
                    <a:lumMod val="85000"/>
                    <a:lumOff val="15000"/>
                  </a:prstClr>
                </a:solidFill>
                <a:latin typeface="楷体" panose="02010609060101010101" pitchFamily="49" charset="-122"/>
                <a:ea typeface="楷体" panose="02010609060101010101" pitchFamily="49" charset="-122"/>
                <a:sym typeface="+mn-ea"/>
              </a:rPr>
              <a:t>”</a:t>
            </a:r>
            <a:r>
              <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rPr>
              <a:t>重要思想的形成条件</a:t>
            </a:r>
            <a:endParaRPr lang="zh-CN" altLang="en-US" sz="22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一个圆顶角，剪去另一个顶角 11"/>
          <p:cNvSpPr/>
          <p:nvPr/>
        </p:nvSpPr>
        <p:spPr>
          <a:xfrm>
            <a:off x="0" y="2341424"/>
            <a:ext cx="11857525" cy="4004388"/>
          </a:xfrm>
          <a:prstGeom prst="snipRoundRect">
            <a:avLst>
              <a:gd name="adj1" fmla="val 0"/>
              <a:gd name="adj2" fmla="val 1666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2862248" y="3055309"/>
            <a:ext cx="1210588" cy="400110"/>
          </a:xfrm>
          <a:prstGeom prst="rect">
            <a:avLst/>
          </a:prstGeom>
          <a:solidFill>
            <a:srgbClr val="FCFDFA"/>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党的领导</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2" name="椭圆 21"/>
          <p:cNvSpPr/>
          <p:nvPr/>
        </p:nvSpPr>
        <p:spPr>
          <a:xfrm>
            <a:off x="1957765" y="2898317"/>
            <a:ext cx="3019552" cy="3019552"/>
          </a:xfrm>
          <a:prstGeom prst="ellipse">
            <a:avLst/>
          </a:prstGeom>
          <a:noFill/>
          <a:ln w="15875">
            <a:solidFill>
              <a:srgbClr val="E97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610609" y="5057032"/>
            <a:ext cx="1723549"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人民当家作主</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4049422" y="5057032"/>
            <a:ext cx="1210588" cy="400110"/>
          </a:xfrm>
          <a:prstGeom prst="rect">
            <a:avLst/>
          </a:prstGeom>
          <a:solidFill>
            <a:srgbClr val="FCFDFA"/>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依法治国</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7" name="组合 3"/>
          <p:cNvGrpSpPr/>
          <p:nvPr/>
        </p:nvGrpSpPr>
        <p:grpSpPr bwMode="auto">
          <a:xfrm rot="18754161">
            <a:off x="2650965" y="3645464"/>
            <a:ext cx="1537335" cy="1671948"/>
            <a:chOff x="1" y="-2"/>
            <a:chExt cx="3926933" cy="4352255"/>
          </a:xfrm>
          <a:solidFill>
            <a:srgbClr val="F3A191"/>
          </a:solidFill>
        </p:grpSpPr>
        <p:sp>
          <p:nvSpPr>
            <p:cNvPr id="8" name="等腰三角形 4"/>
            <p:cNvSpPr>
              <a:spLocks noChangeArrowheads="1"/>
            </p:cNvSpPr>
            <p:nvPr/>
          </p:nvSpPr>
          <p:spPr bwMode="auto">
            <a:xfrm rot="17226387">
              <a:off x="-268015" y="268014"/>
              <a:ext cx="3886201" cy="3350170"/>
            </a:xfrm>
            <a:prstGeom prst="triangle">
              <a:avLst>
                <a:gd name="adj" fmla="val 50000"/>
              </a:avLst>
            </a:prstGeom>
            <a:solidFill>
              <a:srgbClr val="D12D25"/>
            </a:solidFill>
            <a:ln w="19050">
              <a:solidFill>
                <a:schemeClr val="bg1"/>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Calibri" panose="020F0502020204030204" charset="0"/>
                <a:ea typeface="宋体" panose="02010600030101010101" pitchFamily="2" charset="-122"/>
                <a:cs typeface="+mn-cs"/>
              </a:endParaRPr>
            </a:p>
          </p:txBody>
        </p:sp>
        <p:sp>
          <p:nvSpPr>
            <p:cNvPr id="9" name="等腰三角形 5"/>
            <p:cNvSpPr>
              <a:spLocks noChangeArrowheads="1"/>
            </p:cNvSpPr>
            <p:nvPr/>
          </p:nvSpPr>
          <p:spPr bwMode="auto">
            <a:xfrm rot="17207301">
              <a:off x="89078" y="556103"/>
              <a:ext cx="3395950" cy="2836093"/>
            </a:xfrm>
            <a:prstGeom prst="triangle">
              <a:avLst>
                <a:gd name="adj" fmla="val 50000"/>
              </a:avLst>
            </a:prstGeom>
            <a:solidFill>
              <a:srgbClr val="C00000"/>
            </a:solidFill>
            <a:ln w="9525">
              <a:solidFill>
                <a:schemeClr val="bg1"/>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Calibri" panose="020F0502020204030204" charset="0"/>
                <a:ea typeface="宋体" panose="02010600030101010101" pitchFamily="2" charset="-122"/>
                <a:cs typeface="+mn-cs"/>
              </a:endParaRPr>
            </a:p>
          </p:txBody>
        </p:sp>
        <p:sp>
          <p:nvSpPr>
            <p:cNvPr id="10" name="椭圆 6"/>
            <p:cNvSpPr>
              <a:spLocks noChangeArrowheads="1"/>
            </p:cNvSpPr>
            <p:nvPr/>
          </p:nvSpPr>
          <p:spPr bwMode="auto">
            <a:xfrm>
              <a:off x="25197" y="1363044"/>
              <a:ext cx="228600" cy="228600"/>
            </a:xfrm>
            <a:prstGeom prst="ellipse">
              <a:avLst/>
            </a:prstGeom>
            <a:solidFill>
              <a:srgbClr val="E97C30"/>
            </a:solidFill>
            <a:ln w="9525">
              <a:solidFill>
                <a:schemeClr val="bg1"/>
              </a:solidFill>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Calibri" panose="020F0502020204030204" charset="0"/>
                <a:ea typeface="宋体" panose="02010600030101010101" pitchFamily="2" charset="-122"/>
                <a:cs typeface="+mn-cs"/>
              </a:endParaRPr>
            </a:p>
          </p:txBody>
        </p:sp>
        <p:sp>
          <p:nvSpPr>
            <p:cNvPr id="11" name="椭圆 7"/>
            <p:cNvSpPr>
              <a:spLocks noChangeArrowheads="1"/>
            </p:cNvSpPr>
            <p:nvPr/>
          </p:nvSpPr>
          <p:spPr bwMode="auto">
            <a:xfrm>
              <a:off x="2577897" y="4123653"/>
              <a:ext cx="228600" cy="228600"/>
            </a:xfrm>
            <a:prstGeom prst="ellipse">
              <a:avLst/>
            </a:prstGeom>
            <a:solidFill>
              <a:srgbClr val="E97C30"/>
            </a:solidFill>
            <a:ln w="9525">
              <a:solidFill>
                <a:schemeClr val="bg1"/>
              </a:solidFill>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Calibri" panose="020F0502020204030204" charset="0"/>
                <a:ea typeface="宋体" panose="02010600030101010101" pitchFamily="2" charset="-122"/>
                <a:cs typeface="+mn-cs"/>
              </a:endParaRPr>
            </a:p>
          </p:txBody>
        </p:sp>
        <p:sp>
          <p:nvSpPr>
            <p:cNvPr id="12" name="椭圆 8"/>
            <p:cNvSpPr>
              <a:spLocks noChangeArrowheads="1"/>
            </p:cNvSpPr>
            <p:nvPr/>
          </p:nvSpPr>
          <p:spPr bwMode="auto">
            <a:xfrm>
              <a:off x="3698334" y="500199"/>
              <a:ext cx="228600" cy="228600"/>
            </a:xfrm>
            <a:prstGeom prst="ellipse">
              <a:avLst/>
            </a:prstGeom>
            <a:solidFill>
              <a:srgbClr val="E97C30"/>
            </a:solidFill>
            <a:ln w="9525">
              <a:solidFill>
                <a:schemeClr val="bg1"/>
              </a:solidFill>
              <a:rou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lumMod val="85000"/>
                    <a:lumOff val="15000"/>
                  </a:prstClr>
                </a:solidFill>
                <a:effectLst/>
                <a:uLnTx/>
                <a:uFillTx/>
                <a:latin typeface="Calibri" panose="020F0502020204030204" charset="0"/>
                <a:ea typeface="宋体" panose="02010600030101010101" pitchFamily="2" charset="-122"/>
                <a:cs typeface="+mn-cs"/>
              </a:endParaRPr>
            </a:p>
          </p:txBody>
        </p:sp>
      </p:grpSp>
      <p:sp>
        <p:nvSpPr>
          <p:cNvPr id="16" name="文本框 15"/>
          <p:cNvSpPr txBox="1"/>
          <p:nvPr/>
        </p:nvSpPr>
        <p:spPr>
          <a:xfrm>
            <a:off x="1202723" y="1099659"/>
            <a:ext cx="10026555" cy="961289"/>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defRPr/>
            </a:pPr>
            <a:r>
              <a:rPr kumimoji="1"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 </a:t>
            </a:r>
            <a:r>
              <a:rPr kumimoji="1" lang="zh-CN"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建设社会主义政治文明涉及政治思想、政治制度、行政管理、法制建设等方面，是一个系统工程</a:t>
            </a:r>
            <a:r>
              <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，最根本的就是要坚持党的领导、人民当家作主和依法治国的有机统一</a:t>
            </a:r>
            <a:r>
              <a:rPr kumimoji="1" lang="zh-CN"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 </a:t>
            </a:r>
            <a:endPar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cxnSp>
        <p:nvCxnSpPr>
          <p:cNvPr id="17" name="直接连接符 2"/>
          <p:cNvCxnSpPr/>
          <p:nvPr/>
        </p:nvCxnSpPr>
        <p:spPr>
          <a:xfrm flipH="1">
            <a:off x="2239996" y="3542472"/>
            <a:ext cx="839405" cy="1295817"/>
          </a:xfrm>
          <a:prstGeom prst="line">
            <a:avLst/>
          </a:prstGeom>
          <a:ln>
            <a:solidFill>
              <a:srgbClr val="B0261F"/>
            </a:solidFill>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a:off x="3876746" y="3542485"/>
            <a:ext cx="839405" cy="1295817"/>
          </a:xfrm>
          <a:prstGeom prst="line">
            <a:avLst/>
          </a:prstGeom>
          <a:ln>
            <a:solidFill>
              <a:srgbClr val="B0261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10800000" flipH="1" flipV="1">
            <a:off x="4524349" y="2302452"/>
            <a:ext cx="6613202" cy="68524"/>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0" name="文本框 29"/>
          <p:cNvSpPr txBox="1"/>
          <p:nvPr/>
        </p:nvSpPr>
        <p:spPr>
          <a:xfrm>
            <a:off x="7406617" y="3225128"/>
            <a:ext cx="1268504" cy="840230"/>
          </a:xfrm>
          <a:prstGeom prst="rect">
            <a:avLst/>
          </a:prstGeom>
          <a:noFill/>
        </p:spPr>
        <p:txBody>
          <a:bodyPr wrap="square">
            <a:spAutoFit/>
          </a:bodyPr>
          <a:lstStyle/>
          <a:p>
            <a:pPr marL="0" lvl="0" indent="0" algn="ctr" defTabSz="755650">
              <a:lnSpc>
                <a:spcPct val="90000"/>
              </a:lnSpc>
              <a:spcBef>
                <a:spcPct val="0"/>
              </a:spcBef>
              <a:spcAft>
                <a:spcPct val="35000"/>
              </a:spcAft>
              <a:buNone/>
            </a:pPr>
            <a:r>
              <a:rPr kumimoji="1" lang="zh-CN" altLang="zh-CN" kern="1200" dirty="0">
                <a:solidFill>
                  <a:schemeClr val="bg1"/>
                </a:solidFill>
                <a:latin typeface="微软雅黑" panose="020B0503020204020204" pitchFamily="34" charset="-122"/>
                <a:ea typeface="微软雅黑" panose="020B0503020204020204" pitchFamily="34" charset="-122"/>
              </a:rPr>
              <a:t>健全和完善三大政治制度</a:t>
            </a:r>
            <a:endParaRPr lang="zh-CN" altLang="zh-CN" kern="12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8935308" y="3225128"/>
            <a:ext cx="1167831" cy="840230"/>
          </a:xfrm>
          <a:prstGeom prst="rect">
            <a:avLst/>
          </a:prstGeom>
          <a:noFill/>
        </p:spPr>
        <p:txBody>
          <a:bodyPr wrap="square">
            <a:spAutoFit/>
          </a:bodyPr>
          <a:lstStyle>
            <a:defPPr>
              <a:defRPr lang="zh-CN"/>
            </a:defPPr>
            <a:lvl1pPr lvl="0" indent="0" algn="ctr" defTabSz="755650">
              <a:lnSpc>
                <a:spcPct val="90000"/>
              </a:lnSpc>
              <a:spcBef>
                <a:spcPct val="0"/>
              </a:spcBef>
              <a:spcAft>
                <a:spcPct val="35000"/>
              </a:spcAft>
              <a:buNone/>
              <a:defRPr kumimoji="1">
                <a:solidFill>
                  <a:schemeClr val="bg1"/>
                </a:solidFill>
                <a:latin typeface="微软雅黑" panose="020B0503020204020204" pitchFamily="34" charset="-122"/>
                <a:ea typeface="微软雅黑" panose="020B0503020204020204" pitchFamily="34" charset="-122"/>
              </a:defRPr>
            </a:lvl1pPr>
          </a:lstStyle>
          <a:p>
            <a:r>
              <a:rPr lang="zh-CN" altLang="zh-CN" dirty="0"/>
              <a:t>活跃和发展基层群众自治</a:t>
            </a:r>
            <a:endParaRPr lang="zh-CN" altLang="zh-CN" dirty="0"/>
          </a:p>
        </p:txBody>
      </p:sp>
      <p:sp>
        <p:nvSpPr>
          <p:cNvPr id="34" name="文本框 33"/>
          <p:cNvSpPr txBox="1"/>
          <p:nvPr/>
        </p:nvSpPr>
        <p:spPr>
          <a:xfrm>
            <a:off x="7384625" y="4598886"/>
            <a:ext cx="1312488" cy="1089529"/>
          </a:xfrm>
          <a:prstGeom prst="rect">
            <a:avLst/>
          </a:prstGeom>
          <a:noFill/>
        </p:spPr>
        <p:txBody>
          <a:bodyPr wrap="square">
            <a:spAutoFit/>
          </a:bodyPr>
          <a:lstStyle>
            <a:defPPr>
              <a:defRPr lang="zh-CN"/>
            </a:defPPr>
            <a:lvl1pPr lvl="0" indent="0" algn="ctr" defTabSz="755650">
              <a:lnSpc>
                <a:spcPct val="90000"/>
              </a:lnSpc>
              <a:spcBef>
                <a:spcPct val="0"/>
              </a:spcBef>
              <a:spcAft>
                <a:spcPct val="35000"/>
              </a:spcAft>
              <a:buNone/>
              <a:defRPr kumimoji="1">
                <a:solidFill>
                  <a:schemeClr val="bg1"/>
                </a:solidFill>
                <a:latin typeface="微软雅黑" panose="020B0503020204020204" pitchFamily="34" charset="-122"/>
                <a:ea typeface="微软雅黑" panose="020B0503020204020204" pitchFamily="34" charset="-122"/>
              </a:defRPr>
            </a:lvl1pPr>
          </a:lstStyle>
          <a:p>
            <a:r>
              <a:rPr lang="zh-CN" altLang="zh-CN" dirty="0"/>
              <a:t>持续推进行政管理体制和机构改革</a:t>
            </a:r>
            <a:endParaRPr lang="zh-CN" altLang="zh-CN" dirty="0"/>
          </a:p>
        </p:txBody>
      </p:sp>
      <p:sp>
        <p:nvSpPr>
          <p:cNvPr id="36" name="文本框 35"/>
          <p:cNvSpPr txBox="1"/>
          <p:nvPr/>
        </p:nvSpPr>
        <p:spPr>
          <a:xfrm>
            <a:off x="8861698" y="4723535"/>
            <a:ext cx="1315050" cy="840230"/>
          </a:xfrm>
          <a:prstGeom prst="rect">
            <a:avLst/>
          </a:prstGeom>
          <a:noFill/>
        </p:spPr>
        <p:txBody>
          <a:bodyPr wrap="square">
            <a:spAutoFit/>
          </a:bodyPr>
          <a:lstStyle/>
          <a:p>
            <a:pPr lvl="0" algn="ctr" defTabSz="755650">
              <a:lnSpc>
                <a:spcPct val="90000"/>
              </a:lnSpc>
              <a:spcBef>
                <a:spcPct val="0"/>
              </a:spcBef>
              <a:spcAft>
                <a:spcPct val="35000"/>
              </a:spcAft>
            </a:pPr>
            <a:r>
              <a:rPr kumimoji="1" lang="zh-CN" altLang="zh-CN" dirty="0">
                <a:solidFill>
                  <a:schemeClr val="bg1"/>
                </a:solidFill>
                <a:latin typeface="微软雅黑" panose="020B0503020204020204" pitchFamily="34" charset="-122"/>
                <a:ea typeface="微软雅黑" panose="020B0503020204020204" pitchFamily="34" charset="-122"/>
              </a:rPr>
              <a:t>深化干部人事制度改革</a:t>
            </a:r>
            <a:endParaRPr kumimoji="1" lang="zh-CN" altLang="zh-CN"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0" y="3159024"/>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54"/>
          <p:cNvSpPr/>
          <p:nvPr/>
        </p:nvSpPr>
        <p:spPr>
          <a:xfrm>
            <a:off x="6109584" y="2494529"/>
            <a:ext cx="5080000" cy="3772535"/>
          </a:xfrm>
          <a:prstGeom prst="roundRect">
            <a:avLst/>
          </a:prstGeom>
          <a:noFill/>
          <a:ln w="15875">
            <a:solidFill>
              <a:srgbClr val="E97C3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14" name="圆角矩形 144"/>
          <p:cNvSpPr/>
          <p:nvPr/>
        </p:nvSpPr>
        <p:spPr>
          <a:xfrm>
            <a:off x="6559550" y="2842895"/>
            <a:ext cx="4349750" cy="398780"/>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wrap="square" rtlCol="0" anchor="ctr">
            <a:noAutofit/>
          </a:bodyPr>
          <a:lstStyle/>
          <a:p>
            <a:pPr lvl="0" algn="l">
              <a:spcBef>
                <a:spcPts val="0"/>
              </a:spcBef>
              <a:spcAft>
                <a:spcPts val="0"/>
              </a:spcAft>
              <a:buClrTx/>
              <a:buSzTx/>
              <a:buFontTx/>
              <a:defRPr/>
            </a:pPr>
            <a:r>
              <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rPr>
              <a:t>健全和完善三大政治制度</a:t>
            </a:r>
            <a:endPar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endParaRPr>
          </a:p>
        </p:txBody>
      </p:sp>
      <p:sp>
        <p:nvSpPr>
          <p:cNvPr id="21" name="圆角矩形 145"/>
          <p:cNvSpPr/>
          <p:nvPr/>
        </p:nvSpPr>
        <p:spPr>
          <a:xfrm>
            <a:off x="6559550" y="3496310"/>
            <a:ext cx="4350385" cy="398780"/>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wrap="square" rtlCol="0" anchor="ctr">
            <a:noAutofit/>
          </a:bodyPr>
          <a:lstStyle/>
          <a:p>
            <a:pPr lvl="0" algn="l">
              <a:spcBef>
                <a:spcPts val="0"/>
              </a:spcBef>
              <a:spcAft>
                <a:spcPts val="0"/>
              </a:spcAft>
              <a:buClrTx/>
              <a:buSzTx/>
              <a:buFontTx/>
              <a:defRPr/>
            </a:pPr>
            <a:r>
              <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rPr>
              <a:t>活跃和发展基层群众自治</a:t>
            </a:r>
            <a:endPar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endParaRPr>
          </a:p>
        </p:txBody>
      </p:sp>
      <p:sp>
        <p:nvSpPr>
          <p:cNvPr id="23" name="圆角矩形 146"/>
          <p:cNvSpPr/>
          <p:nvPr/>
        </p:nvSpPr>
        <p:spPr>
          <a:xfrm>
            <a:off x="6559550" y="4149725"/>
            <a:ext cx="4350385" cy="398780"/>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wrap="square" rtlCol="0" anchor="ctr">
            <a:noAutofit/>
          </a:bodyPr>
          <a:lstStyle/>
          <a:p>
            <a:pPr lvl="0" algn="l">
              <a:spcBef>
                <a:spcPts val="0"/>
              </a:spcBef>
              <a:spcAft>
                <a:spcPts val="0"/>
              </a:spcAft>
              <a:buClrTx/>
              <a:buSzTx/>
              <a:buFontTx/>
              <a:defRPr/>
            </a:pPr>
            <a:r>
              <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rPr>
              <a:t>持续推进行政管理体制和机构改革</a:t>
            </a:r>
            <a:endPar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endParaRPr>
          </a:p>
        </p:txBody>
      </p:sp>
      <p:sp>
        <p:nvSpPr>
          <p:cNvPr id="24" name="圆角矩形 147"/>
          <p:cNvSpPr/>
          <p:nvPr/>
        </p:nvSpPr>
        <p:spPr>
          <a:xfrm>
            <a:off x="6559550" y="4803140"/>
            <a:ext cx="4350385" cy="398780"/>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wrap="square" rtlCol="0" anchor="ctr">
            <a:noAutofit/>
          </a:bodyPr>
          <a:lstStyle/>
          <a:p>
            <a:pPr lvl="0" algn="l">
              <a:spcBef>
                <a:spcPts val="0"/>
              </a:spcBef>
              <a:spcAft>
                <a:spcPts val="0"/>
              </a:spcAft>
              <a:buClrTx/>
              <a:buSzTx/>
              <a:buFontTx/>
              <a:defRPr/>
            </a:pPr>
            <a:r>
              <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rPr>
              <a:t>深化干部人事制度改革</a:t>
            </a:r>
            <a:endPar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endParaRPr>
          </a:p>
        </p:txBody>
      </p:sp>
      <p:sp>
        <p:nvSpPr>
          <p:cNvPr id="25" name="圆角矩形 148"/>
          <p:cNvSpPr/>
          <p:nvPr/>
        </p:nvSpPr>
        <p:spPr>
          <a:xfrm>
            <a:off x="6559550" y="5456555"/>
            <a:ext cx="4350385" cy="398780"/>
          </a:xfrm>
          <a:prstGeom prst="roundRect">
            <a:avLst/>
          </a:prstGeom>
          <a:gradFill>
            <a:gsLst>
              <a:gs pos="0">
                <a:srgbClr val="BF170C"/>
              </a:gs>
              <a:gs pos="100000">
                <a:srgbClr val="7D0F12"/>
              </a:gs>
            </a:gsLst>
            <a:lin ang="5400000" scaled="1"/>
          </a:gradFill>
          <a:ln w="12700" cap="flat" cmpd="sng" algn="ctr">
            <a:noFill/>
            <a:prstDash val="solid"/>
            <a:miter lim="800000"/>
          </a:ln>
          <a:effectLst/>
        </p:spPr>
        <p:txBody>
          <a:bodyPr wrap="square" rtlCol="0" anchor="ctr">
            <a:noAutofit/>
          </a:bodyPr>
          <a:lstStyle/>
          <a:p>
            <a:pPr lvl="0" algn="l">
              <a:spcBef>
                <a:spcPts val="0"/>
              </a:spcBef>
              <a:spcAft>
                <a:spcPts val="0"/>
              </a:spcAft>
              <a:buClrTx/>
              <a:buSzTx/>
              <a:buFontTx/>
              <a:defRPr/>
            </a:pPr>
            <a:r>
              <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rPr>
              <a:t>推动人权事业发展 </a:t>
            </a:r>
            <a:endParaRPr lang="zh-CN" altLang="en-US" sz="2000" noProof="0" dirty="0">
              <a:ln>
                <a:noFill/>
              </a:ln>
              <a:solidFill>
                <a:srgbClr val="FFC000">
                  <a:lumMod val="40000"/>
                  <a:lumOff val="60000"/>
                </a:srgbClr>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025" y="774149"/>
            <a:ext cx="3005951" cy="400110"/>
          </a:xfrm>
          <a:prstGeom prst="rect">
            <a:avLst/>
          </a:prstGeom>
          <a:noFill/>
        </p:spPr>
        <p:txBody>
          <a:bodyPr wrap="none" rtlCol="0">
            <a:spAutoFit/>
          </a:bodyPr>
          <a:lstStyle/>
          <a:p>
            <a:pPr algn="ctr"/>
            <a:r>
              <a:rPr kumimoji="1" lang="zh-CN" altLang="en-US" sz="2000" b="1" dirty="0">
                <a:latin typeface="微软雅黑" panose="020B0503020204020204" pitchFamily="34" charset="-122"/>
                <a:ea typeface="微软雅黑" panose="020B0503020204020204" pitchFamily="34" charset="-122"/>
              </a:rPr>
              <a:t>健全和完善三大政治制度</a:t>
            </a:r>
            <a:endParaRPr kumimoji="1" lang="zh-CN" altLang="en-US" sz="2000" b="1" dirty="0">
              <a:latin typeface="微软雅黑" panose="020B0503020204020204" pitchFamily="34" charset="-122"/>
              <a:ea typeface="微软雅黑" panose="020B0503020204020204" pitchFamily="34" charset="-122"/>
            </a:endParaRPr>
          </a:p>
        </p:txBody>
      </p:sp>
      <p:sp>
        <p:nvSpPr>
          <p:cNvPr id="25" name="ïṩḻîḓe"/>
          <p:cNvSpPr/>
          <p:nvPr/>
        </p:nvSpPr>
        <p:spPr>
          <a:xfrm>
            <a:off x="1322357" y="2867443"/>
            <a:ext cx="269162" cy="269161"/>
          </a:xfrm>
          <a:prstGeom prst="roundRect">
            <a:avLst>
              <a:gd name="adj" fmla="val 50000"/>
            </a:avLst>
          </a:prstGeom>
          <a:solidFill>
            <a:srgbClr val="FFFFF5"/>
          </a:solidFill>
          <a:ln w="76200" cap="flat">
            <a:solidFill>
              <a:srgbClr val="C00000"/>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dirty="0">
              <a:solidFill>
                <a:schemeClr val="bg1"/>
              </a:solidFill>
            </a:endParaRPr>
          </a:p>
        </p:txBody>
      </p:sp>
      <p:sp>
        <p:nvSpPr>
          <p:cNvPr id="26" name="ïṩḻîḓe"/>
          <p:cNvSpPr/>
          <p:nvPr/>
        </p:nvSpPr>
        <p:spPr>
          <a:xfrm>
            <a:off x="1322357" y="4313791"/>
            <a:ext cx="269162" cy="269161"/>
          </a:xfrm>
          <a:prstGeom prst="roundRect">
            <a:avLst>
              <a:gd name="adj" fmla="val 50000"/>
            </a:avLst>
          </a:prstGeom>
          <a:solidFill>
            <a:srgbClr val="FFFFF5"/>
          </a:solidFill>
          <a:ln w="76200" cap="flat">
            <a:solidFill>
              <a:srgbClr val="C00000"/>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dirty="0">
              <a:solidFill>
                <a:schemeClr val="bg1"/>
              </a:solidFill>
            </a:endParaRPr>
          </a:p>
        </p:txBody>
      </p:sp>
      <p:sp>
        <p:nvSpPr>
          <p:cNvPr id="27" name="ïṩḻîḓe"/>
          <p:cNvSpPr/>
          <p:nvPr/>
        </p:nvSpPr>
        <p:spPr>
          <a:xfrm>
            <a:off x="1322357" y="5713391"/>
            <a:ext cx="269162" cy="269161"/>
          </a:xfrm>
          <a:prstGeom prst="roundRect">
            <a:avLst>
              <a:gd name="adj" fmla="val 50000"/>
            </a:avLst>
          </a:prstGeom>
          <a:solidFill>
            <a:srgbClr val="FFFFF5"/>
          </a:solidFill>
          <a:ln w="76200" cap="flat">
            <a:solidFill>
              <a:srgbClr val="C00000"/>
            </a:solidFill>
            <a:miter lim="400000"/>
          </a:ln>
          <a:effectLst>
            <a:outerShdw blurRad="50800" dist="38100" dir="2700000" algn="tl" rotWithShape="0">
              <a:prstClr val="black">
                <a:alpha val="40000"/>
              </a:prstClr>
            </a:outerShdw>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endParaRPr sz="1600" dirty="0">
              <a:solidFill>
                <a:schemeClr val="bg1"/>
              </a:solidFill>
            </a:endParaRPr>
          </a:p>
        </p:txBody>
      </p:sp>
      <p:sp>
        <p:nvSpPr>
          <p:cNvPr id="37" name="文本框 36"/>
          <p:cNvSpPr txBox="1"/>
          <p:nvPr/>
        </p:nvSpPr>
        <p:spPr>
          <a:xfrm>
            <a:off x="1946069" y="3194379"/>
            <a:ext cx="9273872" cy="1200329"/>
          </a:xfrm>
          <a:prstGeom prst="rect">
            <a:avLst/>
          </a:prstGeom>
          <a:noFill/>
        </p:spPr>
        <p:txBody>
          <a:bodyPr wrap="square" rtlCol="0">
            <a:spAutoFit/>
          </a:bodyPr>
          <a:lstStyle/>
          <a:p>
            <a:pPr indent="457200" algn="just">
              <a:lnSpc>
                <a:spcPct val="120000"/>
              </a:lnSpc>
            </a:pPr>
            <a:r>
              <a:rPr kumimoji="1" lang="zh-CN" altLang="en-US" sz="2000" dirty="0">
                <a:latin typeface="微软雅黑" panose="020B0503020204020204" pitchFamily="34" charset="-122"/>
                <a:ea typeface="微软雅黑" panose="020B0503020204020204" pitchFamily="34" charset="-122"/>
              </a:rPr>
              <a:t> 八届全国人大常委会第十二次会议通过了修改选举法和地方组织法的两个决定，缩小了农村与城市每一个代表所代表的人口数的比例，完善了地方各级人大选举和决定国家机关组成人员的程序。</a:t>
            </a:r>
            <a:endParaRPr kumimoji="1" lang="zh-CN" altLang="en-US" sz="20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1946069" y="1679374"/>
            <a:ext cx="9181715" cy="830997"/>
          </a:xfrm>
          <a:prstGeom prst="rect">
            <a:avLst/>
          </a:prstGeom>
          <a:noFill/>
        </p:spPr>
        <p:txBody>
          <a:bodyPr wrap="square" rtlCol="0">
            <a:spAutoFit/>
          </a:bodyPr>
          <a:lstStyle/>
          <a:p>
            <a:pPr indent="457200" algn="just">
              <a:lnSpc>
                <a:spcPct val="120000"/>
              </a:lnSpc>
            </a:pPr>
            <a:r>
              <a:rPr kumimoji="1" lang="zh-CN" altLang="en-US" sz="2000" dirty="0">
                <a:latin typeface="微软雅黑" panose="020B0503020204020204" pitchFamily="34" charset="-122"/>
                <a:ea typeface="微软雅黑" panose="020B0503020204020204" pitchFamily="34" charset="-122"/>
              </a:rPr>
              <a:t> 八届全国人大一次会议将</a:t>
            </a:r>
            <a:r>
              <a:rPr kumimoji="1" lang="zh-CN" altLang="en-US" sz="2000" dirty="0">
                <a:latin typeface="楷体" panose="02010609060101010101" pitchFamily="49" charset="-122"/>
                <a:ea typeface="楷体" panose="02010609060101010101" pitchFamily="49" charset="-122"/>
              </a:rPr>
              <a:t>“</a:t>
            </a:r>
            <a:r>
              <a:rPr kumimoji="1" lang="zh-CN" altLang="en-US" sz="2000" dirty="0">
                <a:latin typeface="微软雅黑" panose="020B0503020204020204" pitchFamily="34" charset="-122"/>
                <a:ea typeface="微软雅黑" panose="020B0503020204020204" pitchFamily="34" charset="-122"/>
              </a:rPr>
              <a:t>中国共产党领导的多党合作和政治协商制度将长期存在和发展</a:t>
            </a:r>
            <a:r>
              <a:rPr kumimoji="1" lang="zh-CN" altLang="en-US" sz="2000" dirty="0">
                <a:latin typeface="楷体" panose="02010609060101010101" pitchFamily="49" charset="-122"/>
                <a:ea typeface="楷体" panose="02010609060101010101" pitchFamily="49" charset="-122"/>
              </a:rPr>
              <a:t>”</a:t>
            </a:r>
            <a:r>
              <a:rPr kumimoji="1" lang="zh-CN" altLang="en-US" sz="2000" dirty="0">
                <a:latin typeface="微软雅黑" panose="020B0503020204020204" pitchFamily="34" charset="-122"/>
                <a:ea typeface="微软雅黑" panose="020B0503020204020204" pitchFamily="34" charset="-122"/>
              </a:rPr>
              <a:t>载入宪法。</a:t>
            </a:r>
            <a:endParaRPr kumimoji="1" lang="zh-CN" altLang="en-US" sz="2000"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914829" y="4745639"/>
            <a:ext cx="9273871" cy="830997"/>
          </a:xfrm>
          <a:prstGeom prst="rect">
            <a:avLst/>
          </a:prstGeom>
          <a:noFill/>
        </p:spPr>
        <p:txBody>
          <a:bodyPr wrap="square" rtlCol="0">
            <a:spAutoFit/>
          </a:bodyPr>
          <a:lstStyle/>
          <a:p>
            <a:pPr indent="457200" algn="just">
              <a:lnSpc>
                <a:spcPct val="120000"/>
              </a:lnSpc>
            </a:pPr>
            <a:r>
              <a:rPr kumimoji="1" lang="zh-CN" altLang="en-US" sz="2000" dirty="0">
                <a:latin typeface="微软雅黑" panose="020B0503020204020204" pitchFamily="34" charset="-122"/>
                <a:ea typeface="微软雅黑" panose="020B0503020204020204" pitchFamily="34" charset="-122"/>
              </a:rPr>
              <a:t> 九届全国人大常委会第二十次会议审议通过了</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关于修改</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中华人民共和国民族区域自治法</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的决定</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，进一步坚持和完善了民族区域自治制度。</a:t>
            </a:r>
            <a:endParaRPr kumimoji="1" lang="zh-CN" altLang="en-US" sz="2000" dirty="0">
              <a:latin typeface="微软雅黑" panose="020B0503020204020204" pitchFamily="34" charset="-122"/>
              <a:ea typeface="微软雅黑" panose="020B0503020204020204" pitchFamily="34" charset="-122"/>
            </a:endParaRPr>
          </a:p>
        </p:txBody>
      </p:sp>
      <p:sp>
        <p:nvSpPr>
          <p:cNvPr id="12" name="矩形: 对角圆角 11"/>
          <p:cNvSpPr/>
          <p:nvPr/>
        </p:nvSpPr>
        <p:spPr>
          <a:xfrm>
            <a:off x="9593874" y="2740293"/>
            <a:ext cx="1823908" cy="462452"/>
          </a:xfrm>
          <a:prstGeom prst="round2DiagRect">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9659389" y="2771464"/>
            <a:ext cx="1695796" cy="400110"/>
          </a:xfrm>
          <a:prstGeom prst="rect">
            <a:avLst/>
          </a:prstGeom>
          <a:noFill/>
        </p:spPr>
        <p:txBody>
          <a:bodyPr wrap="square">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rPr>
              <a:t>1993</a:t>
            </a:r>
            <a:r>
              <a:rPr kumimoji="1" lang="zh-CN" altLang="en-US" sz="2000" b="1" dirty="0">
                <a:solidFill>
                  <a:schemeClr val="bg1"/>
                </a:solidFill>
                <a:latin typeface="微软雅黑" panose="020B0503020204020204" pitchFamily="34" charset="-122"/>
                <a:ea typeface="微软雅黑" panose="020B0503020204020204" pitchFamily="34" charset="-122"/>
              </a:rPr>
              <a:t>年</a:t>
            </a:r>
            <a:r>
              <a:rPr kumimoji="1" lang="en-US" altLang="zh-CN" sz="2000" b="1" dirty="0">
                <a:solidFill>
                  <a:schemeClr val="bg1"/>
                </a:solidFill>
                <a:latin typeface="微软雅黑" panose="020B0503020204020204" pitchFamily="34" charset="-122"/>
                <a:ea typeface="微软雅黑" panose="020B0503020204020204" pitchFamily="34" charset="-122"/>
              </a:rPr>
              <a:t>3</a:t>
            </a:r>
            <a:r>
              <a:rPr kumimoji="1" lang="zh-CN" altLang="en-US" sz="2000" b="1" dirty="0">
                <a:solidFill>
                  <a:schemeClr val="bg1"/>
                </a:solidFill>
                <a:latin typeface="微软雅黑" panose="020B0503020204020204" pitchFamily="34" charset="-122"/>
                <a:ea typeface="微软雅黑" panose="020B0503020204020204" pitchFamily="34" charset="-122"/>
              </a:rPr>
              <a:t>月</a:t>
            </a:r>
            <a:endParaRPr lang="zh-CN" altLang="en-US" sz="2000" b="1" dirty="0">
              <a:solidFill>
                <a:schemeClr val="bg1"/>
              </a:solidFill>
            </a:endParaRPr>
          </a:p>
        </p:txBody>
      </p:sp>
      <p:sp>
        <p:nvSpPr>
          <p:cNvPr id="34" name="矩形: 对角圆角 33"/>
          <p:cNvSpPr/>
          <p:nvPr/>
        </p:nvSpPr>
        <p:spPr>
          <a:xfrm>
            <a:off x="9593874" y="4139892"/>
            <a:ext cx="1823908" cy="462452"/>
          </a:xfrm>
          <a:prstGeom prst="round2DiagRect">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760927" y="4171063"/>
            <a:ext cx="1489803" cy="400110"/>
          </a:xfrm>
          <a:prstGeom prst="rect">
            <a:avLst/>
          </a:prstGeom>
          <a:noFill/>
        </p:spPr>
        <p:txBody>
          <a:bodyPr wrap="square">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rPr>
              <a:t>1995</a:t>
            </a:r>
            <a:r>
              <a:rPr kumimoji="1" lang="zh-CN" altLang="en-US" sz="2000" b="1" dirty="0">
                <a:solidFill>
                  <a:schemeClr val="bg1"/>
                </a:solidFill>
                <a:latin typeface="微软雅黑" panose="020B0503020204020204" pitchFamily="34" charset="-122"/>
                <a:ea typeface="微软雅黑" panose="020B0503020204020204" pitchFamily="34" charset="-122"/>
              </a:rPr>
              <a:t>年</a:t>
            </a:r>
            <a:r>
              <a:rPr kumimoji="1" lang="en-US" altLang="zh-CN" sz="2000" b="1" dirty="0">
                <a:solidFill>
                  <a:schemeClr val="bg1"/>
                </a:solidFill>
                <a:latin typeface="微软雅黑" panose="020B0503020204020204" pitchFamily="34" charset="-122"/>
                <a:ea typeface="微软雅黑" panose="020B0503020204020204" pitchFamily="34" charset="-122"/>
              </a:rPr>
              <a:t>2</a:t>
            </a:r>
            <a:r>
              <a:rPr kumimoji="1" lang="zh-CN" altLang="en-US" sz="2000" b="1" dirty="0">
                <a:solidFill>
                  <a:schemeClr val="bg1"/>
                </a:solidFill>
                <a:latin typeface="微软雅黑" panose="020B0503020204020204" pitchFamily="34" charset="-122"/>
                <a:ea typeface="微软雅黑" panose="020B0503020204020204" pitchFamily="34" charset="-122"/>
              </a:rPr>
              <a:t>月</a:t>
            </a:r>
            <a:endParaRPr lang="zh-CN" altLang="en-US" sz="2000" b="1" dirty="0">
              <a:solidFill>
                <a:schemeClr val="bg1"/>
              </a:solidFill>
            </a:endParaRPr>
          </a:p>
        </p:txBody>
      </p:sp>
      <p:sp>
        <p:nvSpPr>
          <p:cNvPr id="42" name="矩形: 对角圆角 41"/>
          <p:cNvSpPr/>
          <p:nvPr/>
        </p:nvSpPr>
        <p:spPr>
          <a:xfrm>
            <a:off x="9593874" y="5682220"/>
            <a:ext cx="1823908" cy="462452"/>
          </a:xfrm>
          <a:prstGeom prst="round2DiagRect">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9760927" y="5713391"/>
            <a:ext cx="1489803" cy="400110"/>
          </a:xfrm>
          <a:prstGeom prst="rect">
            <a:avLst/>
          </a:prstGeom>
          <a:noFill/>
        </p:spPr>
        <p:txBody>
          <a:bodyPr wrap="square">
            <a:spAutoFit/>
          </a:bodyPr>
          <a:lstStyle/>
          <a:p>
            <a:pPr algn="ctr"/>
            <a:r>
              <a:rPr kumimoji="1" lang="en-US" altLang="zh-CN" sz="2000" b="1" dirty="0">
                <a:solidFill>
                  <a:schemeClr val="bg1"/>
                </a:solidFill>
                <a:latin typeface="微软雅黑" panose="020B0503020204020204" pitchFamily="34" charset="-122"/>
                <a:ea typeface="微软雅黑" panose="020B0503020204020204" pitchFamily="34" charset="-122"/>
              </a:rPr>
              <a:t>2001</a:t>
            </a:r>
            <a:r>
              <a:rPr kumimoji="1" lang="zh-CN" altLang="en-US" sz="2000" b="1" dirty="0">
                <a:solidFill>
                  <a:schemeClr val="bg1"/>
                </a:solidFill>
                <a:latin typeface="微软雅黑" panose="020B0503020204020204" pitchFamily="34" charset="-122"/>
                <a:ea typeface="微软雅黑" panose="020B0503020204020204" pitchFamily="34" charset="-122"/>
              </a:rPr>
              <a:t>年</a:t>
            </a:r>
            <a:r>
              <a:rPr kumimoji="1" lang="en-US" altLang="zh-CN" sz="2000" b="1" dirty="0">
                <a:solidFill>
                  <a:schemeClr val="bg1"/>
                </a:solidFill>
                <a:latin typeface="微软雅黑" panose="020B0503020204020204" pitchFamily="34" charset="-122"/>
                <a:ea typeface="微软雅黑" panose="020B0503020204020204" pitchFamily="34" charset="-122"/>
              </a:rPr>
              <a:t>2</a:t>
            </a:r>
            <a:r>
              <a:rPr kumimoji="1" lang="zh-CN" altLang="en-US" sz="2000" b="1" dirty="0">
                <a:solidFill>
                  <a:schemeClr val="bg1"/>
                </a:solidFill>
                <a:latin typeface="微软雅黑" panose="020B0503020204020204" pitchFamily="34" charset="-122"/>
                <a:ea typeface="微软雅黑" panose="020B0503020204020204" pitchFamily="34" charset="-122"/>
              </a:rPr>
              <a:t>月</a:t>
            </a:r>
            <a:endParaRPr lang="zh-CN" altLang="en-US" sz="2000" b="1" dirty="0">
              <a:solidFill>
                <a:schemeClr val="bg1"/>
              </a:solidFill>
            </a:endParaRPr>
          </a:p>
        </p:txBody>
      </p:sp>
      <p:sp>
        <p:nvSpPr>
          <p:cNvPr id="13" name="矩形 12"/>
          <p:cNvSpPr/>
          <p:nvPr/>
        </p:nvSpPr>
        <p:spPr>
          <a:xfrm>
            <a:off x="0" y="2825198"/>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2156440" y="2825198"/>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812" y="3743259"/>
            <a:ext cx="12192000" cy="3114742"/>
          </a:xfrm>
          <a:prstGeom prst="rect">
            <a:avLst/>
          </a:prstGeom>
          <a:gradFill flip="none" rotWithShape="1">
            <a:gsLst>
              <a:gs pos="0">
                <a:srgbClr val="EFC879">
                  <a:alpha val="55000"/>
                </a:srgbClr>
              </a:gs>
              <a:gs pos="100000">
                <a:srgbClr val="FBECC4">
                  <a:alpha val="31000"/>
                </a:srgb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5" name="矩形 24"/>
          <p:cNvSpPr/>
          <p:nvPr/>
        </p:nvSpPr>
        <p:spPr>
          <a:xfrm>
            <a:off x="1133482" y="2294122"/>
            <a:ext cx="10519675"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矩形 25"/>
          <p:cNvSpPr/>
          <p:nvPr/>
        </p:nvSpPr>
        <p:spPr>
          <a:xfrm>
            <a:off x="5565913" y="2299851"/>
            <a:ext cx="6120000"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7" name="矩形 26"/>
          <p:cNvSpPr/>
          <p:nvPr/>
        </p:nvSpPr>
        <p:spPr>
          <a:xfrm flipH="1">
            <a:off x="6001265" y="5547649"/>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593025" y="1408631"/>
            <a:ext cx="300595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活跃和发展基层群众自治</a:t>
            </a:r>
            <a:endParaRPr kumimoji="1"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5977090" y="2744748"/>
            <a:ext cx="5235151" cy="2400657"/>
          </a:xfrm>
          <a:prstGeom prst="rect">
            <a:avLst/>
          </a:prstGeom>
          <a:noFill/>
        </p:spPr>
        <p:txBody>
          <a:bodyPr wrap="square" rtlCol="0">
            <a:spAutoFit/>
          </a:bodyPr>
          <a:lstStyle/>
          <a:p>
            <a:pPr algn="just">
              <a:lnSpc>
                <a:spcPct val="150000"/>
              </a:lnSpc>
            </a:pPr>
            <a:r>
              <a:rPr kumimoji="1" lang="zh-CN" altLang="en-US" sz="2000" dirty="0" smtClean="0">
                <a:latin typeface="微软雅黑" panose="020B0503020204020204" pitchFamily="34" charset="-122"/>
                <a:ea typeface="微软雅黑" panose="020B0503020204020204" pitchFamily="34" charset="-122"/>
              </a:rPr>
              <a:t>       进一步</a:t>
            </a:r>
            <a:r>
              <a:rPr kumimoji="1" lang="zh-CN" altLang="en-US" sz="2000" dirty="0">
                <a:latin typeface="微软雅黑" panose="020B0503020204020204" pitchFamily="34" charset="-122"/>
                <a:ea typeface="微软雅黑" panose="020B0503020204020204" pitchFamily="34" charset="-122"/>
              </a:rPr>
              <a:t>加强了城乡基层民主建设，在农村广泛开展了以民主选举、民主决策、民主管理、民主监督为主要内容的基层群众性自治活动，城镇居民委员会组织和企事业单位的职工代表大会制度，也得到了健全和加强。</a:t>
            </a:r>
            <a:endParaRPr kumimoji="1"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79758" y="5843796"/>
            <a:ext cx="42684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1998</a:t>
            </a:r>
            <a:r>
              <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年</a:t>
            </a:r>
            <a:r>
              <a:rPr kumimoji="0" lang="en-US" altLang="zh-CN"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11</a:t>
            </a:r>
            <a:r>
              <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月，山东省文登市张家产镇因寺桥村的政务、财务公开栏受到村民关注</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pic>
        <p:nvPicPr>
          <p:cNvPr id="23" name="图片 22" descr="5"/>
          <p:cNvPicPr>
            <a:picLocks noChangeAspect="1"/>
          </p:cNvPicPr>
          <p:nvPr/>
        </p:nvPicPr>
        <p:blipFill>
          <a:blip r:embed="rId1"/>
          <a:stretch>
            <a:fillRect/>
          </a:stretch>
        </p:blipFill>
        <p:spPr>
          <a:xfrm>
            <a:off x="613489" y="2143752"/>
            <a:ext cx="5000972" cy="3495335"/>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812" y="3743259"/>
            <a:ext cx="12192000" cy="3114742"/>
          </a:xfrm>
          <a:prstGeom prst="rect">
            <a:avLst/>
          </a:prstGeom>
          <a:gradFill flip="none" rotWithShape="1">
            <a:gsLst>
              <a:gs pos="0">
                <a:srgbClr val="EFC879">
                  <a:alpha val="55000"/>
                </a:srgbClr>
              </a:gs>
              <a:gs pos="100000">
                <a:srgbClr val="FBECC4">
                  <a:alpha val="31000"/>
                </a:srgb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25" name="矩形 24"/>
          <p:cNvSpPr/>
          <p:nvPr/>
        </p:nvSpPr>
        <p:spPr>
          <a:xfrm>
            <a:off x="1133482" y="2294122"/>
            <a:ext cx="10519675"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5227986" y="2279973"/>
            <a:ext cx="6120000"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H="1">
            <a:off x="6001265" y="5547649"/>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76398" y="2739701"/>
            <a:ext cx="6271588" cy="1884618"/>
          </a:xfrm>
          <a:prstGeom prst="rect">
            <a:avLst/>
          </a:prstGeom>
          <a:noFill/>
        </p:spPr>
        <p:txBody>
          <a:bodyPr wrap="square" rtlCol="0">
            <a:spAutoFit/>
          </a:bodyPr>
          <a:lstStyle/>
          <a:p>
            <a:pPr indent="457200" algn="just">
              <a:lnSpc>
                <a:spcPct val="150000"/>
              </a:lnSpc>
            </a:pP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1998</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月，九届全国人大常委会第五次会议通过新修订的</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中华人民共和国村民委员会组织法</a:t>
            </a: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，从法律上进一步确立了村民自治作为我国一项政治制度的地位</a:t>
            </a:r>
            <a:r>
              <a:rPr kumimoji="1" lang="zh-CN" altLang="en-US"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2033752" y="1447309"/>
            <a:ext cx="2473000" cy="3642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160" y="498646"/>
            <a:ext cx="12202160" cy="6360160"/>
          </a:xfrm>
          <a:prstGeom prst="rect">
            <a:avLst/>
          </a:prstGeom>
          <a:gradFill flip="none" rotWithShape="1">
            <a:gsLst>
              <a:gs pos="0">
                <a:srgbClr val="AF1E22">
                  <a:alpha val="64000"/>
                </a:srgbClr>
              </a:gs>
              <a:gs pos="25000">
                <a:srgbClr val="ED9184">
                  <a:alpha val="27000"/>
                </a:srgbClr>
              </a:gs>
              <a:gs pos="100000">
                <a:srgbClr val="FBECC4">
                  <a:alpha val="31000"/>
                </a:srgbClr>
              </a:gs>
            </a:gsLst>
            <a:lin ang="4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otham Rounded Book"/>
              <a:ea typeface="思源黑体 CN Regular"/>
            </a:endParaRPr>
          </a:p>
        </p:txBody>
      </p:sp>
      <p:sp>
        <p:nvSpPr>
          <p:cNvPr id="2" name="文本框 1"/>
          <p:cNvSpPr txBox="1"/>
          <p:nvPr/>
        </p:nvSpPr>
        <p:spPr>
          <a:xfrm>
            <a:off x="4080064" y="1097309"/>
            <a:ext cx="4031873" cy="400110"/>
          </a:xfrm>
          <a:prstGeom prst="rect">
            <a:avLst/>
          </a:prstGeom>
          <a:noFill/>
        </p:spPr>
        <p:txBody>
          <a:bodyPr wrap="none" rtlCol="0">
            <a:spAutoFit/>
          </a:bodyPr>
          <a:lstStyle/>
          <a:p>
            <a:pPr algn="ctr"/>
            <a:r>
              <a:rPr kumimoji="1" lang="zh-CN" altLang="en-US" sz="2000" b="1" dirty="0">
                <a:latin typeface="微软雅黑" panose="020B0503020204020204" pitchFamily="34" charset="-122"/>
                <a:ea typeface="微软雅黑" panose="020B0503020204020204" pitchFamily="34" charset="-122"/>
              </a:rPr>
              <a:t>持续推进行政管理体制和机构改革</a:t>
            </a:r>
            <a:endParaRPr kumimoji="1" lang="zh-CN" altLang="en-US" sz="20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526455" y="6209703"/>
            <a:ext cx="3591955" cy="461665"/>
          </a:xfrm>
          <a:prstGeom prst="rect">
            <a:avLst/>
          </a:prstGeom>
          <a:noFill/>
        </p:spPr>
        <p:txBody>
          <a:bodyPr wrap="square" rtlCol="0">
            <a:spAutoFit/>
          </a:bodyPr>
          <a:lstStyle/>
          <a:p>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1999</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月，中共中央和国务院制定了</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关于地方政府机构改革的意见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，启动地方政府机构改革</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箭头: 五边形 13"/>
          <p:cNvSpPr/>
          <p:nvPr/>
        </p:nvSpPr>
        <p:spPr>
          <a:xfrm flipH="1">
            <a:off x="-10161" y="2588471"/>
            <a:ext cx="12202160" cy="2681422"/>
          </a:xfrm>
          <a:prstGeom prst="rect">
            <a:avLst/>
          </a:prstGeom>
          <a:gradFill>
            <a:gsLst>
              <a:gs pos="81000">
                <a:srgbClr val="EB6D16"/>
              </a:gs>
              <a:gs pos="24000">
                <a:srgbClr val="AF1E22"/>
              </a:gs>
            </a:gsLst>
            <a:lin ang="10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对角圆角矩形 14"/>
          <p:cNvSpPr/>
          <p:nvPr/>
        </p:nvSpPr>
        <p:spPr>
          <a:xfrm>
            <a:off x="5270662" y="2205332"/>
            <a:ext cx="6414434" cy="3321236"/>
          </a:xfrm>
          <a:prstGeom prst="round2DiagRect">
            <a:avLst/>
          </a:prstGeom>
          <a:solidFill>
            <a:schemeClr val="bg1"/>
          </a:solidFill>
          <a:ln>
            <a:noFill/>
          </a:ln>
          <a:effectLst>
            <a:outerShdw blurRad="508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6.十五大以来重要文献选编"/>
          <p:cNvPicPr>
            <a:picLocks noChangeAspect="1"/>
          </p:cNvPicPr>
          <p:nvPr/>
        </p:nvPicPr>
        <p:blipFill>
          <a:blip r:embed="rId1"/>
          <a:stretch>
            <a:fillRect/>
          </a:stretch>
        </p:blipFill>
        <p:spPr>
          <a:xfrm>
            <a:off x="1430511" y="1971175"/>
            <a:ext cx="2838228" cy="3872043"/>
          </a:xfrm>
          <a:prstGeom prst="rect">
            <a:avLst/>
          </a:prstGeom>
          <a:noFill/>
          <a:ln w="38100">
            <a:noFill/>
          </a:ln>
          <a:effectLst>
            <a:outerShdw blurRad="50800" dist="38100" dir="8100000" algn="tr" rotWithShape="0">
              <a:prstClr val="black">
                <a:alpha val="40000"/>
              </a:prstClr>
            </a:outerShdw>
          </a:effectLst>
          <a:scene3d>
            <a:camera prst="perspectiveHeroicExtremeRightFacing">
              <a:rot lat="398250" lon="20739177" rev="331128"/>
            </a:camera>
            <a:lightRig rig="threePt" dir="t"/>
          </a:scene3d>
        </p:spPr>
      </p:pic>
      <p:pic>
        <p:nvPicPr>
          <p:cNvPr id="23" name="图片 22" descr="6.十五大以来重要文献选编"/>
          <p:cNvPicPr>
            <a:picLocks noChangeAspect="1"/>
          </p:cNvPicPr>
          <p:nvPr/>
        </p:nvPicPr>
        <p:blipFill>
          <a:blip r:embed="rId1"/>
          <a:stretch>
            <a:fillRect/>
          </a:stretch>
        </p:blipFill>
        <p:spPr>
          <a:xfrm>
            <a:off x="1711816" y="2053809"/>
            <a:ext cx="2838228" cy="3872043"/>
          </a:xfrm>
          <a:prstGeom prst="rect">
            <a:avLst/>
          </a:prstGeom>
          <a:noFill/>
          <a:ln w="38100">
            <a:noFill/>
          </a:ln>
          <a:effectLst>
            <a:outerShdw blurRad="50800" dist="38100" dir="8100000" algn="tr" rotWithShape="0">
              <a:prstClr val="black">
                <a:alpha val="40000"/>
              </a:prstClr>
            </a:outerShdw>
          </a:effectLst>
          <a:scene3d>
            <a:camera prst="perspectiveHeroicExtremeRightFacing">
              <a:rot lat="398250" lon="20739177" rev="331128"/>
            </a:camera>
            <a:lightRig rig="threePt" dir="t"/>
          </a:scene3d>
        </p:spPr>
      </p:pic>
      <p:pic>
        <p:nvPicPr>
          <p:cNvPr id="24" name="图片 23" descr="6.十五大以来重要文献选编"/>
          <p:cNvPicPr>
            <a:picLocks noChangeAspect="1"/>
          </p:cNvPicPr>
          <p:nvPr/>
        </p:nvPicPr>
        <p:blipFill>
          <a:blip r:embed="rId1"/>
          <a:stretch>
            <a:fillRect/>
          </a:stretch>
        </p:blipFill>
        <p:spPr>
          <a:xfrm>
            <a:off x="1993121" y="2136443"/>
            <a:ext cx="2838228" cy="3872043"/>
          </a:xfrm>
          <a:prstGeom prst="rect">
            <a:avLst/>
          </a:prstGeom>
          <a:noFill/>
          <a:ln w="38100">
            <a:noFill/>
          </a:ln>
          <a:effectLst>
            <a:outerShdw blurRad="50800" dist="38100" dir="8100000" algn="tr" rotWithShape="0">
              <a:prstClr val="black">
                <a:alpha val="40000"/>
              </a:prstClr>
            </a:outerShdw>
          </a:effectLst>
          <a:scene3d>
            <a:camera prst="perspectiveHeroicExtremeRightFacing">
              <a:rot lat="398250" lon="20739177" rev="331128"/>
            </a:camera>
            <a:lightRig rig="threePt" dir="t"/>
          </a:scene3d>
        </p:spPr>
      </p:pic>
      <p:sp>
        <p:nvSpPr>
          <p:cNvPr id="26" name="文本框 25"/>
          <p:cNvSpPr txBox="1"/>
          <p:nvPr/>
        </p:nvSpPr>
        <p:spPr>
          <a:xfrm>
            <a:off x="5786196" y="2923610"/>
            <a:ext cx="5383366" cy="2346283"/>
          </a:xfrm>
          <a:prstGeom prst="rect">
            <a:avLst/>
          </a:prstGeom>
          <a:noFill/>
        </p:spPr>
        <p:txBody>
          <a:bodyPr wrap="square">
            <a:spAutoFit/>
          </a:bodyPr>
          <a:lstStyle/>
          <a:p>
            <a:pPr indent="457200" algn="just">
              <a:lnSpc>
                <a:spcPct val="150000"/>
              </a:lnSpc>
            </a:pPr>
            <a:r>
              <a:rPr kumimoji="1" lang="zh-CN" altLang="en-US" sz="2000" dirty="0">
                <a:highlight>
                  <a:srgbClr val="FCFDFA"/>
                </a:highlight>
                <a:latin typeface="微软雅黑" panose="020B0503020204020204" pitchFamily="34" charset="-122"/>
                <a:ea typeface="微软雅黑" panose="020B0503020204020204" pitchFamily="34" charset="-122"/>
              </a:rPr>
              <a:t> 各省、自治区、直辖市的政府机构按照国务院的精简比例进行了精简，市、县政府机构按照</a:t>
            </a:r>
            <a:r>
              <a:rPr kumimoji="1" lang="en-US" altLang="zh-CN" sz="2000" dirty="0">
                <a:highlight>
                  <a:srgbClr val="FCFDFA"/>
                </a:highlight>
                <a:latin typeface="微软雅黑" panose="020B0503020204020204" pitchFamily="34" charset="-122"/>
                <a:ea typeface="微软雅黑" panose="020B0503020204020204" pitchFamily="34" charset="-122"/>
              </a:rPr>
              <a:t>20%</a:t>
            </a:r>
            <a:r>
              <a:rPr kumimoji="1" lang="zh-CN" altLang="en-US" sz="2000" dirty="0">
                <a:highlight>
                  <a:srgbClr val="FCFDFA"/>
                </a:highlight>
                <a:latin typeface="微软雅黑" panose="020B0503020204020204" pitchFamily="34" charset="-122"/>
                <a:ea typeface="微软雅黑" panose="020B0503020204020204" pitchFamily="34" charset="-122"/>
              </a:rPr>
              <a:t>的比例进行了精简。通过改革，各级政府机构的办事效率大幅度提高，为推动社会主义市场经济的发展奠定了坚实基础。</a:t>
            </a:r>
            <a:endParaRPr kumimoji="1" lang="en-US" altLang="zh-CN" sz="2000" dirty="0">
              <a:highlight>
                <a:srgbClr val="FCFDFA"/>
              </a:highlight>
              <a:latin typeface="微软雅黑" panose="020B0503020204020204" pitchFamily="34" charset="-122"/>
              <a:ea typeface="微软雅黑" panose="020B0503020204020204" pitchFamily="34" charset="-122"/>
            </a:endParaRPr>
          </a:p>
        </p:txBody>
      </p:sp>
      <p:sp>
        <p:nvSpPr>
          <p:cNvPr id="11" name="等腰三角形 10"/>
          <p:cNvSpPr/>
          <p:nvPr/>
        </p:nvSpPr>
        <p:spPr>
          <a:xfrm rot="16200000">
            <a:off x="10518299" y="4986767"/>
            <a:ext cx="178864" cy="154192"/>
          </a:xfrm>
          <a:prstGeom prst="triangle">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6200000">
            <a:off x="10704185" y="4986767"/>
            <a:ext cx="178864" cy="154192"/>
          </a:xfrm>
          <a:prstGeom prst="triangle">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6200000">
            <a:off x="10890071" y="4986767"/>
            <a:ext cx="178864" cy="154192"/>
          </a:xfrm>
          <a:prstGeom prst="triangle">
            <a:avLst/>
          </a:prstGeom>
          <a:solidFill>
            <a:srgbClr val="7C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87347" y="2308550"/>
            <a:ext cx="5383366" cy="499624"/>
          </a:xfrm>
          <a:prstGeom prst="rect">
            <a:avLst/>
          </a:prstGeom>
          <a:noFill/>
        </p:spPr>
        <p:txBody>
          <a:bodyPr wrap="square" rtlCol="0">
            <a:spAutoFit/>
          </a:bodyPr>
          <a:lstStyle/>
          <a:p>
            <a:pPr algn="ctr">
              <a:lnSpc>
                <a:spcPct val="150000"/>
              </a:lnSpc>
            </a:pPr>
            <a:r>
              <a:rPr kumimoji="1" lang="zh-CN" altLang="en-US" sz="2000" b="1" dirty="0">
                <a:solidFill>
                  <a:srgbClr val="C00000"/>
                </a:solidFill>
                <a:latin typeface="微软雅黑" panose="020B0503020204020204" pitchFamily="34" charset="-122"/>
                <a:ea typeface="微软雅黑" panose="020B0503020204020204" pitchFamily="34" charset="-122"/>
              </a:rPr>
              <a:t>转变政府职能是行政管理体制改革的重点。</a:t>
            </a:r>
            <a:endParaRPr kumimoji="1" lang="en-US" altLang="zh-CN"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041400" y="1388774"/>
            <a:ext cx="10109200" cy="4080452"/>
          </a:xfrm>
          <a:prstGeom prst="frame">
            <a:avLst>
              <a:gd name="adj1" fmla="val 4869"/>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82390" y="1639229"/>
            <a:ext cx="9634654" cy="357954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37083" y="1722513"/>
            <a:ext cx="8517835" cy="3390672"/>
          </a:xfrm>
          <a:prstGeom prst="rect">
            <a:avLst/>
          </a:prstGeom>
        </p:spPr>
        <p:txBody>
          <a:bodyPr wrap="square">
            <a:spAutoFit/>
          </a:bodyPr>
          <a:lstStyle/>
          <a:p>
            <a:pPr indent="457200" algn="just" fontAlgn="auto">
              <a:lnSpc>
                <a:spcPct val="150000"/>
              </a:lnSpc>
            </a:pPr>
            <a:r>
              <a:rPr lang="zh-CN" altLang="en-US" sz="2200" b="1" dirty="0">
                <a:latin typeface="楷体" panose="02010609060101010101" pitchFamily="49" charset="-122"/>
                <a:ea typeface="楷体" panose="02010609060101010101" pitchFamily="49" charset="-122"/>
              </a:rPr>
              <a:t> 我国政府机构现有的设置、职能、体制与发展社会主义市场经济的要求不相适应的问题，已十分突出。政企不分，职能重叠，机构臃肿，人浮于事，效率低下，官僚主义严重，这些问题阻碍社会生产力发展，影响党和群众的关系，也给国家和群众造成了沉重负担，已经到了非改不可的时候了。</a:t>
            </a:r>
            <a:endParaRPr lang="zh-CN" altLang="en-US" sz="2200" b="1" dirty="0">
              <a:latin typeface="楷体" panose="02010609060101010101" pitchFamily="49" charset="-122"/>
              <a:ea typeface="楷体" panose="02010609060101010101" pitchFamily="49" charset="-122"/>
            </a:endParaRPr>
          </a:p>
          <a:p>
            <a:pPr algn="r">
              <a:spcBef>
                <a:spcPts val="800"/>
              </a:spcBef>
            </a:pP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江泽民：</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政府机构改革的目标和原则</a:t>
            </a:r>
            <a:r>
              <a:rPr lang="en-US" altLang="zh-CN" b="1" dirty="0">
                <a:latin typeface="楷体" panose="02010609060101010101" pitchFamily="49" charset="-122"/>
                <a:ea typeface="楷体" panose="02010609060101010101" pitchFamily="49" charset="-122"/>
              </a:rPr>
              <a:t>》</a:t>
            </a:r>
            <a:endParaRPr lang="en-US" altLang="zh-CN" b="1" dirty="0">
              <a:latin typeface="楷体" panose="02010609060101010101" pitchFamily="49" charset="-122"/>
              <a:ea typeface="楷体" panose="02010609060101010101" pitchFamily="49" charset="-122"/>
            </a:endParaRPr>
          </a:p>
          <a:p>
            <a:pPr algn="r">
              <a:spcBef>
                <a:spcPts val="800"/>
              </a:spcBef>
            </a:pP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1998</a:t>
            </a:r>
            <a:r>
              <a:rPr lang="zh-CN" altLang="en-US" b="1" dirty="0">
                <a:latin typeface="楷体" panose="02010609060101010101" pitchFamily="49" charset="-122"/>
                <a:ea typeface="楷体" panose="02010609060101010101" pitchFamily="49" charset="-122"/>
              </a:rPr>
              <a:t>年</a:t>
            </a:r>
            <a:r>
              <a:rPr lang="en-US" altLang="zh-CN" b="1" dirty="0">
                <a:latin typeface="楷体" panose="02010609060101010101" pitchFamily="49" charset="-122"/>
                <a:ea typeface="楷体" panose="02010609060101010101" pitchFamily="49" charset="-122"/>
              </a:rPr>
              <a:t>2</a:t>
            </a:r>
            <a:r>
              <a:rPr lang="zh-CN" altLang="en-US" b="1" dirty="0">
                <a:latin typeface="楷体" panose="02010609060101010101" pitchFamily="49" charset="-122"/>
                <a:ea typeface="楷体" panose="02010609060101010101" pitchFamily="49" charset="-122"/>
              </a:rPr>
              <a:t>月</a:t>
            </a:r>
            <a:r>
              <a:rPr lang="en-US" altLang="zh-CN" b="1" dirty="0">
                <a:latin typeface="楷体" panose="02010609060101010101" pitchFamily="49" charset="-122"/>
                <a:ea typeface="楷体" panose="02010609060101010101" pitchFamily="49" charset="-122"/>
              </a:rPr>
              <a:t>26</a:t>
            </a:r>
            <a:r>
              <a:rPr lang="zh-CN" altLang="en-US" b="1" dirty="0">
                <a:latin typeface="楷体" panose="02010609060101010101" pitchFamily="49" charset="-122"/>
                <a:ea typeface="楷体" panose="02010609060101010101" pitchFamily="49" charset="-122"/>
              </a:rPr>
              <a:t>日）</a:t>
            </a:r>
            <a:endParaRPr lang="zh-CN" altLang="en-US" b="1" dirty="0">
              <a:latin typeface="楷体" panose="02010609060101010101" pitchFamily="49" charset="-122"/>
              <a:ea typeface="楷体" panose="02010609060101010101" pitchFamily="49" charset="-122"/>
            </a:endParaRPr>
          </a:p>
        </p:txBody>
      </p:sp>
      <p:sp>
        <p:nvSpPr>
          <p:cNvPr id="15"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spc="120" dirty="0" smtClean="0">
                <a:solidFill>
                  <a:schemeClr val="bg1"/>
                </a:solidFill>
                <a:latin typeface="微软雅黑" panose="020B0503020204020204" pitchFamily="34" charset="-122"/>
                <a:ea typeface="微软雅黑" panose="020B0503020204020204" pitchFamily="34" charset="-122"/>
              </a:rPr>
              <a:t>重要</a:t>
            </a:r>
            <a:r>
              <a:rPr lang="zh-CN" altLang="en-US" sz="1100" spc="120" dirty="0">
                <a:solidFill>
                  <a:schemeClr val="bg1"/>
                </a:solidFill>
                <a:latin typeface="微软雅黑" panose="020B0503020204020204" pitchFamily="34" charset="-122"/>
                <a:ea typeface="微软雅黑" panose="020B0503020204020204" pitchFamily="34" charset="-122"/>
              </a:rPr>
              <a:t>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5719" y="184281"/>
            <a:ext cx="7156536" cy="276422"/>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重要</a:t>
            </a:r>
            <a:r>
              <a:rPr lang="zh-CN" altLang="en-US" sz="1100" dirty="0">
                <a:solidFill>
                  <a:schemeClr val="bg1"/>
                </a:solidFill>
                <a:latin typeface="微软雅黑" panose="020B0503020204020204" pitchFamily="34" charset="-122"/>
                <a:ea typeface="微软雅黑" panose="020B0503020204020204" pitchFamily="34" charset="-122"/>
                <a:sym typeface="+mn-ea"/>
              </a:rPr>
              <a:t>思想的核心观点和主要内容是什么？</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812" y="3743259"/>
            <a:ext cx="12192000" cy="3114742"/>
          </a:xfrm>
          <a:prstGeom prst="rect">
            <a:avLst/>
          </a:prstGeom>
          <a:gradFill flip="none" rotWithShape="1">
            <a:gsLst>
              <a:gs pos="0">
                <a:srgbClr val="EFC879">
                  <a:alpha val="55000"/>
                </a:srgbClr>
              </a:gs>
              <a:gs pos="100000">
                <a:srgbClr val="FBECC4">
                  <a:alpha val="31000"/>
                </a:srgb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Gotham Rounded Book"/>
              <a:ea typeface="思源黑体 CN Regular"/>
              <a:cs typeface="+mn-cs"/>
            </a:endParaRPr>
          </a:p>
        </p:txBody>
      </p:sp>
      <p:sp>
        <p:nvSpPr>
          <p:cNvPr id="15" name="矩形 14"/>
          <p:cNvSpPr/>
          <p:nvPr/>
        </p:nvSpPr>
        <p:spPr>
          <a:xfrm>
            <a:off x="664999" y="2827145"/>
            <a:ext cx="8656801" cy="3613391"/>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4721265" y="608443"/>
            <a:ext cx="274947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prstClr val="black"/>
                </a:solidFill>
                <a:effectLst/>
                <a:highlight>
                  <a:srgbClr val="FCFDFA"/>
                </a:highlight>
                <a:uLnTx/>
                <a:uFillTx/>
                <a:latin typeface="微软雅黑" panose="020B0503020204020204" pitchFamily="34" charset="-122"/>
                <a:ea typeface="微软雅黑" panose="020B0503020204020204" pitchFamily="34" charset="-122"/>
                <a:cs typeface="+mn-cs"/>
              </a:rPr>
              <a:t>深化干部人事制度改革</a:t>
            </a:r>
            <a:endParaRPr kumimoji="1" lang="zh-CN" altLang="en-US" sz="2000" b="1" i="0" u="none" strike="noStrike" kern="1200" cap="none" spc="0" normalizeH="0" baseline="0" noProof="0" dirty="0">
              <a:ln>
                <a:noFill/>
              </a:ln>
              <a:solidFill>
                <a:prstClr val="black"/>
              </a:solidFill>
              <a:effectLst/>
              <a:highlight>
                <a:srgbClr val="FCFDFA"/>
              </a:highligh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1137459" y="2992782"/>
            <a:ext cx="7704054" cy="3282117"/>
          </a:xfrm>
          <a:prstGeom prst="rect">
            <a:avLst/>
          </a:prstGeom>
          <a:noFill/>
        </p:spPr>
        <p:txBody>
          <a:bodyPr wrap="square" rtlCol="0">
            <a:spAutoFit/>
          </a:bodyPr>
          <a:lstStyle/>
          <a:p>
            <a:pPr marL="342900" indent="-342900" algn="just">
              <a:lnSpc>
                <a:spcPct val="130000"/>
              </a:lnSpc>
              <a:buClr>
                <a:srgbClr val="C00000"/>
              </a:buClr>
              <a:buFont typeface="Wingdings" panose="05000000000000000000" pitchFamily="2" charset="2"/>
              <a:buChar char="u"/>
            </a:pPr>
            <a:r>
              <a:rPr lang="zh-CN" altLang="en-US" b="1" i="0" dirty="0">
                <a:solidFill>
                  <a:srgbClr val="333333"/>
                </a:solidFill>
                <a:effectLst/>
                <a:latin typeface="楷体" panose="02010609060101010101" pitchFamily="49" charset="-122"/>
                <a:ea typeface="楷体" panose="02010609060101010101" pitchFamily="49" charset="-122"/>
              </a:rPr>
              <a:t>建立起能上能下、能进能出、有效激励、严格监督、竞争择优、充满活力的用人机制；</a:t>
            </a:r>
            <a:endParaRPr lang="zh-CN" altLang="en-US" b="1" i="0" dirty="0">
              <a:solidFill>
                <a:srgbClr val="333333"/>
              </a:solidFill>
              <a:effectLst/>
              <a:latin typeface="楷体" panose="02010609060101010101" pitchFamily="49" charset="-122"/>
              <a:ea typeface="楷体" panose="02010609060101010101" pitchFamily="49" charset="-122"/>
            </a:endParaRPr>
          </a:p>
          <a:p>
            <a:pPr marL="342900" indent="-342900" algn="just">
              <a:lnSpc>
                <a:spcPct val="130000"/>
              </a:lnSpc>
              <a:buClr>
                <a:srgbClr val="C00000"/>
              </a:buClr>
              <a:buFont typeface="Wingdings" panose="05000000000000000000" pitchFamily="2" charset="2"/>
              <a:buChar char="u"/>
            </a:pPr>
            <a:r>
              <a:rPr lang="zh-CN" altLang="en-US" b="1" i="0" dirty="0">
                <a:solidFill>
                  <a:srgbClr val="333333"/>
                </a:solidFill>
                <a:effectLst/>
                <a:latin typeface="楷体" panose="02010609060101010101" pitchFamily="49" charset="-122"/>
                <a:ea typeface="楷体" panose="02010609060101010101" pitchFamily="49" charset="-122"/>
              </a:rPr>
              <a:t>完善干部人事工作统一领导、分级管理、有效调控的宏观管理体系；</a:t>
            </a:r>
            <a:endParaRPr lang="zh-CN" altLang="en-US" b="1" i="0" dirty="0">
              <a:solidFill>
                <a:srgbClr val="333333"/>
              </a:solidFill>
              <a:effectLst/>
              <a:latin typeface="楷体" panose="02010609060101010101" pitchFamily="49" charset="-122"/>
              <a:ea typeface="楷体" panose="02010609060101010101" pitchFamily="49" charset="-122"/>
            </a:endParaRPr>
          </a:p>
          <a:p>
            <a:pPr marL="342900" indent="-342900" algn="just">
              <a:lnSpc>
                <a:spcPct val="130000"/>
              </a:lnSpc>
              <a:buClr>
                <a:srgbClr val="C00000"/>
              </a:buClr>
              <a:buFont typeface="Wingdings" panose="05000000000000000000" pitchFamily="2" charset="2"/>
              <a:buChar char="u"/>
            </a:pPr>
            <a:r>
              <a:rPr lang="zh-CN" altLang="en-US" b="1" i="0" dirty="0">
                <a:solidFill>
                  <a:srgbClr val="333333"/>
                </a:solidFill>
                <a:effectLst/>
                <a:latin typeface="楷体" panose="02010609060101010101" pitchFamily="49" charset="-122"/>
                <a:ea typeface="楷体" panose="02010609060101010101" pitchFamily="49" charset="-122"/>
              </a:rPr>
              <a:t>形成符合党政机关、国有企业和事业单位不同特点的、科学的分类管理体制，建立各具特色的管理制度；</a:t>
            </a:r>
            <a:endParaRPr lang="zh-CN" altLang="en-US" b="1" i="0" dirty="0">
              <a:solidFill>
                <a:srgbClr val="333333"/>
              </a:solidFill>
              <a:effectLst/>
              <a:latin typeface="楷体" panose="02010609060101010101" pitchFamily="49" charset="-122"/>
              <a:ea typeface="楷体" panose="02010609060101010101" pitchFamily="49" charset="-122"/>
            </a:endParaRPr>
          </a:p>
          <a:p>
            <a:pPr marL="342900" indent="-342900" algn="just">
              <a:lnSpc>
                <a:spcPct val="130000"/>
              </a:lnSpc>
              <a:buClr>
                <a:srgbClr val="C00000"/>
              </a:buClr>
              <a:buFont typeface="Wingdings" panose="05000000000000000000" pitchFamily="2" charset="2"/>
              <a:buChar char="u"/>
            </a:pPr>
            <a:r>
              <a:rPr lang="zh-CN" altLang="en-US" b="1" i="0" dirty="0">
                <a:solidFill>
                  <a:srgbClr val="333333"/>
                </a:solidFill>
                <a:effectLst/>
                <a:latin typeface="楷体" panose="02010609060101010101" pitchFamily="49" charset="-122"/>
                <a:ea typeface="楷体" panose="02010609060101010101" pitchFamily="49" charset="-122"/>
              </a:rPr>
              <a:t>健全干部人事管理法规体系，努力实现干部人事工作的依法管理，有效遏制用人上的不正之风和腐败现象；</a:t>
            </a:r>
            <a:endParaRPr lang="en-US" altLang="zh-CN" b="1" i="0" dirty="0">
              <a:solidFill>
                <a:srgbClr val="333333"/>
              </a:solidFill>
              <a:effectLst/>
              <a:latin typeface="楷体" panose="02010609060101010101" pitchFamily="49" charset="-122"/>
              <a:ea typeface="楷体" panose="02010609060101010101" pitchFamily="49" charset="-122"/>
            </a:endParaRPr>
          </a:p>
          <a:p>
            <a:pPr marL="342900" indent="-342900" algn="just">
              <a:lnSpc>
                <a:spcPct val="130000"/>
              </a:lnSpc>
              <a:buClr>
                <a:srgbClr val="C00000"/>
              </a:buClr>
              <a:buFont typeface="Wingdings" panose="05000000000000000000" pitchFamily="2" charset="2"/>
              <a:buChar char="u"/>
            </a:pPr>
            <a:r>
              <a:rPr lang="zh-CN" altLang="en-US" b="1" i="0" dirty="0">
                <a:solidFill>
                  <a:srgbClr val="333333"/>
                </a:solidFill>
                <a:effectLst/>
                <a:latin typeface="楷体" panose="02010609060101010101" pitchFamily="49" charset="-122"/>
                <a:ea typeface="楷体" panose="02010609060101010101" pitchFamily="49" charset="-122"/>
              </a:rPr>
              <a:t>创造尊重知识，尊重人才，有利于优秀人才脱颖而出、健康成长的社会环境，实现人才资源的整体开发与合理配置。</a:t>
            </a:r>
            <a:endParaRPr lang="zh-CN" altLang="en-US" b="1" i="0" dirty="0">
              <a:solidFill>
                <a:srgbClr val="333333"/>
              </a:solidFill>
              <a:effectLst/>
              <a:latin typeface="楷体" panose="02010609060101010101" pitchFamily="49" charset="-122"/>
              <a:ea typeface="楷体" panose="02010609060101010101" pitchFamily="49" charset="-122"/>
            </a:endParaRPr>
          </a:p>
        </p:txBody>
      </p:sp>
      <p:sp>
        <p:nvSpPr>
          <p:cNvPr id="24" name="文本框 23"/>
          <p:cNvSpPr txBox="1"/>
          <p:nvPr/>
        </p:nvSpPr>
        <p:spPr>
          <a:xfrm>
            <a:off x="745492" y="1301535"/>
            <a:ext cx="7973205" cy="55399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en-US" altLang="zh-CN"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2000</a:t>
            </a:r>
            <a:r>
              <a:rPr kumimoji="1"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年</a:t>
            </a:r>
            <a:r>
              <a:rPr kumimoji="1" lang="en-US" altLang="zh-CN"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6</a:t>
            </a:r>
            <a:r>
              <a:rPr kumimoji="1"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月</a:t>
            </a:r>
            <a:r>
              <a:rPr kumimoji="1" lang="en-US" altLang="zh-CN" sz="2000" b="1" dirty="0">
                <a:solidFill>
                  <a:prstClr val="black"/>
                </a:solidFill>
                <a:latin typeface="华文中宋" panose="02010600040101010101" pitchFamily="2" charset="-122"/>
                <a:ea typeface="华文中宋" panose="02010600040101010101" pitchFamily="2" charset="-122"/>
              </a:rPr>
              <a:t> </a:t>
            </a:r>
            <a:r>
              <a:rPr kumimoji="1" lang="zh-CN" altLang="en-US" sz="2000" b="1" dirty="0">
                <a:solidFill>
                  <a:prstClr val="black"/>
                </a:solidFill>
                <a:latin typeface="华文中宋" panose="02010600040101010101" pitchFamily="2" charset="-122"/>
                <a:ea typeface="华文中宋" panose="02010600040101010101" pitchFamily="2" charset="-122"/>
              </a:rPr>
              <a:t>中共中央办公厅印发</a:t>
            </a:r>
            <a:r>
              <a:rPr kumimoji="1"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1"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深化干部人事制度改革纲要</a:t>
            </a:r>
            <a:r>
              <a:rPr kumimoji="1" lang="en-US" altLang="zh-CN"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9" name="等腰三角形 28"/>
          <p:cNvSpPr/>
          <p:nvPr/>
        </p:nvSpPr>
        <p:spPr>
          <a:xfrm rot="5400000">
            <a:off x="358183" y="1499602"/>
            <a:ext cx="220664" cy="190228"/>
          </a:xfrm>
          <a:prstGeom prst="triangle">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9571257" y="5949679"/>
            <a:ext cx="2595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1995</a:t>
            </a:r>
            <a:r>
              <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年起，各地逐步试行面向社会公开招考党政领导干部的做法</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1"/>
          <a:stretch>
            <a:fillRect/>
          </a:stretch>
        </p:blipFill>
        <p:spPr>
          <a:xfrm>
            <a:off x="9586066" y="1756890"/>
            <a:ext cx="2362200" cy="4118726"/>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6" name="文本框 5"/>
          <p:cNvSpPr txBox="1"/>
          <p:nvPr/>
        </p:nvSpPr>
        <p:spPr>
          <a:xfrm>
            <a:off x="664999" y="1995926"/>
            <a:ext cx="7704053" cy="853567"/>
          </a:xfrm>
          <a:prstGeom prst="rect">
            <a:avLst/>
          </a:prstGeom>
          <a:noFill/>
        </p:spPr>
        <p:txBody>
          <a:bodyPr wrap="square">
            <a:spAutoFit/>
          </a:bodyPr>
          <a:lstStyle/>
          <a:p>
            <a:pPr marL="0" marR="0" lvl="0" indent="457200" algn="just" defTabSz="914400" rtl="0" eaLnBrk="1" fontAlgn="auto" latinLnBrk="0" hangingPunct="1">
              <a:lnSpc>
                <a:spcPct val="130000"/>
              </a:lnSpc>
              <a:spcBef>
                <a:spcPts val="0"/>
              </a:spcBef>
              <a:spcAft>
                <a:spcPts val="0"/>
              </a:spcAft>
              <a:buClrTx/>
              <a:buSzTx/>
              <a:buFontTx/>
              <a:buNone/>
              <a:defRPr/>
            </a:pPr>
            <a:r>
              <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这是新中国成立以来第一次作出干部人事制度改革的总体规划，标志着我国干部人事制度改革的进一步深化。基本目标是：</a:t>
            </a:r>
            <a:endPar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直角三角形 32"/>
          <p:cNvSpPr/>
          <p:nvPr/>
        </p:nvSpPr>
        <p:spPr>
          <a:xfrm>
            <a:off x="492153" y="2279445"/>
            <a:ext cx="252320" cy="286313"/>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812" y="3656034"/>
            <a:ext cx="12192000" cy="3201965"/>
          </a:xfrm>
          <a:prstGeom prst="rect">
            <a:avLst/>
          </a:prstGeom>
          <a:gradFill flip="none" rotWithShape="1">
            <a:gsLst>
              <a:gs pos="0">
                <a:srgbClr val="EFC879">
                  <a:alpha val="55000"/>
                </a:srgbClr>
              </a:gs>
              <a:gs pos="100000">
                <a:srgbClr val="FBECC4">
                  <a:alpha val="31000"/>
                </a:srgb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Gotham Rounded Book"/>
              <a:ea typeface="思源黑体 CN Regular"/>
              <a:cs typeface="+mn-cs"/>
            </a:endParaRPr>
          </a:p>
        </p:txBody>
      </p:sp>
      <p:sp>
        <p:nvSpPr>
          <p:cNvPr id="20" name="矩形 19"/>
          <p:cNvSpPr/>
          <p:nvPr/>
        </p:nvSpPr>
        <p:spPr>
          <a:xfrm>
            <a:off x="0" y="2565758"/>
            <a:ext cx="11796904" cy="296216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矩形 24"/>
          <p:cNvSpPr/>
          <p:nvPr/>
        </p:nvSpPr>
        <p:spPr>
          <a:xfrm>
            <a:off x="4411509" y="2389188"/>
            <a:ext cx="684785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 name="矩形 2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3784941" y="2928921"/>
            <a:ext cx="7465074" cy="2092881"/>
          </a:xfrm>
          <a:prstGeom prst="rect">
            <a:avLst/>
          </a:prstGeom>
          <a:noFill/>
        </p:spPr>
        <p:txBody>
          <a:bodyPr wrap="square" rtlCol="0">
            <a:spAutoFit/>
          </a:bodyPr>
          <a:lstStyle/>
          <a:p>
            <a:pPr marR="0" lvl="0" indent="457200" algn="just" fontAlgn="auto">
              <a:lnSpc>
                <a:spcPct val="130000"/>
              </a:lnSpc>
              <a:spcBef>
                <a:spcPts val="0"/>
              </a:spcBef>
              <a:spcAft>
                <a:spcPts val="0"/>
              </a:spcAft>
              <a:buClr>
                <a:srgbClr val="C00000"/>
              </a:buClr>
              <a:buSzTx/>
              <a:defRPr/>
            </a:pPr>
            <a:r>
              <a:rPr lang="en-US" altLang="zh-CN" sz="2000" dirty="0">
                <a:solidFill>
                  <a:srgbClr val="333333"/>
                </a:solidFill>
                <a:latin typeface="微软雅黑" panose="020B0503020204020204" pitchFamily="34" charset="-122"/>
                <a:ea typeface="微软雅黑" panose="020B0503020204020204" pitchFamily="34" charset="-122"/>
              </a:rPr>
              <a:t> 1991</a:t>
            </a:r>
            <a:r>
              <a:rPr lang="zh-CN" altLang="en-US" sz="2000" dirty="0">
                <a:solidFill>
                  <a:srgbClr val="333333"/>
                </a:solidFill>
                <a:latin typeface="微软雅黑" panose="020B0503020204020204" pitchFamily="34" charset="-122"/>
                <a:ea typeface="微软雅黑" panose="020B0503020204020204" pitchFamily="34" charset="-122"/>
              </a:rPr>
              <a:t>年</a:t>
            </a:r>
            <a:r>
              <a:rPr lang="en-US" altLang="zh-CN" sz="2000" dirty="0">
                <a:solidFill>
                  <a:srgbClr val="333333"/>
                </a:solidFill>
                <a:latin typeface="微软雅黑" panose="020B0503020204020204" pitchFamily="34" charset="-122"/>
                <a:ea typeface="微软雅黑" panose="020B0503020204020204" pitchFamily="34" charset="-122"/>
              </a:rPr>
              <a:t>11</a:t>
            </a:r>
            <a:r>
              <a:rPr lang="zh-CN" altLang="en-US" sz="2000" dirty="0">
                <a:solidFill>
                  <a:srgbClr val="333333"/>
                </a:solidFill>
                <a:latin typeface="微软雅黑" panose="020B0503020204020204" pitchFamily="34" charset="-122"/>
                <a:ea typeface="微软雅黑" panose="020B0503020204020204" pitchFamily="34" charset="-122"/>
              </a:rPr>
              <a:t>月</a:t>
            </a:r>
            <a:r>
              <a:rPr lang="en-US" altLang="zh-CN" sz="2000" dirty="0">
                <a:solidFill>
                  <a:srgbClr val="333333"/>
                </a:solidFill>
                <a:latin typeface="微软雅黑" panose="020B0503020204020204" pitchFamily="34" charset="-122"/>
                <a:ea typeface="微软雅黑" panose="020B0503020204020204" pitchFamily="34" charset="-122"/>
              </a:rPr>
              <a:t>1</a:t>
            </a:r>
            <a:r>
              <a:rPr lang="zh-CN" altLang="en-US" sz="2000" dirty="0">
                <a:solidFill>
                  <a:srgbClr val="333333"/>
                </a:solidFill>
                <a:latin typeface="微软雅黑" panose="020B0503020204020204" pitchFamily="34" charset="-122"/>
                <a:ea typeface="微软雅黑" panose="020B0503020204020204" pitchFamily="34" charset="-122"/>
              </a:rPr>
              <a:t>日国务院新闻办公室发表</a:t>
            </a:r>
            <a:r>
              <a:rPr lang="en-US" altLang="zh-CN" sz="2000" dirty="0">
                <a:solidFill>
                  <a:srgbClr val="333333"/>
                </a:solidFill>
                <a:latin typeface="微软雅黑" panose="020B0503020204020204" pitchFamily="34" charset="-122"/>
                <a:ea typeface="微软雅黑" panose="020B0503020204020204" pitchFamily="34" charset="-122"/>
              </a:rPr>
              <a:t>《</a:t>
            </a:r>
            <a:r>
              <a:rPr lang="zh-CN" altLang="en-US" sz="2000" dirty="0">
                <a:solidFill>
                  <a:srgbClr val="333333"/>
                </a:solidFill>
                <a:latin typeface="微软雅黑" panose="020B0503020204020204" pitchFamily="34" charset="-122"/>
                <a:ea typeface="微软雅黑" panose="020B0503020204020204" pitchFamily="34" charset="-122"/>
              </a:rPr>
              <a:t>中国的人权状况</a:t>
            </a:r>
            <a:r>
              <a:rPr lang="en-US" altLang="zh-CN" sz="2000" dirty="0">
                <a:solidFill>
                  <a:srgbClr val="333333"/>
                </a:solidFill>
                <a:latin typeface="微软雅黑" panose="020B0503020204020204" pitchFamily="34" charset="-122"/>
                <a:ea typeface="微软雅黑" panose="020B0503020204020204" pitchFamily="34" charset="-122"/>
              </a:rPr>
              <a:t>》</a:t>
            </a:r>
            <a:r>
              <a:rPr lang="zh-CN" altLang="en-US" sz="2000" dirty="0">
                <a:solidFill>
                  <a:srgbClr val="333333"/>
                </a:solidFill>
                <a:latin typeface="微软雅黑" panose="020B0503020204020204" pitchFamily="34" charset="-122"/>
                <a:ea typeface="微软雅黑" panose="020B0503020204020204" pitchFamily="34" charset="-122"/>
              </a:rPr>
              <a:t>白皮书，阐述中国关于人权问题的基本立场和基本政策，以大量事实介绍了新中国建立后中国人权状况发生的根本变化。白皮书指出：</a:t>
            </a:r>
            <a:r>
              <a:rPr lang="zh-CN" altLang="en-US" sz="2000" dirty="0">
                <a:solidFill>
                  <a:srgbClr val="333333"/>
                </a:solidFill>
                <a:latin typeface="楷体" panose="02010609060101010101" pitchFamily="49" charset="-122"/>
                <a:ea typeface="楷体" panose="02010609060101010101" pitchFamily="49" charset="-122"/>
              </a:rPr>
              <a:t>“</a:t>
            </a:r>
            <a:r>
              <a:rPr lang="zh-CN" altLang="en-US" sz="2000" b="1" dirty="0">
                <a:solidFill>
                  <a:srgbClr val="C00000"/>
                </a:solidFill>
                <a:latin typeface="微软雅黑" panose="020B0503020204020204" pitchFamily="34" charset="-122"/>
                <a:ea typeface="微软雅黑" panose="020B0503020204020204" pitchFamily="34" charset="-122"/>
              </a:rPr>
              <a:t>对于一个国家和民族来说，人权首先是人民的生存权。没有生存权，其他一切人权均无从谈起</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zh-CN" altLang="en-US" sz="2000" dirty="0" smtClean="0">
                <a:solidFill>
                  <a:srgbClr val="333333"/>
                </a:solidFill>
                <a:latin typeface="楷体" panose="02010609060101010101" pitchFamily="49" charset="-122"/>
                <a:ea typeface="楷体" panose="02010609060101010101" pitchFamily="49" charset="-122"/>
              </a:rPr>
              <a:t>”</a:t>
            </a:r>
            <a:endParaRPr lang="zh-CN" altLang="en-US" sz="2000" dirty="0">
              <a:solidFill>
                <a:srgbClr val="333333"/>
              </a:solidFill>
              <a:latin typeface="楷体" panose="02010609060101010101" pitchFamily="49" charset="-122"/>
              <a:ea typeface="楷体" panose="02010609060101010101" pitchFamily="49" charset="-122"/>
            </a:endParaRPr>
          </a:p>
        </p:txBody>
      </p:sp>
      <p:sp>
        <p:nvSpPr>
          <p:cNvPr id="14" name="文本框 13"/>
          <p:cNvSpPr txBox="1"/>
          <p:nvPr/>
        </p:nvSpPr>
        <p:spPr>
          <a:xfrm>
            <a:off x="1789373" y="1068209"/>
            <a:ext cx="861325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推动人权事业取得明显发展，尤其是人民的生存权和发展权获得巨大进步</a:t>
            </a:r>
            <a:endParaRPr kumimoji="1" lang="zh-CN" altLang="en-US" sz="20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p:nvGrpSpPr>
        <p:grpSpPr>
          <a:xfrm>
            <a:off x="744474" y="1852750"/>
            <a:ext cx="2493577" cy="4206240"/>
            <a:chOff x="744474" y="1852750"/>
            <a:chExt cx="2493577" cy="4206240"/>
          </a:xfrm>
        </p:grpSpPr>
        <p:grpSp>
          <p:nvGrpSpPr>
            <p:cNvPr id="21" name="组合 20"/>
            <p:cNvGrpSpPr/>
            <p:nvPr/>
          </p:nvGrpSpPr>
          <p:grpSpPr>
            <a:xfrm>
              <a:off x="744474" y="1852750"/>
              <a:ext cx="2493577" cy="4206240"/>
              <a:chOff x="744474" y="1852750"/>
              <a:chExt cx="2493577" cy="4206240"/>
            </a:xfrm>
            <a:effectLst>
              <a:outerShdw blurRad="50800" dist="38100" dir="5400000" algn="t" rotWithShape="0">
                <a:prstClr val="black">
                  <a:alpha val="40000"/>
                </a:prstClr>
              </a:outerShdw>
            </a:effectLst>
          </p:grpSpPr>
          <p:sp>
            <p:nvSpPr>
              <p:cNvPr id="9" name="梯形 8"/>
              <p:cNvSpPr/>
              <p:nvPr/>
            </p:nvSpPr>
            <p:spPr>
              <a:xfrm rot="16200000">
                <a:off x="-1207008" y="3804232"/>
                <a:ext cx="4206240" cy="303276"/>
              </a:xfrm>
              <a:prstGeom prst="trapezoid">
                <a:avLst>
                  <a:gd name="adj" fmla="val 6522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梯形 9"/>
              <p:cNvSpPr/>
              <p:nvPr/>
            </p:nvSpPr>
            <p:spPr>
              <a:xfrm rot="5400000" flipH="1">
                <a:off x="39456" y="2860395"/>
                <a:ext cx="4206240" cy="2190950"/>
              </a:xfrm>
              <a:prstGeom prst="trapezoid">
                <a:avLst>
                  <a:gd name="adj" fmla="val 140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梯形 14"/>
              <p:cNvSpPr/>
              <p:nvPr/>
            </p:nvSpPr>
            <p:spPr>
              <a:xfrm rot="5400000" flipH="1">
                <a:off x="203507" y="3001144"/>
                <a:ext cx="3870967" cy="1878979"/>
              </a:xfrm>
              <a:prstGeom prst="trapezoid">
                <a:avLst>
                  <a:gd name="adj" fmla="val 14028"/>
                </a:avLst>
              </a:prstGeom>
              <a:noFill/>
              <a:ln w="19050">
                <a:solidFill>
                  <a:srgbClr val="E97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p:cNvSpPr txBox="1"/>
            <p:nvPr/>
          </p:nvSpPr>
          <p:spPr>
            <a:xfrm>
              <a:off x="1228325" y="2418624"/>
              <a:ext cx="1821332" cy="369332"/>
            </a:xfrm>
            <a:prstGeom prst="rect">
              <a:avLst/>
            </a:prstGeom>
            <a:noFill/>
            <a:effectLst/>
            <a:scene3d>
              <a:camera prst="isometricOffAxis2Left">
                <a:rot lat="600000" lon="1800000" rev="0"/>
              </a:camera>
              <a:lightRig rig="threePt" dir="t"/>
            </a:scene3d>
          </p:spPr>
          <p:txBody>
            <a:bodyPr wrap="none" rtlCol="0">
              <a:spAutoFit/>
            </a:bodyPr>
            <a:lstStyle/>
            <a:p>
              <a:r>
                <a:rPr lang="zh-CN" altLang="en-US" b="1" dirty="0">
                  <a:solidFill>
                    <a:schemeClr val="tx1">
                      <a:lumMod val="75000"/>
                      <a:lumOff val="25000"/>
                    </a:schemeClr>
                  </a:solidFill>
                  <a:latin typeface="黑体" panose="02010609060101010101" charset="-122"/>
                  <a:ea typeface="黑体" panose="02010609060101010101" charset="-122"/>
                </a:rPr>
                <a:t>中国的人权状况</a:t>
              </a:r>
              <a:endParaRPr lang="zh-CN" altLang="en-US" b="1" dirty="0">
                <a:solidFill>
                  <a:schemeClr val="tx1">
                    <a:lumMod val="75000"/>
                    <a:lumOff val="25000"/>
                  </a:schemeClr>
                </a:solidFill>
                <a:latin typeface="黑体" panose="02010609060101010101" charset="-122"/>
                <a:ea typeface="黑体" panose="02010609060101010101" charset="-122"/>
              </a:endParaRPr>
            </a:p>
          </p:txBody>
        </p:sp>
        <p:sp>
          <p:nvSpPr>
            <p:cNvPr id="17" name="文本框 16"/>
            <p:cNvSpPr txBox="1"/>
            <p:nvPr/>
          </p:nvSpPr>
          <p:spPr>
            <a:xfrm>
              <a:off x="1482401" y="2940356"/>
              <a:ext cx="1313180" cy="261610"/>
            </a:xfrm>
            <a:prstGeom prst="rect">
              <a:avLst/>
            </a:prstGeom>
            <a:noFill/>
            <a:effectLst/>
            <a:scene3d>
              <a:camera prst="isometricOffAxis2Left">
                <a:rot lat="600000" lon="1800000" rev="0"/>
              </a:camera>
              <a:lightRig rig="threePt" dir="t"/>
            </a:scene3d>
          </p:spPr>
          <p:txBody>
            <a:bodyPr wrap="none" rtlCol="0">
              <a:spAutoFit/>
            </a:bodyPr>
            <a:lstStyle/>
            <a:p>
              <a:r>
                <a:rPr lang="zh-CN" altLang="en-US" sz="1100" dirty="0">
                  <a:solidFill>
                    <a:schemeClr val="tx1">
                      <a:lumMod val="75000"/>
                      <a:lumOff val="25000"/>
                    </a:schemeClr>
                  </a:solidFill>
                  <a:latin typeface="华文仿宋" panose="02010600040101010101" pitchFamily="2" charset="-122"/>
                  <a:ea typeface="华文仿宋" panose="02010600040101010101" pitchFamily="2" charset="-122"/>
                </a:rPr>
                <a:t>国务院新闻办公室</a:t>
              </a:r>
              <a:endParaRPr lang="zh-CN" altLang="en-US" sz="1100" dirty="0">
                <a:solidFill>
                  <a:schemeClr val="tx1">
                    <a:lumMod val="75000"/>
                    <a:lumOff val="25000"/>
                  </a:schemeClr>
                </a:solidFill>
                <a:latin typeface="华文仿宋" panose="02010600040101010101" pitchFamily="2" charset="-122"/>
                <a:ea typeface="华文仿宋" panose="02010600040101010101" pitchFamily="2" charset="-122"/>
              </a:endParaRPr>
            </a:p>
          </p:txBody>
        </p:sp>
        <p:sp>
          <p:nvSpPr>
            <p:cNvPr id="18" name="文本框 17"/>
            <p:cNvSpPr txBox="1"/>
            <p:nvPr/>
          </p:nvSpPr>
          <p:spPr>
            <a:xfrm>
              <a:off x="1514062" y="5230055"/>
              <a:ext cx="1441420" cy="261610"/>
            </a:xfrm>
            <a:prstGeom prst="rect">
              <a:avLst/>
            </a:prstGeom>
            <a:noFill/>
            <a:scene3d>
              <a:camera prst="isometricOffAxis1Right"/>
              <a:lightRig rig="threePt" dir="t"/>
            </a:scene3d>
          </p:spPr>
          <p:txBody>
            <a:bodyPr wrap="none" rtlCol="0">
              <a:spAutoFit/>
            </a:bodyPr>
            <a:lstStyle/>
            <a:p>
              <a:r>
                <a:rPr lang="zh-CN" altLang="en-US" sz="1050" spc="300" dirty="0">
                  <a:solidFill>
                    <a:schemeClr val="tx1">
                      <a:lumMod val="75000"/>
                      <a:lumOff val="25000"/>
                    </a:schemeClr>
                  </a:solidFill>
                  <a:latin typeface="华文仿宋" panose="02010600040101010101" pitchFamily="2" charset="-122"/>
                  <a:ea typeface="华文仿宋" panose="02010600040101010101" pitchFamily="2" charset="-122"/>
                </a:rPr>
                <a:t>中央文献出版社</a:t>
              </a:r>
              <a:endParaRPr lang="zh-CN" altLang="en-US" sz="1050" spc="300" dirty="0">
                <a:solidFill>
                  <a:schemeClr val="tx1">
                    <a:lumMod val="75000"/>
                    <a:lumOff val="25000"/>
                  </a:schemeClr>
                </a:solidFill>
                <a:latin typeface="华文仿宋" panose="02010600040101010101" pitchFamily="2" charset="-122"/>
                <a:ea typeface="华文仿宋" panose="02010600040101010101" pitchFamily="2" charset="-122"/>
              </a:endParaRPr>
            </a:p>
          </p:txBody>
        </p:sp>
      </p:grpSp>
      <p:sp>
        <p:nvSpPr>
          <p:cNvPr id="31" name="矩形 30"/>
          <p:cNvSpPr/>
          <p:nvPr/>
        </p:nvSpPr>
        <p:spPr>
          <a:xfrm>
            <a:off x="259240" y="2279446"/>
            <a:ext cx="232913" cy="3534792"/>
          </a:xfrm>
          <a:prstGeom prst="rect">
            <a:avLst/>
          </a:prstGeom>
          <a:solidFill>
            <a:srgbClr val="E97C3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直角三角形 33"/>
          <p:cNvSpPr/>
          <p:nvPr/>
        </p:nvSpPr>
        <p:spPr>
          <a:xfrm flipV="1">
            <a:off x="488180" y="5528696"/>
            <a:ext cx="252320" cy="286313"/>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rcRect t="12485" b="12485"/>
          <a:stretch>
            <a:fillRect/>
          </a:stretch>
        </p:blipFill>
        <p:spPr>
          <a:xfrm>
            <a:off x="0" y="-2743"/>
            <a:ext cx="12192000" cy="6860743"/>
          </a:xfrm>
          <a:prstGeom prst="rect">
            <a:avLst/>
          </a:prstGeom>
        </p:spPr>
      </p:pic>
      <p:sp>
        <p:nvSpPr>
          <p:cNvPr id="23" name="矩形 22"/>
          <p:cNvSpPr/>
          <p:nvPr/>
        </p:nvSpPr>
        <p:spPr>
          <a:xfrm>
            <a:off x="14798" y="7444"/>
            <a:ext cx="12202160" cy="6843113"/>
          </a:xfrm>
          <a:prstGeom prst="rect">
            <a:avLst/>
          </a:prstGeom>
          <a:gradFill flip="none" rotWithShape="1">
            <a:gsLst>
              <a:gs pos="0">
                <a:srgbClr val="AF1E22">
                  <a:alpha val="90000"/>
                </a:srgbClr>
              </a:gs>
              <a:gs pos="69000">
                <a:srgbClr val="ED9184">
                  <a:alpha val="43000"/>
                </a:srgbClr>
              </a:gs>
              <a:gs pos="100000">
                <a:srgbClr val="FBECC4">
                  <a:alpha val="31000"/>
                </a:srgbClr>
              </a:gs>
            </a:gsLst>
            <a:lin ang="4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4" name="文本框 3"/>
          <p:cNvSpPr txBox="1"/>
          <p:nvPr/>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rotWithShape="1">
          <a:blip r:embed="rId2"/>
          <a:srcRect b="11434"/>
          <a:stretch>
            <a:fillRect/>
          </a:stretch>
        </p:blipFill>
        <p:spPr>
          <a:xfrm>
            <a:off x="263013" y="1452597"/>
            <a:ext cx="4021908" cy="2907781"/>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0" name="文本框 9"/>
          <p:cNvSpPr txBox="1"/>
          <p:nvPr/>
        </p:nvSpPr>
        <p:spPr>
          <a:xfrm>
            <a:off x="128357" y="4447977"/>
            <a:ext cx="4291221" cy="276999"/>
          </a:xfrm>
          <a:prstGeom prst="rect">
            <a:avLst/>
          </a:prstGeom>
          <a:noFill/>
        </p:spPr>
        <p:txBody>
          <a:bodyPr wrap="square" rtlCol="0">
            <a:spAutoFit/>
          </a:bodyPr>
          <a:lstStyle/>
          <a:p>
            <a:pPr algn="ct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2000</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日，江泽民在联合国千年首脑会议上发言</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4715764" y="1730358"/>
            <a:ext cx="7214979" cy="4278557"/>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63364" y="1577958"/>
            <a:ext cx="7214979" cy="4278557"/>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410964" y="1425558"/>
            <a:ext cx="7214979" cy="4278557"/>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63013" y="1204116"/>
            <a:ext cx="684785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765365" y="1710991"/>
            <a:ext cx="6619805" cy="3693319"/>
          </a:xfrm>
          <a:prstGeom prst="rect">
            <a:avLst/>
          </a:prstGeom>
          <a:noFill/>
        </p:spPr>
        <p:txBody>
          <a:bodyPr wrap="square" rtlCol="0">
            <a:spAutoFit/>
          </a:bodyPr>
          <a:lstStyle/>
          <a:p>
            <a:pPr indent="457200" algn="just">
              <a:lnSpc>
                <a:spcPct val="130000"/>
              </a:lnSpc>
              <a:buClr>
                <a:srgbClr val="C00000"/>
              </a:buClr>
            </a:pPr>
            <a:r>
              <a:rPr lang="zh-CN" altLang="en-US" sz="2000" dirty="0">
                <a:solidFill>
                  <a:srgbClr val="333333"/>
                </a:solidFill>
                <a:latin typeface="微软雅黑" panose="020B0503020204020204" pitchFamily="34" charset="-122"/>
                <a:ea typeface="微软雅黑" panose="020B0503020204020204" pitchFamily="34" charset="-122"/>
              </a:rPr>
              <a:t> 苏东剧变后，国际敌对势力加紧对我国进行以西化、分化为目的的各种渗透、破坏活动，美西方国家提出</a:t>
            </a:r>
            <a:r>
              <a:rPr lang="zh-CN" altLang="en-US" sz="2000" dirty="0">
                <a:solidFill>
                  <a:srgbClr val="333333"/>
                </a:solidFill>
                <a:latin typeface="楷体" panose="02010609060101010101" pitchFamily="49" charset="-122"/>
                <a:ea typeface="楷体" panose="02010609060101010101" pitchFamily="49" charset="-122"/>
              </a:rPr>
              <a:t>“</a:t>
            </a:r>
            <a:r>
              <a:rPr lang="zh-CN" altLang="en-US" sz="2000" dirty="0">
                <a:solidFill>
                  <a:srgbClr val="333333"/>
                </a:solidFill>
                <a:latin typeface="微软雅黑" panose="020B0503020204020204" pitchFamily="34" charset="-122"/>
                <a:ea typeface="微软雅黑" panose="020B0503020204020204" pitchFamily="34" charset="-122"/>
              </a:rPr>
              <a:t>人权高于主权</a:t>
            </a:r>
            <a:r>
              <a:rPr lang="zh-CN" altLang="en-US" sz="2000" dirty="0">
                <a:solidFill>
                  <a:srgbClr val="333333"/>
                </a:solidFill>
                <a:latin typeface="楷体" panose="02010609060101010101" pitchFamily="49" charset="-122"/>
                <a:ea typeface="楷体" panose="02010609060101010101" pitchFamily="49" charset="-122"/>
              </a:rPr>
              <a:t>”</a:t>
            </a:r>
            <a:r>
              <a:rPr lang="zh-CN" altLang="en-US" sz="2000" dirty="0" smtClean="0">
                <a:solidFill>
                  <a:srgbClr val="333333"/>
                </a:solidFill>
                <a:latin typeface="微软雅黑" panose="020B0503020204020204" pitchFamily="34" charset="-122"/>
                <a:ea typeface="微软雅黑" panose="020B0503020204020204" pitchFamily="34" charset="-122"/>
              </a:rPr>
              <a:t>等</a:t>
            </a:r>
            <a:r>
              <a:rPr lang="zh-CN" altLang="en-US" sz="2000" dirty="0" smtClean="0">
                <a:solidFill>
                  <a:srgbClr val="333333"/>
                </a:solidFill>
                <a:latin typeface="楷体" panose="02010609060101010101" pitchFamily="49" charset="-122"/>
                <a:ea typeface="楷体" panose="02010609060101010101" pitchFamily="49" charset="-122"/>
              </a:rPr>
              <a:t>“</a:t>
            </a:r>
            <a:r>
              <a:rPr lang="zh-CN" altLang="en-US" sz="2000" dirty="0" smtClean="0">
                <a:solidFill>
                  <a:srgbClr val="333333"/>
                </a:solidFill>
                <a:latin typeface="微软雅黑" panose="020B0503020204020204" pitchFamily="34" charset="-122"/>
                <a:ea typeface="微软雅黑" panose="020B0503020204020204" pitchFamily="34" charset="-122"/>
              </a:rPr>
              <a:t>新干涉主义</a:t>
            </a:r>
            <a:r>
              <a:rPr lang="zh-CN" altLang="en-US" sz="2000" dirty="0">
                <a:solidFill>
                  <a:srgbClr val="333333"/>
                </a:solidFill>
                <a:latin typeface="楷体" panose="02010609060101010101" pitchFamily="49" charset="-122"/>
                <a:ea typeface="楷体" panose="02010609060101010101" pitchFamily="49" charset="-122"/>
              </a:rPr>
              <a:t>”</a:t>
            </a:r>
            <a:r>
              <a:rPr lang="zh-CN" altLang="en-US" sz="2000" dirty="0" smtClean="0">
                <a:solidFill>
                  <a:srgbClr val="333333"/>
                </a:solidFill>
                <a:latin typeface="微软雅黑" panose="020B0503020204020204" pitchFamily="34" charset="-122"/>
                <a:ea typeface="微软雅黑" panose="020B0503020204020204" pitchFamily="34" charset="-122"/>
              </a:rPr>
              <a:t>的</a:t>
            </a:r>
            <a:r>
              <a:rPr lang="zh-CN" altLang="en-US" sz="2000" dirty="0">
                <a:solidFill>
                  <a:srgbClr val="333333"/>
                </a:solidFill>
                <a:latin typeface="微软雅黑" panose="020B0503020204020204" pitchFamily="34" charset="-122"/>
                <a:ea typeface="微软雅黑" panose="020B0503020204020204" pitchFamily="34" charset="-122"/>
              </a:rPr>
              <a:t>口号，为他们推行霸权主义和强权政治制造理论依据。江泽民在联合国千年首脑会议上指出</a:t>
            </a:r>
            <a:r>
              <a:rPr lang="zh-CN" altLang="en-US" sz="2000" dirty="0" smtClean="0">
                <a:solidFill>
                  <a:srgbClr val="333333"/>
                </a:solidFill>
                <a:latin typeface="微软雅黑" panose="020B0503020204020204" pitchFamily="34" charset="-122"/>
                <a:ea typeface="微软雅黑" panose="020B0503020204020204" pitchFamily="34" charset="-122"/>
              </a:rPr>
              <a:t>，</a:t>
            </a:r>
            <a:r>
              <a:rPr lang="zh-CN" altLang="en-US" sz="2000" dirty="0">
                <a:solidFill>
                  <a:srgbClr val="333333"/>
                </a:solidFill>
                <a:latin typeface="楷体" panose="02010609060101010101" pitchFamily="49" charset="-122"/>
                <a:ea typeface="楷体" panose="02010609060101010101" pitchFamily="49" charset="-122"/>
              </a:rPr>
              <a:t>“</a:t>
            </a:r>
            <a:r>
              <a:rPr lang="zh-CN" altLang="en-US" sz="2000" dirty="0" smtClean="0">
                <a:solidFill>
                  <a:srgbClr val="333333"/>
                </a:solidFill>
                <a:latin typeface="微软雅黑" panose="020B0503020204020204" pitchFamily="34" charset="-122"/>
                <a:ea typeface="微软雅黑" panose="020B0503020204020204" pitchFamily="34" charset="-122"/>
              </a:rPr>
              <a:t>人权</a:t>
            </a:r>
            <a:r>
              <a:rPr lang="zh-CN" altLang="en-US" sz="2000" dirty="0">
                <a:solidFill>
                  <a:srgbClr val="333333"/>
                </a:solidFill>
                <a:latin typeface="微软雅黑" panose="020B0503020204020204" pitchFamily="34" charset="-122"/>
                <a:ea typeface="微软雅黑" panose="020B0503020204020204" pitchFamily="34" charset="-122"/>
              </a:rPr>
              <a:t>领域内的对话与合作，必须在尊重国家主权的基础上开展，这是保护和促进人权事业最根本最有效的途径。只要世界上还存在国界，人们分别在各自的国家中生活，维护国家的独立和主权就是每个国家政府与人民的最高利益。</a:t>
            </a:r>
            <a:r>
              <a:rPr lang="zh-CN" altLang="en-US" sz="2000" b="1" dirty="0">
                <a:solidFill>
                  <a:srgbClr val="C00000"/>
                </a:solidFill>
                <a:latin typeface="微软雅黑" panose="020B0503020204020204" pitchFamily="34" charset="-122"/>
                <a:ea typeface="微软雅黑" panose="020B0503020204020204" pitchFamily="34" charset="-122"/>
              </a:rPr>
              <a:t>没有主权，也就谈不上人权</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zh-CN" altLang="en-US" sz="2000" dirty="0">
                <a:solidFill>
                  <a:srgbClr val="333333"/>
                </a:solidFill>
                <a:latin typeface="楷体" panose="02010609060101010101" pitchFamily="49" charset="-122"/>
                <a:ea typeface="楷体" panose="02010609060101010101" pitchFamily="49" charset="-122"/>
              </a:rPr>
              <a:t>”</a:t>
            </a:r>
            <a:endParaRPr lang="zh-CN" altLang="en-US" sz="2000" dirty="0">
              <a:solidFill>
                <a:srgbClr val="333333"/>
              </a:solidFill>
              <a:latin typeface="微软雅黑" panose="020B0503020204020204" pitchFamily="34" charset="-122"/>
              <a:ea typeface="微软雅黑" panose="020B0503020204020204" pitchFamily="34" charset="-122"/>
            </a:endParaRPr>
          </a:p>
        </p:txBody>
      </p:sp>
      <p:sp>
        <p:nvSpPr>
          <p:cNvPr id="17" name="矩形 16"/>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spc="120" dirty="0" smtClean="0">
                <a:solidFill>
                  <a:schemeClr val="bg1"/>
                </a:solidFill>
                <a:latin typeface="微软雅黑" panose="020B0503020204020204" pitchFamily="34" charset="-122"/>
                <a:ea typeface="微软雅黑" panose="020B0503020204020204" pitchFamily="34" charset="-122"/>
              </a:rPr>
              <a:t>重要</a:t>
            </a:r>
            <a:r>
              <a:rPr lang="zh-CN" altLang="en-US" sz="1100" spc="120" dirty="0">
                <a:solidFill>
                  <a:schemeClr val="bg1"/>
                </a:solidFill>
                <a:latin typeface="微软雅黑" panose="020B0503020204020204" pitchFamily="34" charset="-122"/>
                <a:ea typeface="微软雅黑" panose="020B0503020204020204" pitchFamily="34" charset="-122"/>
              </a:rPr>
              <a:t>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5719" y="184281"/>
            <a:ext cx="7156536" cy="276422"/>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重要</a:t>
            </a:r>
            <a:r>
              <a:rPr lang="zh-CN" altLang="en-US" sz="1100" dirty="0">
                <a:solidFill>
                  <a:schemeClr val="bg1"/>
                </a:solidFill>
                <a:latin typeface="微软雅黑" panose="020B0503020204020204" pitchFamily="34" charset="-122"/>
                <a:ea typeface="微软雅黑" panose="020B0503020204020204" pitchFamily="34" charset="-122"/>
                <a:sym typeface="+mn-ea"/>
              </a:rPr>
              <a:t>思想的核心观点和主要内容是什么？</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19" name="矩形 18"/>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图文框 12"/>
          <p:cNvSpPr/>
          <p:nvPr/>
        </p:nvSpPr>
        <p:spPr>
          <a:xfrm>
            <a:off x="1001486" y="1373768"/>
            <a:ext cx="10189028" cy="4110464"/>
          </a:xfrm>
          <a:prstGeom prst="frame">
            <a:avLst>
              <a:gd name="adj1" fmla="val 4404"/>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1320800" y="1710497"/>
            <a:ext cx="9550400" cy="3437007"/>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1837083" y="1987580"/>
            <a:ext cx="8517835" cy="2882840"/>
          </a:xfrm>
          <a:prstGeom prst="rect">
            <a:avLst/>
          </a:prstGeom>
        </p:spPr>
        <p:txBody>
          <a:bodyPr wrap="square">
            <a:spAutoFit/>
          </a:bodyPr>
          <a:lstStyle/>
          <a:p>
            <a:pPr marL="0" marR="0" lvl="0" indent="457200" algn="just" defTabSz="914400" rtl="0" eaLnBrk="1" fontAlgn="auto" latinLnBrk="0" hangingPunct="1">
              <a:lnSpc>
                <a:spcPct val="150000"/>
              </a:lnSpc>
              <a:spcBef>
                <a:spcPts val="0"/>
              </a:spcBef>
              <a:spcAft>
                <a:spcPts val="0"/>
              </a:spcAft>
              <a:buClrTx/>
              <a:buSzTx/>
              <a:buFontTx/>
              <a:buNone/>
              <a:defRPr/>
            </a:pPr>
            <a:r>
              <a:rPr kumimoji="0" lang="zh-CN" altLang="en-US" sz="22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 中国是一个有十二亿多人口的发展中国家，这一国情决定了在中国生存权和发展权是最基本、最重要的人权。不首先解决温饱问题，其他一切权利都难以实现。近二十年来，中国的贫困人口减少了近两亿，为人民更好地享有各项权利创造了必要的物质条件。</a:t>
            </a:r>
            <a:endParaRPr kumimoji="0" lang="zh-CN" altLang="en-US" sz="22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0" marR="0" lvl="0" indent="0" algn="r" defTabSz="914400" rtl="0" eaLnBrk="1" fontAlgn="auto" latinLnBrk="0" hangingPunct="1">
              <a:lnSpc>
                <a:spcPct val="100000"/>
              </a:lnSpc>
              <a:spcBef>
                <a:spcPts val="800"/>
              </a:spcBef>
              <a:spcAft>
                <a:spcPts val="0"/>
              </a:spcAft>
              <a:buClrTx/>
              <a:buSzTx/>
              <a:buFontTx/>
              <a:buNone/>
              <a:defRPr/>
            </a:pPr>
            <a:r>
              <a:rPr kumimoji="0" lang="en-US" altLang="zh-CN"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江泽民：</a:t>
            </a:r>
            <a:r>
              <a:rPr kumimoji="0" lang="en-US" altLang="zh-CN"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a:t>
            </a:r>
            <a:r>
              <a:rPr kumimoji="0" lang="zh-CN" altLang="en-US"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充分保障人民依法享受人权</a:t>
            </a:r>
            <a:r>
              <a:rPr kumimoji="0" lang="en-US" altLang="zh-CN"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a:t>
            </a:r>
            <a:endParaRPr kumimoji="0" lang="en-US" altLang="zh-CN"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a:p>
            <a:pPr marL="0" marR="0" lvl="0" indent="0" algn="r" defTabSz="914400" rtl="0" eaLnBrk="1" fontAlgn="auto" latinLnBrk="0" hangingPunct="1">
              <a:lnSpc>
                <a:spcPct val="100000"/>
              </a:lnSpc>
              <a:spcBef>
                <a:spcPts val="800"/>
              </a:spcBef>
              <a:spcAft>
                <a:spcPts val="0"/>
              </a:spcAft>
              <a:buClrTx/>
              <a:buSzTx/>
              <a:buFontTx/>
              <a:buNone/>
              <a:defRPr/>
            </a:pPr>
            <a:r>
              <a:rPr kumimoji="0" lang="zh-CN" altLang="en-US"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a:t>
            </a:r>
            <a:r>
              <a:rPr kumimoji="0" lang="en-US" altLang="zh-CN"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1997</a:t>
            </a:r>
            <a:r>
              <a:rPr kumimoji="0" lang="zh-CN" altLang="en-US"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年</a:t>
            </a:r>
            <a:r>
              <a:rPr lang="en-US" altLang="zh-CN" b="1" dirty="0">
                <a:latin typeface="楷体" panose="02010609060101010101" pitchFamily="49" charset="-122"/>
                <a:ea typeface="楷体" panose="02010609060101010101" pitchFamily="49" charset="-122"/>
              </a:rPr>
              <a:t>7</a:t>
            </a:r>
            <a:r>
              <a:rPr kumimoji="0" lang="zh-CN" altLang="en-US"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月</a:t>
            </a:r>
            <a:r>
              <a:rPr lang="en-US" altLang="zh-CN" b="1" dirty="0">
                <a:latin typeface="楷体" panose="02010609060101010101" pitchFamily="49" charset="-122"/>
                <a:ea typeface="楷体" panose="02010609060101010101" pitchFamily="49" charset="-122"/>
              </a:rPr>
              <a:t>10</a:t>
            </a:r>
            <a:r>
              <a:rPr kumimoji="0" lang="zh-CN" altLang="en-US" sz="18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rPr>
              <a:t>日</a:t>
            </a:r>
            <a:r>
              <a:rPr lang="en-US" altLang="zh-CN" b="1" dirty="0" smtClean="0">
                <a:latin typeface="楷体" panose="02010609060101010101" pitchFamily="49" charset="-122"/>
                <a:ea typeface="楷体" panose="02010609060101010101" pitchFamily="49" charset="-122"/>
              </a:rPr>
              <a:t>—</a:t>
            </a:r>
            <a:r>
              <a:rPr kumimoji="0" lang="en-US" altLang="zh-CN" sz="1800" b="1" i="0" u="none" strike="noStrike" kern="1200" cap="none" spc="0" normalizeH="0" baseline="0" noProof="0" dirty="0" smtClean="0">
                <a:ln>
                  <a:noFill/>
                </a:ln>
                <a:effectLst/>
                <a:uLnTx/>
                <a:uFillTx/>
                <a:latin typeface="楷体" panose="02010609060101010101" pitchFamily="49" charset="-122"/>
                <a:ea typeface="楷体" panose="02010609060101010101" pitchFamily="49" charset="-122"/>
                <a:cs typeface="+mn-cs"/>
              </a:rPr>
              <a:t>1999</a:t>
            </a:r>
            <a:r>
              <a:rPr kumimoji="0" lang="zh-CN" altLang="en-US"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年</a:t>
            </a:r>
            <a:r>
              <a:rPr kumimoji="0" lang="en-US" altLang="zh-CN"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10</a:t>
            </a:r>
            <a:r>
              <a:rPr kumimoji="0" lang="zh-CN" altLang="en-US"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rPr>
              <a:t>月）</a:t>
            </a:r>
            <a:endParaRPr kumimoji="0" lang="zh-CN" altLang="en-US" sz="1800" b="1" i="0" u="none" strike="noStrike" kern="1200" cap="none" spc="0" normalizeH="0" baseline="0" noProof="0" dirty="0">
              <a:ln>
                <a:noFill/>
              </a:ln>
              <a:effectLst/>
              <a:uLnTx/>
              <a:uFillTx/>
              <a:latin typeface="楷体" panose="02010609060101010101" pitchFamily="49" charset="-122"/>
              <a:ea typeface="楷体" panose="02010609060101010101" pitchFamily="49" charset="-122"/>
              <a:cs typeface="+mn-cs"/>
            </a:endParaRPr>
          </a:p>
        </p:txBody>
      </p:sp>
      <p:sp>
        <p:nvSpPr>
          <p:cNvPr id="15" name="文本框 14"/>
          <p:cNvSpPr txBox="1"/>
          <p:nvPr/>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spc="120" dirty="0" smtClean="0">
                <a:solidFill>
                  <a:schemeClr val="bg1"/>
                </a:solidFill>
                <a:latin typeface="微软雅黑" panose="020B0503020204020204" pitchFamily="34" charset="-122"/>
                <a:ea typeface="微软雅黑" panose="020B0503020204020204" pitchFamily="34" charset="-122"/>
              </a:rPr>
              <a:t>重要</a:t>
            </a:r>
            <a:r>
              <a:rPr lang="zh-CN" altLang="en-US" sz="1100" spc="120" dirty="0">
                <a:solidFill>
                  <a:schemeClr val="bg1"/>
                </a:solidFill>
                <a:latin typeface="微软雅黑" panose="020B0503020204020204" pitchFamily="34" charset="-122"/>
                <a:ea typeface="微软雅黑" panose="020B0503020204020204" pitchFamily="34" charset="-122"/>
              </a:rPr>
              <a:t>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5719" y="184281"/>
            <a:ext cx="7156536" cy="276422"/>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重要</a:t>
            </a:r>
            <a:r>
              <a:rPr lang="zh-CN" altLang="en-US" sz="1100" dirty="0">
                <a:solidFill>
                  <a:schemeClr val="bg1"/>
                </a:solidFill>
                <a:latin typeface="微软雅黑" panose="020B0503020204020204" pitchFamily="34" charset="-122"/>
                <a:ea typeface="微软雅黑" panose="020B0503020204020204" pitchFamily="34" charset="-122"/>
                <a:sym typeface="+mn-ea"/>
              </a:rPr>
              <a:t>思想的核心观点和主要内容是什么？</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581" y="255047"/>
            <a:ext cx="7843627" cy="553085"/>
          </a:xfrm>
          <a:prstGeom prst="rect">
            <a:avLst/>
          </a:prstGeom>
          <a:noFill/>
        </p:spPr>
        <p:txBody>
          <a:bodyPr wrap="square" rtlCol="0">
            <a:spAutoFit/>
          </a:bodyPr>
          <a:lstStyle/>
          <a:p>
            <a:pPr algn="just"/>
            <a:r>
              <a:rPr lang="zh-CN" altLang="en-US" sz="3000" b="1" dirty="0">
                <a:solidFill>
                  <a:schemeClr val="bg1"/>
                </a:solidFill>
                <a:latin typeface="微软雅黑" panose="020B0503020204020204" pitchFamily="34" charset="-122"/>
                <a:ea typeface="微软雅黑" panose="020B0503020204020204" pitchFamily="34" charset="-122"/>
              </a:rPr>
              <a:t>一、</a:t>
            </a:r>
            <a:r>
              <a:rPr lang="zh-CN" altLang="en-US" sz="3000" b="1" dirty="0">
                <a:solidFill>
                  <a:schemeClr val="bg1"/>
                </a:solidFill>
                <a:latin typeface="微软雅黑" panose="020B0503020204020204" pitchFamily="34" charset="-122"/>
                <a:ea typeface="微软雅黑" panose="020B0503020204020204" pitchFamily="34" charset="-122"/>
                <a:sym typeface="+mn-ea"/>
              </a:rPr>
              <a:t>“三个代表”重要思想的形成条件</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
        <p:nvSpPr>
          <p:cNvPr id="35" name="矩形: 圆角 34"/>
          <p:cNvSpPr/>
          <p:nvPr/>
        </p:nvSpPr>
        <p:spPr>
          <a:xfrm>
            <a:off x="2049145" y="1068070"/>
            <a:ext cx="8093710" cy="998855"/>
          </a:xfrm>
          <a:prstGeom prst="roundRect">
            <a:avLst>
              <a:gd name="adj" fmla="val 50000"/>
            </a:avLst>
          </a:prstGeom>
          <a:solidFill>
            <a:srgbClr val="C00000"/>
          </a:solidFill>
          <a:ln w="31750">
            <a:solidFill>
              <a:srgbClr val="C000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lvl="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（一）“三个代表”重要思想是在对冷战结束后</a:t>
            </a:r>
            <a:endParaRPr lang="en-US" altLang="zh-CN"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a:p>
            <a:pPr lvl="0" indent="1078230" algn="just">
              <a:defRPr/>
            </a:pPr>
            <a:r>
              <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rPr>
              <a:t>国际局势科学判断的基础上形成的</a:t>
            </a:r>
            <a:endParaRPr lang="zh-CN" altLang="en-US" sz="2800" b="1" dirty="0">
              <a:solidFill>
                <a:prstClr val="white"/>
              </a:solidFill>
              <a:latin typeface="微软雅黑" panose="020B0503020204020204" pitchFamily="34" charset="-122"/>
              <a:ea typeface="微软雅黑" panose="020B0503020204020204" pitchFamily="34" charset="-122"/>
              <a:sym typeface="思源黑体 CN Medium" panose="020B0600000000000000" pitchFamily="34" charset="-122"/>
            </a:endParaRPr>
          </a:p>
        </p:txBody>
      </p:sp>
      <p:grpSp>
        <p:nvGrpSpPr>
          <p:cNvPr id="3" name="组合 2"/>
          <p:cNvGrpSpPr/>
          <p:nvPr/>
        </p:nvGrpSpPr>
        <p:grpSpPr>
          <a:xfrm>
            <a:off x="811411" y="2244594"/>
            <a:ext cx="10569179" cy="604398"/>
            <a:chOff x="1514901" y="2889721"/>
            <a:chExt cx="10569179" cy="604398"/>
          </a:xfrm>
        </p:grpSpPr>
        <p:sp>
          <p:nvSpPr>
            <p:cNvPr id="20" name="深色1"/>
            <p:cNvSpPr>
              <a:spLocks noChangeAspect="1" noChangeArrowheads="1"/>
            </p:cNvSpPr>
            <p:nvPr/>
          </p:nvSpPr>
          <p:spPr bwMode="ltGray">
            <a:xfrm>
              <a:off x="1514901" y="2890869"/>
              <a:ext cx="1587592" cy="603250"/>
            </a:xfrm>
            <a:prstGeom prst="snip2SameRect">
              <a:avLst/>
            </a:prstGeom>
            <a:solidFill>
              <a:srgbClr val="C00000"/>
            </a:solidFill>
            <a:ln w="3175" cap="flat" cmpd="sng" algn="ctr">
              <a:noFill/>
              <a:prstDash val="solid"/>
            </a:ln>
            <a:effectLst>
              <a:outerShdw blurRad="63500" sx="102000" sy="102000" algn="ctr" rotWithShape="0">
                <a:prstClr val="black">
                  <a:alpha val="20000"/>
                </a:prstClr>
              </a:outerShdw>
            </a:effectLst>
          </p:spPr>
          <p:txBody>
            <a:bodyPr anchor="ctr"/>
            <a:lstStyle/>
            <a:p>
              <a:pPr marL="0" marR="0" lvl="0" indent="0" algn="ctr" defTabSz="457200" rtl="0" eaLnBrk="1" fontAlgn="base" latinLnBrk="0" hangingPunct="1">
                <a:lnSpc>
                  <a:spcPct val="120000"/>
                </a:lnSpc>
                <a:spcBef>
                  <a:spcPct val="0"/>
                </a:spcBef>
                <a:spcAft>
                  <a:spcPct val="0"/>
                </a:spcAft>
                <a:buClrTx/>
                <a:buSzTx/>
                <a:buFontTx/>
                <a:buNone/>
                <a:defRPr/>
              </a:pPr>
              <a:endParaRPr kumimoji="0" lang="zh-CN" altLang="zh-CN" sz="2000" b="0"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1514901" y="2936906"/>
              <a:ext cx="1587592" cy="496888"/>
            </a:xfrm>
            <a:prstGeom prst="rect">
              <a:avLst/>
            </a:prstGeom>
            <a:noFill/>
            <a:ln w="9525">
              <a:noFill/>
            </a:ln>
          </p:spPr>
          <p:txBody>
            <a:bodyPr wrap="square">
              <a:spAutoFit/>
            </a:bodyPr>
            <a:lstStyle/>
            <a:p>
              <a:pPr marR="0" algn="ctr" defTabSz="914400">
                <a:lnSpc>
                  <a:spcPct val="120000"/>
                </a:lnSpc>
                <a:spcBef>
                  <a:spcPts val="1400"/>
                </a:spcBef>
                <a:buClrTx/>
                <a:buSzTx/>
                <a:buFontTx/>
                <a:buNone/>
                <a:defRPr/>
              </a:pPr>
              <a:r>
                <a:rPr kumimoji="0" lang="zh-CN" altLang="en-US" sz="2400" b="1" kern="1200" cap="none" spc="300" normalizeH="0" baseline="0" noProof="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cs"/>
                </a:rPr>
                <a:t>时代背景</a:t>
              </a:r>
              <a:endParaRPr kumimoji="0" lang="zh-CN" altLang="en-US" sz="2400" b="1" kern="1200" cap="none" spc="300" normalizeH="0" baseline="0" noProof="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n-cs"/>
              </a:endParaRPr>
            </a:p>
          </p:txBody>
        </p:sp>
        <p:sp>
          <p:nvSpPr>
            <p:cNvPr id="12" name="矩形 11"/>
            <p:cNvSpPr/>
            <p:nvPr/>
          </p:nvSpPr>
          <p:spPr>
            <a:xfrm>
              <a:off x="3204450" y="2889721"/>
              <a:ext cx="8846523" cy="60325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2"/>
            <p:cNvSpPr txBox="1"/>
            <p:nvPr/>
          </p:nvSpPr>
          <p:spPr>
            <a:xfrm>
              <a:off x="3253016" y="2943515"/>
              <a:ext cx="8831064" cy="497957"/>
            </a:xfrm>
            <a:prstGeom prst="rect">
              <a:avLst/>
            </a:prstGeom>
            <a:noFill/>
            <a:ln w="9525">
              <a:noFill/>
            </a:ln>
          </p:spPr>
          <p:txBody>
            <a:bodyPr wrap="square">
              <a:spAutoFit/>
            </a:bodyPr>
            <a:lstStyle/>
            <a:p>
              <a:pPr algn="just" eaLnBrk="1" hangingPunct="1">
                <a:lnSpc>
                  <a:spcPct val="120000"/>
                </a:lnSpc>
                <a:spcBef>
                  <a:spcPts val="1400"/>
                </a:spcBef>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我国所处的国际环境已经发生并还在经历着前所未有的巨大变化</a:t>
              </a:r>
              <a:endPar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6" name="矩形 4"/>
          <p:cNvSpPr>
            <a:spLocks noChangeArrowheads="1"/>
          </p:cNvSpPr>
          <p:nvPr/>
        </p:nvSpPr>
        <p:spPr bwMode="auto">
          <a:xfrm>
            <a:off x="327779" y="3011749"/>
            <a:ext cx="1048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en-US" altLang="zh-CN" sz="2400" b="1" dirty="0">
                <a:solidFill>
                  <a:srgbClr val="C00000"/>
                </a:solidFill>
              </a:rPr>
              <a:t>1.</a:t>
            </a:r>
            <a:r>
              <a:rPr lang="zh-CN" altLang="en-US" sz="2400" b="1" dirty="0">
                <a:solidFill>
                  <a:srgbClr val="C00000"/>
                </a:solidFill>
              </a:rPr>
              <a:t>国际局势动荡不安</a:t>
            </a:r>
            <a:endParaRPr lang="zh-CN" altLang="en-US" sz="2400" b="1" dirty="0">
              <a:solidFill>
                <a:srgbClr val="C00000"/>
              </a:solidFill>
            </a:endParaRPr>
          </a:p>
        </p:txBody>
      </p:sp>
      <p:grpSp>
        <p:nvGrpSpPr>
          <p:cNvPr id="7" name="组合 6"/>
          <p:cNvGrpSpPr/>
          <p:nvPr/>
        </p:nvGrpSpPr>
        <p:grpSpPr>
          <a:xfrm>
            <a:off x="1954254" y="3636171"/>
            <a:ext cx="3759200" cy="2565400"/>
            <a:chOff x="1605207" y="3636171"/>
            <a:chExt cx="3759200" cy="2565400"/>
          </a:xfrm>
        </p:grpSpPr>
        <p:grpSp>
          <p:nvGrpSpPr>
            <p:cNvPr id="4" name="组合 3"/>
            <p:cNvGrpSpPr/>
            <p:nvPr/>
          </p:nvGrpSpPr>
          <p:grpSpPr>
            <a:xfrm>
              <a:off x="1605207" y="3636171"/>
              <a:ext cx="3759200" cy="2565400"/>
              <a:chOff x="711200" y="2295525"/>
              <a:chExt cx="3759200" cy="2565400"/>
            </a:xfrm>
          </p:grpSpPr>
          <p:sp>
            <p:nvSpPr>
              <p:cNvPr id="17" name="任意多边形 15"/>
              <p:cNvSpPr/>
              <p:nvPr/>
            </p:nvSpPr>
            <p:spPr bwMode="auto">
              <a:xfrm>
                <a:off x="2324100" y="3959225"/>
                <a:ext cx="2089150" cy="901700"/>
              </a:xfrm>
              <a:custGeom>
                <a:avLst/>
                <a:gdLst>
                  <a:gd name="T0" fmla="*/ 2089496 w 2088803"/>
                  <a:gd name="T1" fmla="*/ 166456 h 901836"/>
                  <a:gd name="T2" fmla="*/ 2089497 w 2088803"/>
                  <a:gd name="T3" fmla="*/ 166458 h 901836"/>
                  <a:gd name="T4" fmla="*/ 2089496 w 2088803"/>
                  <a:gd name="T5" fmla="*/ 166458 h 901836"/>
                  <a:gd name="T6" fmla="*/ 2089496 w 2088803"/>
                  <a:gd name="T7" fmla="*/ 166456 h 901836"/>
                  <a:gd name="T8" fmla="*/ 1366813 w 2088803"/>
                  <a:gd name="T9" fmla="*/ 169 h 901836"/>
                  <a:gd name="T10" fmla="*/ 2089461 w 2088803"/>
                  <a:gd name="T11" fmla="*/ 166451 h 901836"/>
                  <a:gd name="T12" fmla="*/ 0 w 2088803"/>
                  <a:gd name="T13" fmla="*/ 901564 h 901836"/>
                  <a:gd name="T14" fmla="*/ 12704 w 2088803"/>
                  <a:gd name="T15" fmla="*/ 383113 h 901836"/>
                  <a:gd name="T16" fmla="*/ 14622 w 2088803"/>
                  <a:gd name="T17" fmla="*/ 305798 h 901836"/>
                  <a:gd name="T18" fmla="*/ 1123976 w 2088803"/>
                  <a:gd name="T19" fmla="*/ 14105 h 901836"/>
                  <a:gd name="T20" fmla="*/ 1366813 w 2088803"/>
                  <a:gd name="T21" fmla="*/ 169 h 9018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8803" h="901836">
                    <a:moveTo>
                      <a:pt x="2088802" y="166506"/>
                    </a:moveTo>
                    <a:lnTo>
                      <a:pt x="2088803" y="166508"/>
                    </a:lnTo>
                    <a:lnTo>
                      <a:pt x="2088802" y="166508"/>
                    </a:lnTo>
                    <a:lnTo>
                      <a:pt x="2088802" y="166506"/>
                    </a:lnTo>
                    <a:close/>
                    <a:moveTo>
                      <a:pt x="1366359" y="169"/>
                    </a:moveTo>
                    <a:cubicBezTo>
                      <a:pt x="1870672" y="-5965"/>
                      <a:pt x="1961917" y="157219"/>
                      <a:pt x="2088767" y="166501"/>
                    </a:cubicBezTo>
                    <a:cubicBezTo>
                      <a:pt x="1309026" y="-35244"/>
                      <a:pt x="623017" y="558111"/>
                      <a:pt x="0" y="901836"/>
                    </a:cubicBezTo>
                    <a:lnTo>
                      <a:pt x="12700" y="383229"/>
                    </a:lnTo>
                    <a:lnTo>
                      <a:pt x="14618" y="305890"/>
                    </a:lnTo>
                    <a:cubicBezTo>
                      <a:pt x="425088" y="191021"/>
                      <a:pt x="808776" y="44576"/>
                      <a:pt x="1123602" y="14109"/>
                    </a:cubicBezTo>
                    <a:cubicBezTo>
                      <a:pt x="1213825" y="5378"/>
                      <a:pt x="1294308" y="1045"/>
                      <a:pt x="1366359" y="169"/>
                    </a:cubicBezTo>
                    <a:close/>
                  </a:path>
                </a:pathLst>
              </a:custGeom>
              <a:gradFill flip="none" rotWithShape="1">
                <a:gsLst>
                  <a:gs pos="0">
                    <a:srgbClr val="874EA9"/>
                  </a:gs>
                  <a:gs pos="2000">
                    <a:srgbClr val="C00000"/>
                  </a:gs>
                  <a:gs pos="53255">
                    <a:srgbClr val="FFCDCD"/>
                  </a:gs>
                  <a:gs pos="100000">
                    <a:srgbClr val="FFEBEB"/>
                  </a:gs>
                </a:gsLst>
                <a:lin ang="18900000" scaled="1"/>
                <a:tileRect/>
              </a:gradFill>
              <a:ln>
                <a:noFill/>
              </a:ln>
              <a:extLst>
                <a:ext uri="{91240B29-F687-4F45-9708-019B960494DF}">
                  <a14:hiddenLine xmlns:a14="http://schemas.microsoft.com/office/drawing/2010/main" w="12700">
                    <a:solidFill>
                      <a:srgbClr val="000000"/>
                    </a:solidFill>
                    <a:prstDash val="solid"/>
                    <a:miter lim="800000"/>
                    <a:headEnd/>
                    <a:tailEnd/>
                  </a14:hiddenLine>
                </a:ext>
              </a:extLst>
            </p:spPr>
            <p:txBody>
              <a:bodyPr anchor="ctr"/>
              <a:lstStyle/>
              <a:p>
                <a:endParaRPr lang="zh-CN" altLang="en-US"/>
              </a:p>
            </p:txBody>
          </p:sp>
          <p:sp>
            <p:nvSpPr>
              <p:cNvPr id="18" name="任意多边形 14"/>
              <p:cNvSpPr/>
              <p:nvPr/>
            </p:nvSpPr>
            <p:spPr bwMode="auto">
              <a:xfrm>
                <a:off x="711200" y="2295525"/>
                <a:ext cx="3759200" cy="2124075"/>
              </a:xfrm>
              <a:custGeom>
                <a:avLst/>
                <a:gdLst>
                  <a:gd name="T0" fmla="*/ 76200 w 3759200"/>
                  <a:gd name="T1" fmla="*/ 0 h 2122887"/>
                  <a:gd name="T2" fmla="*/ 2628900 w 3759200"/>
                  <a:gd name="T3" fmla="*/ 146214 h 2122887"/>
                  <a:gd name="T4" fmla="*/ 3759200 w 3759200"/>
                  <a:gd name="T5" fmla="*/ 444998 h 2122887"/>
                  <a:gd name="T6" fmla="*/ 3702050 w 3759200"/>
                  <a:gd name="T7" fmla="*/ 1830847 h 2122887"/>
                  <a:gd name="T8" fmla="*/ 2736850 w 3759200"/>
                  <a:gd name="T9" fmla="*/ 1678277 h 2122887"/>
                  <a:gd name="T10" fmla="*/ 0 w 3759200"/>
                  <a:gd name="T11" fmla="*/ 1964347 h 2122887"/>
                  <a:gd name="T12" fmla="*/ 76200 w 3759200"/>
                  <a:gd name="T13" fmla="*/ 0 h 2122887"/>
                  <a:gd name="T14" fmla="*/ 0 60000 65536"/>
                  <a:gd name="T15" fmla="*/ 0 60000 65536"/>
                  <a:gd name="T16" fmla="*/ 0 60000 65536"/>
                  <a:gd name="T17" fmla="*/ 0 60000 65536"/>
                  <a:gd name="T18" fmla="*/ 0 60000 65536"/>
                  <a:gd name="T19" fmla="*/ 0 60000 65536"/>
                  <a:gd name="T20" fmla="*/ 0 60000 65536"/>
                  <a:gd name="T21" fmla="*/ 0 w 3759200"/>
                  <a:gd name="T22" fmla="*/ 0 h 2122887"/>
                  <a:gd name="T23" fmla="*/ 3759200 w 3759200"/>
                  <a:gd name="T24" fmla="*/ 2122887 h 21228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9200" h="2122887">
                    <a:moveTo>
                      <a:pt x="76200" y="0"/>
                    </a:moveTo>
                    <a:cubicBezTo>
                      <a:pt x="876300" y="548217"/>
                      <a:pt x="2048933" y="135467"/>
                      <a:pt x="2628900" y="146050"/>
                    </a:cubicBezTo>
                    <a:cubicBezTo>
                      <a:pt x="3208867" y="156633"/>
                      <a:pt x="3484033" y="224367"/>
                      <a:pt x="3759200" y="444500"/>
                    </a:cubicBezTo>
                    <a:lnTo>
                      <a:pt x="3702050" y="1828800"/>
                    </a:lnTo>
                    <a:cubicBezTo>
                      <a:pt x="3557058" y="1818217"/>
                      <a:pt x="3458633" y="1606550"/>
                      <a:pt x="2736850" y="1676400"/>
                    </a:cubicBezTo>
                    <a:cubicBezTo>
                      <a:pt x="2015067" y="1746250"/>
                      <a:pt x="931333" y="2425700"/>
                      <a:pt x="0" y="1962150"/>
                    </a:cubicBezTo>
                    <a:lnTo>
                      <a:pt x="76200" y="0"/>
                    </a:lnTo>
                    <a:close/>
                  </a:path>
                </a:pathLst>
              </a:custGeom>
              <a:solidFill>
                <a:srgbClr val="99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eaLnBrk="1" hangingPunct="1">
                  <a:lnSpc>
                    <a:spcPct val="130000"/>
                  </a:lnSpc>
                  <a:spcBef>
                    <a:spcPct val="0"/>
                  </a:spcBef>
                  <a:buFontTx/>
                  <a:buNone/>
                </a:pPr>
                <a:endParaRPr lang="zh-CN" altLang="en-US" sz="1800" dirty="0">
                  <a:solidFill>
                    <a:srgbClr val="FFFFFF"/>
                  </a:solidFill>
                  <a:latin typeface="+mj-ea"/>
                  <a:ea typeface="+mj-ea"/>
                </a:endParaRPr>
              </a:p>
            </p:txBody>
          </p:sp>
        </p:grpSp>
        <p:sp>
          <p:nvSpPr>
            <p:cNvPr id="24619" name="文本框 2"/>
            <p:cNvSpPr txBox="1"/>
            <p:nvPr/>
          </p:nvSpPr>
          <p:spPr>
            <a:xfrm>
              <a:off x="2048064" y="4002060"/>
              <a:ext cx="2873485" cy="1135054"/>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国际共产主义运动遭受重大挫折</a:t>
              </a:r>
              <a:endPar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 name="组合 5"/>
          <p:cNvGrpSpPr/>
          <p:nvPr/>
        </p:nvGrpSpPr>
        <p:grpSpPr>
          <a:xfrm>
            <a:off x="6383655" y="3636171"/>
            <a:ext cx="3759200" cy="2565400"/>
            <a:chOff x="6034608" y="3636171"/>
            <a:chExt cx="3759200" cy="2565400"/>
          </a:xfrm>
        </p:grpSpPr>
        <p:grpSp>
          <p:nvGrpSpPr>
            <p:cNvPr id="27" name="组合 26"/>
            <p:cNvGrpSpPr/>
            <p:nvPr/>
          </p:nvGrpSpPr>
          <p:grpSpPr>
            <a:xfrm>
              <a:off x="6034608" y="3636171"/>
              <a:ext cx="3759200" cy="2565400"/>
              <a:chOff x="711200" y="2295525"/>
              <a:chExt cx="3759200" cy="2565400"/>
            </a:xfrm>
          </p:grpSpPr>
          <p:sp>
            <p:nvSpPr>
              <p:cNvPr id="28" name="任意多边形 15"/>
              <p:cNvSpPr/>
              <p:nvPr/>
            </p:nvSpPr>
            <p:spPr bwMode="auto">
              <a:xfrm>
                <a:off x="2324100" y="3959225"/>
                <a:ext cx="2089150" cy="901700"/>
              </a:xfrm>
              <a:custGeom>
                <a:avLst/>
                <a:gdLst>
                  <a:gd name="T0" fmla="*/ 2089496 w 2088803"/>
                  <a:gd name="T1" fmla="*/ 166456 h 901836"/>
                  <a:gd name="T2" fmla="*/ 2089497 w 2088803"/>
                  <a:gd name="T3" fmla="*/ 166458 h 901836"/>
                  <a:gd name="T4" fmla="*/ 2089496 w 2088803"/>
                  <a:gd name="T5" fmla="*/ 166458 h 901836"/>
                  <a:gd name="T6" fmla="*/ 2089496 w 2088803"/>
                  <a:gd name="T7" fmla="*/ 166456 h 901836"/>
                  <a:gd name="T8" fmla="*/ 1366813 w 2088803"/>
                  <a:gd name="T9" fmla="*/ 169 h 901836"/>
                  <a:gd name="T10" fmla="*/ 2089461 w 2088803"/>
                  <a:gd name="T11" fmla="*/ 166451 h 901836"/>
                  <a:gd name="T12" fmla="*/ 0 w 2088803"/>
                  <a:gd name="T13" fmla="*/ 901564 h 901836"/>
                  <a:gd name="T14" fmla="*/ 12704 w 2088803"/>
                  <a:gd name="T15" fmla="*/ 383113 h 901836"/>
                  <a:gd name="T16" fmla="*/ 14622 w 2088803"/>
                  <a:gd name="T17" fmla="*/ 305798 h 901836"/>
                  <a:gd name="T18" fmla="*/ 1123976 w 2088803"/>
                  <a:gd name="T19" fmla="*/ 14105 h 901836"/>
                  <a:gd name="T20" fmla="*/ 1366813 w 2088803"/>
                  <a:gd name="T21" fmla="*/ 169 h 9018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8803" h="901836">
                    <a:moveTo>
                      <a:pt x="2088802" y="166506"/>
                    </a:moveTo>
                    <a:lnTo>
                      <a:pt x="2088803" y="166508"/>
                    </a:lnTo>
                    <a:lnTo>
                      <a:pt x="2088802" y="166508"/>
                    </a:lnTo>
                    <a:lnTo>
                      <a:pt x="2088802" y="166506"/>
                    </a:lnTo>
                    <a:close/>
                    <a:moveTo>
                      <a:pt x="1366359" y="169"/>
                    </a:moveTo>
                    <a:cubicBezTo>
                      <a:pt x="1870672" y="-5965"/>
                      <a:pt x="1961917" y="157219"/>
                      <a:pt x="2088767" y="166501"/>
                    </a:cubicBezTo>
                    <a:cubicBezTo>
                      <a:pt x="1309026" y="-35244"/>
                      <a:pt x="623017" y="558111"/>
                      <a:pt x="0" y="901836"/>
                    </a:cubicBezTo>
                    <a:lnTo>
                      <a:pt x="12700" y="383229"/>
                    </a:lnTo>
                    <a:lnTo>
                      <a:pt x="14618" y="305890"/>
                    </a:lnTo>
                    <a:cubicBezTo>
                      <a:pt x="425088" y="191021"/>
                      <a:pt x="808776" y="44576"/>
                      <a:pt x="1123602" y="14109"/>
                    </a:cubicBezTo>
                    <a:cubicBezTo>
                      <a:pt x="1213825" y="5378"/>
                      <a:pt x="1294308" y="1045"/>
                      <a:pt x="1366359" y="169"/>
                    </a:cubicBezTo>
                    <a:close/>
                  </a:path>
                </a:pathLst>
              </a:custGeom>
              <a:gradFill flip="none" rotWithShape="1">
                <a:gsLst>
                  <a:gs pos="0">
                    <a:srgbClr val="874EA9"/>
                  </a:gs>
                  <a:gs pos="2000">
                    <a:srgbClr val="C00000"/>
                  </a:gs>
                  <a:gs pos="53255">
                    <a:srgbClr val="FFCDCD"/>
                  </a:gs>
                  <a:gs pos="100000">
                    <a:srgbClr val="FFEBEB"/>
                  </a:gs>
                </a:gsLst>
                <a:lin ang="18900000" scaled="1"/>
                <a:tileRect/>
              </a:gradFill>
              <a:ln>
                <a:noFill/>
              </a:ln>
              <a:extLst>
                <a:ext uri="{91240B29-F687-4F45-9708-019B960494DF}">
                  <a14:hiddenLine xmlns:a14="http://schemas.microsoft.com/office/drawing/2010/main" w="12700">
                    <a:solidFill>
                      <a:srgbClr val="000000"/>
                    </a:solidFill>
                    <a:prstDash val="solid"/>
                    <a:miter lim="800000"/>
                    <a:headEnd/>
                    <a:tailEnd/>
                  </a14:hiddenLine>
                </a:ext>
              </a:extLst>
            </p:spPr>
            <p:txBody>
              <a:bodyPr anchor="ctr"/>
              <a:lstStyle/>
              <a:p>
                <a:endParaRPr lang="zh-CN" altLang="en-US"/>
              </a:p>
            </p:txBody>
          </p:sp>
          <p:sp>
            <p:nvSpPr>
              <p:cNvPr id="29" name="任意多边形 14"/>
              <p:cNvSpPr/>
              <p:nvPr/>
            </p:nvSpPr>
            <p:spPr bwMode="auto">
              <a:xfrm>
                <a:off x="711200" y="2295525"/>
                <a:ext cx="3759200" cy="2124075"/>
              </a:xfrm>
              <a:custGeom>
                <a:avLst/>
                <a:gdLst>
                  <a:gd name="T0" fmla="*/ 76200 w 3759200"/>
                  <a:gd name="T1" fmla="*/ 0 h 2122887"/>
                  <a:gd name="T2" fmla="*/ 2628900 w 3759200"/>
                  <a:gd name="T3" fmla="*/ 146214 h 2122887"/>
                  <a:gd name="T4" fmla="*/ 3759200 w 3759200"/>
                  <a:gd name="T5" fmla="*/ 444998 h 2122887"/>
                  <a:gd name="T6" fmla="*/ 3702050 w 3759200"/>
                  <a:gd name="T7" fmla="*/ 1830847 h 2122887"/>
                  <a:gd name="T8" fmla="*/ 2736850 w 3759200"/>
                  <a:gd name="T9" fmla="*/ 1678277 h 2122887"/>
                  <a:gd name="T10" fmla="*/ 0 w 3759200"/>
                  <a:gd name="T11" fmla="*/ 1964347 h 2122887"/>
                  <a:gd name="T12" fmla="*/ 76200 w 3759200"/>
                  <a:gd name="T13" fmla="*/ 0 h 2122887"/>
                  <a:gd name="T14" fmla="*/ 0 60000 65536"/>
                  <a:gd name="T15" fmla="*/ 0 60000 65536"/>
                  <a:gd name="T16" fmla="*/ 0 60000 65536"/>
                  <a:gd name="T17" fmla="*/ 0 60000 65536"/>
                  <a:gd name="T18" fmla="*/ 0 60000 65536"/>
                  <a:gd name="T19" fmla="*/ 0 60000 65536"/>
                  <a:gd name="T20" fmla="*/ 0 60000 65536"/>
                  <a:gd name="T21" fmla="*/ 0 w 3759200"/>
                  <a:gd name="T22" fmla="*/ 0 h 2122887"/>
                  <a:gd name="T23" fmla="*/ 3759200 w 3759200"/>
                  <a:gd name="T24" fmla="*/ 2122887 h 21228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9200" h="2122887">
                    <a:moveTo>
                      <a:pt x="76200" y="0"/>
                    </a:moveTo>
                    <a:cubicBezTo>
                      <a:pt x="876300" y="548217"/>
                      <a:pt x="2048933" y="135467"/>
                      <a:pt x="2628900" y="146050"/>
                    </a:cubicBezTo>
                    <a:cubicBezTo>
                      <a:pt x="3208867" y="156633"/>
                      <a:pt x="3484033" y="224367"/>
                      <a:pt x="3759200" y="444500"/>
                    </a:cubicBezTo>
                    <a:lnTo>
                      <a:pt x="3702050" y="1828800"/>
                    </a:lnTo>
                    <a:cubicBezTo>
                      <a:pt x="3557058" y="1818217"/>
                      <a:pt x="3458633" y="1606550"/>
                      <a:pt x="2736850" y="1676400"/>
                    </a:cubicBezTo>
                    <a:cubicBezTo>
                      <a:pt x="2015067" y="1746250"/>
                      <a:pt x="931333" y="2425700"/>
                      <a:pt x="0" y="1962150"/>
                    </a:cubicBezTo>
                    <a:lnTo>
                      <a:pt x="76200" y="0"/>
                    </a:lnTo>
                    <a:close/>
                  </a:path>
                </a:pathLst>
              </a:custGeom>
              <a:solidFill>
                <a:srgbClr val="99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algn="ctr" eaLnBrk="1" hangingPunct="1">
                  <a:lnSpc>
                    <a:spcPct val="130000"/>
                  </a:lnSpc>
                  <a:spcBef>
                    <a:spcPct val="0"/>
                  </a:spcBef>
                  <a:buFontTx/>
                  <a:buNone/>
                </a:pPr>
                <a:endParaRPr lang="zh-CN" altLang="en-US" sz="1800" dirty="0">
                  <a:solidFill>
                    <a:srgbClr val="FFFFFF"/>
                  </a:solidFill>
                  <a:latin typeface="+mj-ea"/>
                  <a:ea typeface="+mj-ea"/>
                </a:endParaRPr>
              </a:p>
            </p:txBody>
          </p:sp>
        </p:grpSp>
        <p:sp>
          <p:nvSpPr>
            <p:cNvPr id="30" name="文本框 2"/>
            <p:cNvSpPr txBox="1"/>
            <p:nvPr/>
          </p:nvSpPr>
          <p:spPr>
            <a:xfrm>
              <a:off x="6414449" y="4002060"/>
              <a:ext cx="3100940" cy="1135054"/>
            </a:xfrm>
            <a:prstGeom prst="rect">
              <a:avLst/>
            </a:prstGeom>
            <a:noFill/>
            <a:ln w="9525">
              <a:noFill/>
            </a:ln>
          </p:spPr>
          <p:txBody>
            <a:bodyPr wrap="square">
              <a:spAutoFit/>
            </a:bodyPr>
            <a:lstStyle/>
            <a:p>
              <a:pPr algn="just" eaLnBrk="1" hangingPunct="1">
                <a:lnSpc>
                  <a:spcPct val="150000"/>
                </a:lnSpc>
                <a:spcBef>
                  <a:spcPts val="1400"/>
                </a:spcBef>
              </a:pPr>
              <a:r>
                <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处于两种社会制度对立、斗争的最前沿</a:t>
              </a:r>
              <a:endPar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1" name="图片 60">
            <a:hlinkClick r:id="rId1" action="ppaction://hlinksldjump"/>
          </p:cNvPr>
          <p:cNvPicPr>
            <a:picLocks noChangeAspect="1" noChangeArrowheads="1"/>
          </p:cNvPicPr>
          <p:nvPr/>
        </p:nvPicPr>
        <p:blipFill>
          <a:blip r:embed="rId2"/>
          <a:srcRect/>
          <a:stretch>
            <a:fillRect/>
          </a:stretch>
        </p:blipFill>
        <p:spPr bwMode="auto">
          <a:xfrm>
            <a:off x="221264" y="6012806"/>
            <a:ext cx="590147" cy="59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srcRect l="-133" t="20086" r="133" b="31294"/>
          <a:stretch>
            <a:fillRect/>
          </a:stretch>
        </p:blipFill>
        <p:spPr>
          <a:xfrm>
            <a:off x="-1" y="2906195"/>
            <a:ext cx="12191999" cy="3951806"/>
          </a:xfrm>
          <a:prstGeom prst="rect">
            <a:avLst/>
          </a:prstGeom>
        </p:spPr>
      </p:pic>
      <p:sp>
        <p:nvSpPr>
          <p:cNvPr id="3" name="矩形: 对角圆角 15"/>
          <p:cNvSpPr/>
          <p:nvPr/>
        </p:nvSpPr>
        <p:spPr>
          <a:xfrm>
            <a:off x="2038350" y="1915886"/>
            <a:ext cx="8115300" cy="2789464"/>
          </a:xfrm>
          <a:prstGeom prst="roundRect">
            <a:avLst>
              <a:gd name="adj" fmla="val 12445"/>
            </a:avLst>
          </a:prstGeom>
          <a:solidFill>
            <a:srgbClr val="FFFDFA"/>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 name="矩形 1"/>
          <p:cNvSpPr/>
          <p:nvPr/>
        </p:nvSpPr>
        <p:spPr>
          <a:xfrm flipH="1">
            <a:off x="-1" y="2906194"/>
            <a:ext cx="12192001" cy="3951806"/>
          </a:xfrm>
          <a:prstGeom prst="rect">
            <a:avLst/>
          </a:prstGeom>
          <a:gradFill>
            <a:gsLst>
              <a:gs pos="100000">
                <a:srgbClr val="F6CBBA">
                  <a:alpha val="0"/>
                </a:srgbClr>
              </a:gs>
              <a:gs pos="57000">
                <a:srgbClr val="ED9184">
                  <a:alpha val="64000"/>
                </a:srgbClr>
              </a:gs>
              <a:gs pos="0">
                <a:srgbClr val="B0261F"/>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对角圆角 15"/>
          <p:cNvSpPr/>
          <p:nvPr/>
        </p:nvSpPr>
        <p:spPr>
          <a:xfrm>
            <a:off x="2266950" y="2203265"/>
            <a:ext cx="7658100" cy="2214706"/>
          </a:xfrm>
          <a:prstGeom prst="roundRect">
            <a:avLst>
              <a:gd name="adj" fmla="val 7693"/>
            </a:avLst>
          </a:prstGeom>
          <a:solidFill>
            <a:srgbClr val="FFFDFA"/>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3193839" y="2341122"/>
            <a:ext cx="5804322" cy="1938992"/>
          </a:xfrm>
          <a:prstGeom prst="rect">
            <a:avLst/>
          </a:prstGeom>
          <a:noFill/>
        </p:spPr>
        <p:txBody>
          <a:bodyPr wrap="square" rtlCol="0">
            <a:spAutoFit/>
          </a:bodyPr>
          <a:lstStyle/>
          <a:p>
            <a:pPr marL="0" marR="0" lvl="0" indent="457200" algn="just" defTabSz="914400" rtl="0" eaLnBrk="1" fontAlgn="auto" latinLnBrk="0" hangingPunct="1">
              <a:lnSpc>
                <a:spcPct val="150000"/>
              </a:lnSpc>
              <a:spcBef>
                <a:spcPts val="0"/>
              </a:spcBef>
              <a:spcAft>
                <a:spcPts val="0"/>
              </a:spcAft>
              <a:buClrTx/>
              <a:buSzTx/>
              <a:buFontTx/>
              <a:buNone/>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 </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江泽民强调一定要从新的实际出发，以改革的精神研究和解决党的建设面临的重大理论和现实问题，使党始终保持</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先进性和纯洁性</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，充满</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创造力、凝聚力和战斗力</a:t>
            </a: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，推进党的建设新的伟大工程。</a:t>
            </a:r>
            <a:endPar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3226167" y="726286"/>
            <a:ext cx="5771994" cy="670202"/>
            <a:chOff x="9003189" y="740677"/>
            <a:chExt cx="2974957" cy="670202"/>
          </a:xfrm>
        </p:grpSpPr>
        <p:sp>
          <p:nvSpPr>
            <p:cNvPr id="17"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a:off x="9056055" y="868358"/>
              <a:ext cx="286922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5.</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推进党的建设新的伟大工程</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pSp>
      <p:sp>
        <p:nvSpPr>
          <p:cNvPr id="12" name="文本框 11"/>
          <p:cNvSpPr txBox="1"/>
          <p:nvPr/>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a:duotone>
              <a:schemeClr val="accent2">
                <a:shade val="45000"/>
                <a:satMod val="135000"/>
              </a:schemeClr>
              <a:prstClr val="white"/>
            </a:duotone>
          </a:blip>
          <a:srcRect t="1837" b="58414"/>
          <a:stretch>
            <a:fillRect/>
          </a:stretch>
        </p:blipFill>
        <p:spPr>
          <a:xfrm>
            <a:off x="0" y="3611590"/>
            <a:ext cx="12192000" cy="3246410"/>
          </a:xfrm>
          <a:prstGeom prst="rect">
            <a:avLst/>
          </a:prstGeom>
        </p:spPr>
      </p:pic>
      <p:pic>
        <p:nvPicPr>
          <p:cNvPr id="32" name="图片 31"/>
          <p:cNvPicPr>
            <a:picLocks noChangeAspect="1"/>
          </p:cNvPicPr>
          <p:nvPr/>
        </p:nvPicPr>
        <p:blipFill rotWithShape="1">
          <a:blip r:embed="rId2"/>
          <a:srcRect/>
          <a:stretch>
            <a:fillRect/>
          </a:stretch>
        </p:blipFill>
        <p:spPr>
          <a:xfrm>
            <a:off x="-5751" y="5552548"/>
            <a:ext cx="12192000" cy="1305452"/>
          </a:xfrm>
          <a:prstGeom prst="rect">
            <a:avLst/>
          </a:prstGeom>
        </p:spPr>
      </p:pic>
      <p:sp>
        <p:nvSpPr>
          <p:cNvPr id="14" name="文本框 13"/>
          <p:cNvSpPr txBox="1"/>
          <p:nvPr/>
        </p:nvSpPr>
        <p:spPr>
          <a:xfrm>
            <a:off x="3836025" y="2438448"/>
            <a:ext cx="6724636" cy="2346283"/>
          </a:xfrm>
          <a:prstGeom prst="rect">
            <a:avLst/>
          </a:prstGeom>
          <a:noFill/>
        </p:spPr>
        <p:txBody>
          <a:bodyPr wrap="square" rtlCol="0">
            <a:spAutoFit/>
          </a:bodyPr>
          <a:lstStyle/>
          <a:p>
            <a:pPr marL="342900" indent="-342900" algn="just">
              <a:lnSpc>
                <a:spcPct val="150000"/>
              </a:lnSpc>
              <a:buClr>
                <a:srgbClr val="C00000"/>
              </a:buClr>
              <a:buSzPct val="80000"/>
              <a:buFont typeface="Wingdings" panose="05000000000000000000" pitchFamily="2" charset="2"/>
              <a:buChar char="u"/>
            </a:pPr>
            <a:r>
              <a:rPr kumimoji="1" lang="zh-CN" altLang="en-US" sz="2000" dirty="0">
                <a:solidFill>
                  <a:prstClr val="black">
                    <a:lumMod val="95000"/>
                    <a:lumOff val="5000"/>
                  </a:prstClr>
                </a:solidFill>
                <a:latin typeface="微软雅黑" panose="020B0503020204020204" pitchFamily="34" charset="-122"/>
                <a:ea typeface="微软雅黑" panose="020B0503020204020204" pitchFamily="34" charset="-122"/>
              </a:rPr>
              <a:t>党对国家大政方针和全局工作的政治领导</a:t>
            </a:r>
            <a:endParaRPr kumimoji="1" lang="en-US" altLang="zh-CN" sz="2000" dirty="0">
              <a:solidFill>
                <a:prstClr val="black">
                  <a:lumMod val="95000"/>
                  <a:lumOff val="5000"/>
                </a:prst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kumimoji="1" lang="zh-CN" altLang="en-US" sz="2000" dirty="0">
                <a:solidFill>
                  <a:prstClr val="black">
                    <a:lumMod val="95000"/>
                    <a:lumOff val="5000"/>
                  </a:prstClr>
                </a:solidFill>
                <a:latin typeface="微软雅黑" panose="020B0503020204020204" pitchFamily="34" charset="-122"/>
                <a:ea typeface="微软雅黑" panose="020B0503020204020204" pitchFamily="34" charset="-122"/>
              </a:rPr>
              <a:t>党对军队和其他人民民主专政的国家机器的绝对领导</a:t>
            </a:r>
            <a:endParaRPr kumimoji="1" lang="en-US" altLang="zh-CN" sz="2000" dirty="0">
              <a:solidFill>
                <a:prstClr val="black">
                  <a:lumMod val="95000"/>
                  <a:lumOff val="5000"/>
                </a:prst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kumimoji="1" lang="zh-CN" altLang="en-US" sz="2000" dirty="0">
                <a:solidFill>
                  <a:prstClr val="black">
                    <a:lumMod val="95000"/>
                    <a:lumOff val="5000"/>
                  </a:prstClr>
                </a:solidFill>
                <a:latin typeface="微软雅黑" panose="020B0503020204020204" pitchFamily="34" charset="-122"/>
                <a:ea typeface="微软雅黑" panose="020B0503020204020204" pitchFamily="34" charset="-122"/>
              </a:rPr>
              <a:t>党管干部的原则</a:t>
            </a:r>
            <a:endParaRPr kumimoji="1" lang="en-US" altLang="zh-CN" sz="2000" dirty="0">
              <a:solidFill>
                <a:prstClr val="black">
                  <a:lumMod val="95000"/>
                  <a:lumOff val="5000"/>
                </a:prst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kumimoji="1" lang="zh-CN" altLang="en-US" sz="2000" dirty="0">
                <a:solidFill>
                  <a:prstClr val="black">
                    <a:lumMod val="95000"/>
                    <a:lumOff val="5000"/>
                  </a:prstClr>
                </a:solidFill>
                <a:latin typeface="微软雅黑" panose="020B0503020204020204" pitchFamily="34" charset="-122"/>
                <a:ea typeface="微软雅黑" panose="020B0503020204020204" pitchFamily="34" charset="-122"/>
              </a:rPr>
              <a:t>党对意识形态领域的领导</a:t>
            </a:r>
            <a:endParaRPr kumimoji="1" lang="en-US" altLang="zh-CN" sz="2000" dirty="0">
              <a:solidFill>
                <a:prstClr val="black">
                  <a:lumMod val="95000"/>
                  <a:lumOff val="5000"/>
                </a:prst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kumimoji="1" lang="zh-CN" altLang="en-US" sz="2000" dirty="0">
                <a:solidFill>
                  <a:prstClr val="black">
                    <a:lumMod val="95000"/>
                    <a:lumOff val="5000"/>
                  </a:prstClr>
                </a:solidFill>
                <a:latin typeface="微软雅黑" panose="020B0503020204020204" pitchFamily="34" charset="-122"/>
                <a:ea typeface="微软雅黑" panose="020B0503020204020204" pitchFamily="34" charset="-122"/>
              </a:rPr>
              <a:t>共产党领导的多党合作</a:t>
            </a:r>
            <a:endParaRPr kumimoji="1" lang="zh-CN" altLang="en-US"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19" name="文本框 18"/>
          <p:cNvSpPr txBox="1"/>
          <p:nvPr/>
        </p:nvSpPr>
        <p:spPr>
          <a:xfrm>
            <a:off x="2009984" y="776738"/>
            <a:ext cx="8172033" cy="101566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坚持中国共产党的领导，就是要</a:t>
            </a:r>
            <a:r>
              <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坚持党在建设中国特色社会主义事业中的领导核心地位</a:t>
            </a: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，发挥党总揽全局、协调各方的作用</a:t>
            </a:r>
            <a:endParaRPr kumimoji="1" lang="zh-CN" altLang="en-US" sz="2000" b="1" i="0" u="none" strike="noStrike" kern="1200" cap="none" spc="0" normalizeH="0" baseline="0" noProof="0" dirty="0">
              <a:ln>
                <a:noFill/>
              </a:ln>
              <a:solidFill>
                <a:prstClr val="black">
                  <a:lumMod val="95000"/>
                  <a:lumOff val="5000"/>
                </a:prst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27" name="文本框 26"/>
          <p:cNvSpPr txBox="1"/>
          <p:nvPr/>
        </p:nvSpPr>
        <p:spPr>
          <a:xfrm>
            <a:off x="2048087" y="3298806"/>
            <a:ext cx="1219974" cy="593255"/>
          </a:xfrm>
          <a:custGeom>
            <a:avLst/>
            <a:gdLst/>
            <a:ahLst/>
            <a:cxnLst/>
            <a:rect l="l" t="t" r="r" b="b"/>
            <a:pathLst>
              <a:path w="1219974" h="593255">
                <a:moveTo>
                  <a:pt x="182836" y="310753"/>
                </a:moveTo>
                <a:cubicBezTo>
                  <a:pt x="185068" y="309860"/>
                  <a:pt x="187524" y="309860"/>
                  <a:pt x="190203" y="310753"/>
                </a:cubicBezTo>
                <a:cubicBezTo>
                  <a:pt x="229493" y="310753"/>
                  <a:pt x="257175" y="320576"/>
                  <a:pt x="273249" y="340221"/>
                </a:cubicBezTo>
                <a:cubicBezTo>
                  <a:pt x="280393" y="349151"/>
                  <a:pt x="281286" y="358973"/>
                  <a:pt x="275928" y="369689"/>
                </a:cubicBezTo>
                <a:lnTo>
                  <a:pt x="273249" y="380405"/>
                </a:lnTo>
                <a:cubicBezTo>
                  <a:pt x="292894" y="376833"/>
                  <a:pt x="307182" y="374154"/>
                  <a:pt x="316111" y="372368"/>
                </a:cubicBezTo>
                <a:cubicBezTo>
                  <a:pt x="326827" y="368796"/>
                  <a:pt x="337543" y="369689"/>
                  <a:pt x="348258" y="375047"/>
                </a:cubicBezTo>
                <a:cubicBezTo>
                  <a:pt x="358974" y="378619"/>
                  <a:pt x="368797" y="387548"/>
                  <a:pt x="377726" y="401836"/>
                </a:cubicBezTo>
                <a:cubicBezTo>
                  <a:pt x="383084" y="416123"/>
                  <a:pt x="379512" y="425053"/>
                  <a:pt x="367011" y="428625"/>
                </a:cubicBezTo>
                <a:cubicBezTo>
                  <a:pt x="336650" y="428625"/>
                  <a:pt x="303610" y="431304"/>
                  <a:pt x="267891" y="436662"/>
                </a:cubicBezTo>
                <a:cubicBezTo>
                  <a:pt x="267891" y="449163"/>
                  <a:pt x="267891" y="467916"/>
                  <a:pt x="267891" y="492919"/>
                </a:cubicBezTo>
                <a:lnTo>
                  <a:pt x="297359" y="490240"/>
                </a:lnTo>
                <a:cubicBezTo>
                  <a:pt x="306289" y="488454"/>
                  <a:pt x="319683" y="486668"/>
                  <a:pt x="337543" y="484882"/>
                </a:cubicBezTo>
                <a:cubicBezTo>
                  <a:pt x="373261" y="481310"/>
                  <a:pt x="393800" y="478631"/>
                  <a:pt x="399158" y="476845"/>
                </a:cubicBezTo>
                <a:cubicBezTo>
                  <a:pt x="409873" y="473273"/>
                  <a:pt x="420589" y="474166"/>
                  <a:pt x="431304" y="479524"/>
                </a:cubicBezTo>
                <a:cubicBezTo>
                  <a:pt x="450950" y="490240"/>
                  <a:pt x="466130" y="503634"/>
                  <a:pt x="476846" y="519708"/>
                </a:cubicBezTo>
                <a:cubicBezTo>
                  <a:pt x="485775" y="539353"/>
                  <a:pt x="479525" y="550962"/>
                  <a:pt x="458093" y="554534"/>
                </a:cubicBezTo>
                <a:cubicBezTo>
                  <a:pt x="399158" y="547390"/>
                  <a:pt x="329506" y="544711"/>
                  <a:pt x="249139" y="546497"/>
                </a:cubicBezTo>
                <a:cubicBezTo>
                  <a:pt x="170558" y="550069"/>
                  <a:pt x="113408" y="555426"/>
                  <a:pt x="77689" y="562570"/>
                </a:cubicBezTo>
                <a:cubicBezTo>
                  <a:pt x="63401" y="567928"/>
                  <a:pt x="50900" y="566142"/>
                  <a:pt x="40184" y="557212"/>
                </a:cubicBezTo>
                <a:cubicBezTo>
                  <a:pt x="25897" y="548283"/>
                  <a:pt x="13395" y="535781"/>
                  <a:pt x="2679" y="519708"/>
                </a:cubicBezTo>
                <a:cubicBezTo>
                  <a:pt x="893" y="517922"/>
                  <a:pt x="0" y="515243"/>
                  <a:pt x="0" y="511671"/>
                </a:cubicBezTo>
                <a:cubicBezTo>
                  <a:pt x="1786" y="509885"/>
                  <a:pt x="4465" y="508992"/>
                  <a:pt x="8037" y="508992"/>
                </a:cubicBezTo>
                <a:cubicBezTo>
                  <a:pt x="15181" y="508992"/>
                  <a:pt x="41077" y="507206"/>
                  <a:pt x="85726" y="503634"/>
                </a:cubicBezTo>
                <a:cubicBezTo>
                  <a:pt x="100013" y="501848"/>
                  <a:pt x="110729" y="500955"/>
                  <a:pt x="117872" y="500955"/>
                </a:cubicBezTo>
                <a:cubicBezTo>
                  <a:pt x="126802" y="499169"/>
                  <a:pt x="140197" y="498276"/>
                  <a:pt x="158056" y="498276"/>
                </a:cubicBezTo>
                <a:cubicBezTo>
                  <a:pt x="175915" y="496491"/>
                  <a:pt x="189310" y="495598"/>
                  <a:pt x="198240" y="495598"/>
                </a:cubicBezTo>
                <a:lnTo>
                  <a:pt x="198240" y="442019"/>
                </a:lnTo>
                <a:cubicBezTo>
                  <a:pt x="183952" y="445591"/>
                  <a:pt x="169665" y="447377"/>
                  <a:pt x="155377" y="447377"/>
                </a:cubicBezTo>
                <a:cubicBezTo>
                  <a:pt x="141090" y="450949"/>
                  <a:pt x="131267" y="450056"/>
                  <a:pt x="125909" y="444698"/>
                </a:cubicBezTo>
                <a:cubicBezTo>
                  <a:pt x="115193" y="442912"/>
                  <a:pt x="102692" y="433983"/>
                  <a:pt x="88404" y="417909"/>
                </a:cubicBezTo>
                <a:cubicBezTo>
                  <a:pt x="81261" y="408980"/>
                  <a:pt x="83047" y="401836"/>
                  <a:pt x="93762" y="396478"/>
                </a:cubicBezTo>
                <a:cubicBezTo>
                  <a:pt x="102692" y="396478"/>
                  <a:pt x="120551" y="395585"/>
                  <a:pt x="147340" y="393799"/>
                </a:cubicBezTo>
                <a:cubicBezTo>
                  <a:pt x="170558" y="390227"/>
                  <a:pt x="187524" y="388441"/>
                  <a:pt x="198240" y="388441"/>
                </a:cubicBezTo>
                <a:cubicBezTo>
                  <a:pt x="196454" y="359866"/>
                  <a:pt x="190203" y="339328"/>
                  <a:pt x="179487" y="326826"/>
                </a:cubicBezTo>
                <a:cubicBezTo>
                  <a:pt x="175915" y="323255"/>
                  <a:pt x="175022" y="319683"/>
                  <a:pt x="176808" y="316111"/>
                </a:cubicBezTo>
                <a:cubicBezTo>
                  <a:pt x="178594" y="313432"/>
                  <a:pt x="180603" y="311646"/>
                  <a:pt x="182836" y="310753"/>
                </a:cubicBezTo>
                <a:close/>
                <a:moveTo>
                  <a:pt x="26790" y="85725"/>
                </a:moveTo>
                <a:cubicBezTo>
                  <a:pt x="50007" y="96440"/>
                  <a:pt x="68759" y="109835"/>
                  <a:pt x="83047" y="125908"/>
                </a:cubicBezTo>
                <a:cubicBezTo>
                  <a:pt x="88404" y="131266"/>
                  <a:pt x="89297" y="136624"/>
                  <a:pt x="85726" y="141982"/>
                </a:cubicBezTo>
                <a:cubicBezTo>
                  <a:pt x="80368" y="163413"/>
                  <a:pt x="77689" y="204490"/>
                  <a:pt x="77689" y="265212"/>
                </a:cubicBezTo>
                <a:cubicBezTo>
                  <a:pt x="77689" y="304502"/>
                  <a:pt x="70545" y="323255"/>
                  <a:pt x="56258" y="321469"/>
                </a:cubicBezTo>
                <a:cubicBezTo>
                  <a:pt x="27683" y="312539"/>
                  <a:pt x="14288" y="292894"/>
                  <a:pt x="16074" y="262533"/>
                </a:cubicBezTo>
                <a:cubicBezTo>
                  <a:pt x="17860" y="241101"/>
                  <a:pt x="18753" y="215205"/>
                  <a:pt x="18753" y="184844"/>
                </a:cubicBezTo>
                <a:cubicBezTo>
                  <a:pt x="18753" y="147340"/>
                  <a:pt x="15181" y="120551"/>
                  <a:pt x="8037" y="104477"/>
                </a:cubicBezTo>
                <a:cubicBezTo>
                  <a:pt x="6251" y="91976"/>
                  <a:pt x="12502" y="85725"/>
                  <a:pt x="26790" y="85725"/>
                </a:cubicBezTo>
                <a:close/>
                <a:moveTo>
                  <a:pt x="101129" y="23105"/>
                </a:moveTo>
                <a:cubicBezTo>
                  <a:pt x="104255" y="22882"/>
                  <a:pt x="108050" y="23217"/>
                  <a:pt x="112515" y="24110"/>
                </a:cubicBezTo>
                <a:cubicBezTo>
                  <a:pt x="146447" y="34826"/>
                  <a:pt x="169665" y="50006"/>
                  <a:pt x="182166" y="69651"/>
                </a:cubicBezTo>
                <a:cubicBezTo>
                  <a:pt x="187524" y="78581"/>
                  <a:pt x="188417" y="86618"/>
                  <a:pt x="184845" y="93762"/>
                </a:cubicBezTo>
                <a:cubicBezTo>
                  <a:pt x="175915" y="111621"/>
                  <a:pt x="173236" y="156269"/>
                  <a:pt x="176808" y="227707"/>
                </a:cubicBezTo>
                <a:cubicBezTo>
                  <a:pt x="176808" y="250924"/>
                  <a:pt x="175915" y="270569"/>
                  <a:pt x="174129" y="286643"/>
                </a:cubicBezTo>
                <a:cubicBezTo>
                  <a:pt x="211634" y="272355"/>
                  <a:pt x="243781" y="251817"/>
                  <a:pt x="270570" y="225028"/>
                </a:cubicBezTo>
                <a:cubicBezTo>
                  <a:pt x="249139" y="205383"/>
                  <a:pt x="232172" y="187523"/>
                  <a:pt x="219671" y="171450"/>
                </a:cubicBezTo>
                <a:cubicBezTo>
                  <a:pt x="217885" y="171450"/>
                  <a:pt x="214313" y="168771"/>
                  <a:pt x="208955" y="163413"/>
                </a:cubicBezTo>
                <a:cubicBezTo>
                  <a:pt x="203597" y="158055"/>
                  <a:pt x="200025" y="155376"/>
                  <a:pt x="198240" y="155376"/>
                </a:cubicBezTo>
                <a:cubicBezTo>
                  <a:pt x="191096" y="153591"/>
                  <a:pt x="187524" y="150019"/>
                  <a:pt x="187524" y="144661"/>
                </a:cubicBezTo>
                <a:cubicBezTo>
                  <a:pt x="187524" y="141089"/>
                  <a:pt x="190203" y="137517"/>
                  <a:pt x="195561" y="133945"/>
                </a:cubicBezTo>
                <a:cubicBezTo>
                  <a:pt x="199133" y="132159"/>
                  <a:pt x="207169" y="131266"/>
                  <a:pt x="219671" y="131266"/>
                </a:cubicBezTo>
                <a:cubicBezTo>
                  <a:pt x="232172" y="131266"/>
                  <a:pt x="251818" y="142875"/>
                  <a:pt x="278607" y="166092"/>
                </a:cubicBezTo>
                <a:cubicBezTo>
                  <a:pt x="287536" y="175022"/>
                  <a:pt x="296466" y="182166"/>
                  <a:pt x="305396" y="187523"/>
                </a:cubicBezTo>
                <a:cubicBezTo>
                  <a:pt x="323255" y="164306"/>
                  <a:pt x="335757" y="139303"/>
                  <a:pt x="342900" y="112514"/>
                </a:cubicBezTo>
                <a:cubicBezTo>
                  <a:pt x="346472" y="105370"/>
                  <a:pt x="343793" y="101798"/>
                  <a:pt x="334864" y="101798"/>
                </a:cubicBezTo>
                <a:cubicBezTo>
                  <a:pt x="331292" y="103584"/>
                  <a:pt x="325041" y="105370"/>
                  <a:pt x="316111" y="107156"/>
                </a:cubicBezTo>
                <a:cubicBezTo>
                  <a:pt x="298252" y="114300"/>
                  <a:pt x="283965" y="120551"/>
                  <a:pt x="273249" y="125908"/>
                </a:cubicBezTo>
                <a:cubicBezTo>
                  <a:pt x="266105" y="127694"/>
                  <a:pt x="258068" y="127694"/>
                  <a:pt x="249139" y="125908"/>
                </a:cubicBezTo>
                <a:cubicBezTo>
                  <a:pt x="236637" y="120551"/>
                  <a:pt x="225922" y="111621"/>
                  <a:pt x="216992" y="99119"/>
                </a:cubicBezTo>
                <a:cubicBezTo>
                  <a:pt x="213420" y="90190"/>
                  <a:pt x="216099" y="84832"/>
                  <a:pt x="225029" y="83046"/>
                </a:cubicBezTo>
                <a:cubicBezTo>
                  <a:pt x="233958" y="81260"/>
                  <a:pt x="250032" y="77688"/>
                  <a:pt x="273249" y="72330"/>
                </a:cubicBezTo>
                <a:cubicBezTo>
                  <a:pt x="282179" y="70544"/>
                  <a:pt x="288429" y="68758"/>
                  <a:pt x="292001" y="66972"/>
                </a:cubicBezTo>
                <a:cubicBezTo>
                  <a:pt x="304503" y="63401"/>
                  <a:pt x="318790" y="58936"/>
                  <a:pt x="334864" y="53578"/>
                </a:cubicBezTo>
                <a:cubicBezTo>
                  <a:pt x="338436" y="51792"/>
                  <a:pt x="341115" y="50899"/>
                  <a:pt x="342900" y="50899"/>
                </a:cubicBezTo>
                <a:cubicBezTo>
                  <a:pt x="353616" y="43755"/>
                  <a:pt x="364332" y="42862"/>
                  <a:pt x="375047" y="48220"/>
                </a:cubicBezTo>
                <a:cubicBezTo>
                  <a:pt x="401836" y="64294"/>
                  <a:pt x="418803" y="80367"/>
                  <a:pt x="425947" y="96440"/>
                </a:cubicBezTo>
                <a:cubicBezTo>
                  <a:pt x="433090" y="105370"/>
                  <a:pt x="433090" y="113407"/>
                  <a:pt x="425947" y="120551"/>
                </a:cubicBezTo>
                <a:cubicBezTo>
                  <a:pt x="415231" y="133052"/>
                  <a:pt x="404515" y="148233"/>
                  <a:pt x="393800" y="166092"/>
                </a:cubicBezTo>
                <a:cubicBezTo>
                  <a:pt x="383084" y="187523"/>
                  <a:pt x="370583" y="206276"/>
                  <a:pt x="356295" y="222349"/>
                </a:cubicBezTo>
                <a:cubicBezTo>
                  <a:pt x="409873" y="250924"/>
                  <a:pt x="468809" y="269676"/>
                  <a:pt x="533103" y="278606"/>
                </a:cubicBezTo>
                <a:cubicBezTo>
                  <a:pt x="538461" y="280392"/>
                  <a:pt x="541140" y="282178"/>
                  <a:pt x="541140" y="283964"/>
                </a:cubicBezTo>
                <a:cubicBezTo>
                  <a:pt x="541140" y="285750"/>
                  <a:pt x="538461" y="287536"/>
                  <a:pt x="533103" y="289322"/>
                </a:cubicBezTo>
                <a:cubicBezTo>
                  <a:pt x="484883" y="303609"/>
                  <a:pt x="443806" y="311646"/>
                  <a:pt x="409873" y="313432"/>
                </a:cubicBezTo>
                <a:cubicBezTo>
                  <a:pt x="397372" y="317004"/>
                  <a:pt x="387549" y="316111"/>
                  <a:pt x="380405" y="310753"/>
                </a:cubicBezTo>
                <a:cubicBezTo>
                  <a:pt x="378619" y="310753"/>
                  <a:pt x="376833" y="309860"/>
                  <a:pt x="375047" y="308074"/>
                </a:cubicBezTo>
                <a:cubicBezTo>
                  <a:pt x="357188" y="300930"/>
                  <a:pt x="342007" y="291108"/>
                  <a:pt x="329506" y="278606"/>
                </a:cubicBezTo>
                <a:cubicBezTo>
                  <a:pt x="327720" y="276820"/>
                  <a:pt x="325041" y="274141"/>
                  <a:pt x="321469" y="270569"/>
                </a:cubicBezTo>
                <a:cubicBezTo>
                  <a:pt x="316111" y="266998"/>
                  <a:pt x="312540" y="264319"/>
                  <a:pt x="310754" y="262533"/>
                </a:cubicBezTo>
                <a:cubicBezTo>
                  <a:pt x="310754" y="262533"/>
                  <a:pt x="309861" y="263426"/>
                  <a:pt x="308075" y="265212"/>
                </a:cubicBezTo>
                <a:cubicBezTo>
                  <a:pt x="277714" y="283071"/>
                  <a:pt x="233065" y="294680"/>
                  <a:pt x="174129" y="300037"/>
                </a:cubicBezTo>
                <a:cubicBezTo>
                  <a:pt x="172343" y="317897"/>
                  <a:pt x="166986" y="331291"/>
                  <a:pt x="158056" y="340221"/>
                </a:cubicBezTo>
                <a:cubicBezTo>
                  <a:pt x="149126" y="347365"/>
                  <a:pt x="139304" y="347365"/>
                  <a:pt x="128588" y="340221"/>
                </a:cubicBezTo>
                <a:cubicBezTo>
                  <a:pt x="112515" y="322362"/>
                  <a:pt x="105371" y="305395"/>
                  <a:pt x="107157" y="289322"/>
                </a:cubicBezTo>
                <a:cubicBezTo>
                  <a:pt x="112515" y="257175"/>
                  <a:pt x="113408" y="209848"/>
                  <a:pt x="109836" y="147340"/>
                </a:cubicBezTo>
                <a:cubicBezTo>
                  <a:pt x="109836" y="141982"/>
                  <a:pt x="109836" y="133945"/>
                  <a:pt x="109836" y="123230"/>
                </a:cubicBezTo>
                <a:cubicBezTo>
                  <a:pt x="108050" y="80367"/>
                  <a:pt x="101799" y="52685"/>
                  <a:pt x="91083" y="40183"/>
                </a:cubicBezTo>
                <a:cubicBezTo>
                  <a:pt x="88404" y="29468"/>
                  <a:pt x="91753" y="23775"/>
                  <a:pt x="101129" y="23105"/>
                </a:cubicBezTo>
                <a:close/>
                <a:moveTo>
                  <a:pt x="977801" y="0"/>
                </a:moveTo>
                <a:cubicBezTo>
                  <a:pt x="1006376" y="7144"/>
                  <a:pt x="1030486" y="18752"/>
                  <a:pt x="1050132" y="34826"/>
                </a:cubicBezTo>
                <a:cubicBezTo>
                  <a:pt x="1057275" y="43755"/>
                  <a:pt x="1058168" y="53578"/>
                  <a:pt x="1052811" y="64294"/>
                </a:cubicBezTo>
                <a:cubicBezTo>
                  <a:pt x="1051025" y="69651"/>
                  <a:pt x="1047453" y="91083"/>
                  <a:pt x="1042095" y="128587"/>
                </a:cubicBezTo>
                <a:cubicBezTo>
                  <a:pt x="1054597" y="126801"/>
                  <a:pt x="1065312" y="123230"/>
                  <a:pt x="1074242" y="117872"/>
                </a:cubicBezTo>
                <a:cubicBezTo>
                  <a:pt x="1088529" y="114300"/>
                  <a:pt x="1100138" y="115193"/>
                  <a:pt x="1109068" y="120551"/>
                </a:cubicBezTo>
                <a:cubicBezTo>
                  <a:pt x="1114425" y="122337"/>
                  <a:pt x="1119783" y="127694"/>
                  <a:pt x="1125141" y="136624"/>
                </a:cubicBezTo>
                <a:cubicBezTo>
                  <a:pt x="1126927" y="138410"/>
                  <a:pt x="1128713" y="140196"/>
                  <a:pt x="1130499" y="141982"/>
                </a:cubicBezTo>
                <a:cubicBezTo>
                  <a:pt x="1137643" y="158055"/>
                  <a:pt x="1134964" y="166985"/>
                  <a:pt x="1122462" y="168771"/>
                </a:cubicBezTo>
                <a:cubicBezTo>
                  <a:pt x="1106389" y="174129"/>
                  <a:pt x="1082279" y="179487"/>
                  <a:pt x="1050132" y="184844"/>
                </a:cubicBezTo>
                <a:cubicBezTo>
                  <a:pt x="1044774" y="186630"/>
                  <a:pt x="1041202" y="187523"/>
                  <a:pt x="1039416" y="187523"/>
                </a:cubicBezTo>
                <a:cubicBezTo>
                  <a:pt x="1037630" y="203597"/>
                  <a:pt x="1036737" y="217884"/>
                  <a:pt x="1036737" y="230386"/>
                </a:cubicBezTo>
                <a:cubicBezTo>
                  <a:pt x="1045667" y="226814"/>
                  <a:pt x="1053704" y="225028"/>
                  <a:pt x="1060847" y="225028"/>
                </a:cubicBezTo>
                <a:cubicBezTo>
                  <a:pt x="1066205" y="223242"/>
                  <a:pt x="1073349" y="221456"/>
                  <a:pt x="1082279" y="219670"/>
                </a:cubicBezTo>
                <a:cubicBezTo>
                  <a:pt x="1110854" y="216098"/>
                  <a:pt x="1128713" y="212526"/>
                  <a:pt x="1135857" y="208955"/>
                </a:cubicBezTo>
                <a:cubicBezTo>
                  <a:pt x="1148358" y="205383"/>
                  <a:pt x="1159967" y="206276"/>
                  <a:pt x="1170683" y="211633"/>
                </a:cubicBezTo>
                <a:cubicBezTo>
                  <a:pt x="1190328" y="220563"/>
                  <a:pt x="1206401" y="233065"/>
                  <a:pt x="1218903" y="249138"/>
                </a:cubicBezTo>
                <a:cubicBezTo>
                  <a:pt x="1222475" y="266998"/>
                  <a:pt x="1217117" y="275034"/>
                  <a:pt x="1202829" y="273248"/>
                </a:cubicBezTo>
                <a:cubicBezTo>
                  <a:pt x="1199258" y="273248"/>
                  <a:pt x="1193007" y="273248"/>
                  <a:pt x="1184077" y="273248"/>
                </a:cubicBezTo>
                <a:cubicBezTo>
                  <a:pt x="1148358" y="271462"/>
                  <a:pt x="1108175" y="272355"/>
                  <a:pt x="1063526" y="275927"/>
                </a:cubicBezTo>
                <a:cubicBezTo>
                  <a:pt x="1081386" y="288429"/>
                  <a:pt x="1088529" y="299144"/>
                  <a:pt x="1084958" y="308074"/>
                </a:cubicBezTo>
                <a:cubicBezTo>
                  <a:pt x="1084958" y="311646"/>
                  <a:pt x="1084958" y="313432"/>
                  <a:pt x="1084958" y="313432"/>
                </a:cubicBezTo>
                <a:cubicBezTo>
                  <a:pt x="1101031" y="311646"/>
                  <a:pt x="1115318" y="308074"/>
                  <a:pt x="1127820" y="302716"/>
                </a:cubicBezTo>
                <a:cubicBezTo>
                  <a:pt x="1140322" y="299144"/>
                  <a:pt x="1151037" y="301823"/>
                  <a:pt x="1159967" y="310753"/>
                </a:cubicBezTo>
                <a:cubicBezTo>
                  <a:pt x="1170683" y="317897"/>
                  <a:pt x="1179612" y="325041"/>
                  <a:pt x="1186756" y="332184"/>
                </a:cubicBezTo>
                <a:cubicBezTo>
                  <a:pt x="1195686" y="348258"/>
                  <a:pt x="1191221" y="358080"/>
                  <a:pt x="1173361" y="361652"/>
                </a:cubicBezTo>
                <a:cubicBezTo>
                  <a:pt x="1146572" y="361652"/>
                  <a:pt x="1116211" y="362545"/>
                  <a:pt x="1082279" y="364331"/>
                </a:cubicBezTo>
                <a:lnTo>
                  <a:pt x="1082279" y="399157"/>
                </a:lnTo>
                <a:cubicBezTo>
                  <a:pt x="1082279" y="429518"/>
                  <a:pt x="1083172" y="459879"/>
                  <a:pt x="1084958" y="490240"/>
                </a:cubicBezTo>
                <a:cubicBezTo>
                  <a:pt x="1086743" y="536674"/>
                  <a:pt x="1068884" y="569714"/>
                  <a:pt x="1031379" y="589359"/>
                </a:cubicBezTo>
                <a:cubicBezTo>
                  <a:pt x="1015306" y="596503"/>
                  <a:pt x="1002804" y="593824"/>
                  <a:pt x="993875" y="581323"/>
                </a:cubicBezTo>
                <a:cubicBezTo>
                  <a:pt x="979587" y="545604"/>
                  <a:pt x="959049" y="517922"/>
                  <a:pt x="932260" y="498276"/>
                </a:cubicBezTo>
                <a:cubicBezTo>
                  <a:pt x="928688" y="494705"/>
                  <a:pt x="926902" y="492026"/>
                  <a:pt x="926902" y="490240"/>
                </a:cubicBezTo>
                <a:cubicBezTo>
                  <a:pt x="926902" y="488454"/>
                  <a:pt x="929581" y="488454"/>
                  <a:pt x="934939" y="490240"/>
                </a:cubicBezTo>
                <a:cubicBezTo>
                  <a:pt x="940297" y="490240"/>
                  <a:pt x="949226" y="491133"/>
                  <a:pt x="961728" y="492919"/>
                </a:cubicBezTo>
                <a:cubicBezTo>
                  <a:pt x="981373" y="494705"/>
                  <a:pt x="994768" y="496491"/>
                  <a:pt x="1001911" y="498276"/>
                </a:cubicBezTo>
                <a:cubicBezTo>
                  <a:pt x="1009055" y="500062"/>
                  <a:pt x="1013520" y="497384"/>
                  <a:pt x="1015306" y="490240"/>
                </a:cubicBezTo>
                <a:lnTo>
                  <a:pt x="1015306" y="369689"/>
                </a:lnTo>
                <a:cubicBezTo>
                  <a:pt x="961728" y="376833"/>
                  <a:pt x="926009" y="383083"/>
                  <a:pt x="908150" y="388441"/>
                </a:cubicBezTo>
                <a:cubicBezTo>
                  <a:pt x="936725" y="392013"/>
                  <a:pt x="954584" y="397371"/>
                  <a:pt x="961728" y="404515"/>
                </a:cubicBezTo>
                <a:cubicBezTo>
                  <a:pt x="983159" y="422374"/>
                  <a:pt x="986731" y="442912"/>
                  <a:pt x="972443" y="466130"/>
                </a:cubicBezTo>
                <a:cubicBezTo>
                  <a:pt x="963514" y="475059"/>
                  <a:pt x="954584" y="476845"/>
                  <a:pt x="945654" y="471487"/>
                </a:cubicBezTo>
                <a:cubicBezTo>
                  <a:pt x="927795" y="458986"/>
                  <a:pt x="910829" y="433983"/>
                  <a:pt x="894755" y="396478"/>
                </a:cubicBezTo>
                <a:cubicBezTo>
                  <a:pt x="892969" y="396478"/>
                  <a:pt x="892076" y="394692"/>
                  <a:pt x="892076" y="391120"/>
                </a:cubicBezTo>
                <a:cubicBezTo>
                  <a:pt x="884932" y="391120"/>
                  <a:pt x="877789" y="390227"/>
                  <a:pt x="870645" y="388441"/>
                </a:cubicBezTo>
                <a:cubicBezTo>
                  <a:pt x="868859" y="386655"/>
                  <a:pt x="867073" y="384869"/>
                  <a:pt x="865287" y="383083"/>
                </a:cubicBezTo>
                <a:cubicBezTo>
                  <a:pt x="852786" y="374154"/>
                  <a:pt x="844749" y="367010"/>
                  <a:pt x="841177" y="361652"/>
                </a:cubicBezTo>
                <a:cubicBezTo>
                  <a:pt x="835819" y="356294"/>
                  <a:pt x="834033" y="352723"/>
                  <a:pt x="835819" y="350937"/>
                </a:cubicBezTo>
                <a:cubicBezTo>
                  <a:pt x="837605" y="347365"/>
                  <a:pt x="841177" y="345579"/>
                  <a:pt x="846535" y="345579"/>
                </a:cubicBezTo>
                <a:cubicBezTo>
                  <a:pt x="878682" y="342007"/>
                  <a:pt x="908150" y="337542"/>
                  <a:pt x="934939" y="332184"/>
                </a:cubicBezTo>
                <a:cubicBezTo>
                  <a:pt x="947440" y="330398"/>
                  <a:pt x="965300" y="328612"/>
                  <a:pt x="988517" y="326826"/>
                </a:cubicBezTo>
                <a:cubicBezTo>
                  <a:pt x="1001018" y="325041"/>
                  <a:pt x="1009948" y="324148"/>
                  <a:pt x="1015306" y="324148"/>
                </a:cubicBezTo>
                <a:cubicBezTo>
                  <a:pt x="1013520" y="306288"/>
                  <a:pt x="1010841" y="292894"/>
                  <a:pt x="1007269" y="283964"/>
                </a:cubicBezTo>
                <a:cubicBezTo>
                  <a:pt x="988517" y="285303"/>
                  <a:pt x="962732" y="288652"/>
                  <a:pt x="929916" y="294010"/>
                </a:cubicBezTo>
                <a:lnTo>
                  <a:pt x="906236" y="298069"/>
                </a:lnTo>
                <a:lnTo>
                  <a:pt x="898271" y="299744"/>
                </a:lnTo>
                <a:cubicBezTo>
                  <a:pt x="894141" y="300609"/>
                  <a:pt x="889397" y="301600"/>
                  <a:pt x="884039" y="302716"/>
                </a:cubicBezTo>
                <a:cubicBezTo>
                  <a:pt x="869752" y="306288"/>
                  <a:pt x="858143" y="305395"/>
                  <a:pt x="849214" y="300037"/>
                </a:cubicBezTo>
                <a:cubicBezTo>
                  <a:pt x="842070" y="294680"/>
                  <a:pt x="834033" y="288429"/>
                  <a:pt x="825104" y="281285"/>
                </a:cubicBezTo>
                <a:cubicBezTo>
                  <a:pt x="823318" y="283071"/>
                  <a:pt x="820639" y="285750"/>
                  <a:pt x="817067" y="289322"/>
                </a:cubicBezTo>
                <a:cubicBezTo>
                  <a:pt x="813495" y="294680"/>
                  <a:pt x="810816" y="298251"/>
                  <a:pt x="809030" y="300037"/>
                </a:cubicBezTo>
                <a:cubicBezTo>
                  <a:pt x="809030" y="369689"/>
                  <a:pt x="809030" y="429518"/>
                  <a:pt x="809030" y="479524"/>
                </a:cubicBezTo>
                <a:cubicBezTo>
                  <a:pt x="814388" y="517029"/>
                  <a:pt x="800993" y="545604"/>
                  <a:pt x="768847" y="565249"/>
                </a:cubicBezTo>
                <a:cubicBezTo>
                  <a:pt x="754559" y="572393"/>
                  <a:pt x="742057" y="566142"/>
                  <a:pt x="731342" y="546497"/>
                </a:cubicBezTo>
                <a:cubicBezTo>
                  <a:pt x="713482" y="514350"/>
                  <a:pt x="692944" y="489347"/>
                  <a:pt x="669727" y="471487"/>
                </a:cubicBezTo>
                <a:cubicBezTo>
                  <a:pt x="664369" y="469701"/>
                  <a:pt x="662583" y="467916"/>
                  <a:pt x="664369" y="466130"/>
                </a:cubicBezTo>
                <a:cubicBezTo>
                  <a:pt x="666155" y="462558"/>
                  <a:pt x="669727" y="461665"/>
                  <a:pt x="675085" y="463451"/>
                </a:cubicBezTo>
                <a:cubicBezTo>
                  <a:pt x="682229" y="463451"/>
                  <a:pt x="697409" y="465237"/>
                  <a:pt x="720626" y="468809"/>
                </a:cubicBezTo>
                <a:cubicBezTo>
                  <a:pt x="725984" y="470594"/>
                  <a:pt x="729556" y="471487"/>
                  <a:pt x="731342" y="471487"/>
                </a:cubicBezTo>
                <a:cubicBezTo>
                  <a:pt x="740272" y="469701"/>
                  <a:pt x="744736" y="466130"/>
                  <a:pt x="744736" y="460772"/>
                </a:cubicBezTo>
                <a:cubicBezTo>
                  <a:pt x="744736" y="428625"/>
                  <a:pt x="744736" y="398264"/>
                  <a:pt x="744736" y="369689"/>
                </a:cubicBezTo>
                <a:cubicBezTo>
                  <a:pt x="737593" y="378619"/>
                  <a:pt x="727770" y="390227"/>
                  <a:pt x="715268" y="404515"/>
                </a:cubicBezTo>
                <a:cubicBezTo>
                  <a:pt x="708125" y="413444"/>
                  <a:pt x="702767" y="419695"/>
                  <a:pt x="699195" y="423267"/>
                </a:cubicBezTo>
                <a:cubicBezTo>
                  <a:pt x="690265" y="428625"/>
                  <a:pt x="682229" y="430411"/>
                  <a:pt x="675085" y="428625"/>
                </a:cubicBezTo>
                <a:cubicBezTo>
                  <a:pt x="650082" y="417909"/>
                  <a:pt x="633115" y="401836"/>
                  <a:pt x="624186" y="380405"/>
                </a:cubicBezTo>
                <a:cubicBezTo>
                  <a:pt x="622400" y="367903"/>
                  <a:pt x="625972" y="359866"/>
                  <a:pt x="634901" y="356294"/>
                </a:cubicBezTo>
                <a:cubicBezTo>
                  <a:pt x="647403" y="352723"/>
                  <a:pt x="663476" y="345579"/>
                  <a:pt x="683122" y="334863"/>
                </a:cubicBezTo>
                <a:cubicBezTo>
                  <a:pt x="702767" y="324148"/>
                  <a:pt x="723305" y="311646"/>
                  <a:pt x="744736" y="297358"/>
                </a:cubicBezTo>
                <a:cubicBezTo>
                  <a:pt x="746522" y="279499"/>
                  <a:pt x="747415" y="259854"/>
                  <a:pt x="747415" y="238423"/>
                </a:cubicBezTo>
                <a:cubicBezTo>
                  <a:pt x="743843" y="238423"/>
                  <a:pt x="738486" y="240208"/>
                  <a:pt x="731342" y="243780"/>
                </a:cubicBezTo>
                <a:cubicBezTo>
                  <a:pt x="724198" y="245566"/>
                  <a:pt x="718840" y="247352"/>
                  <a:pt x="715268" y="249138"/>
                </a:cubicBezTo>
                <a:cubicBezTo>
                  <a:pt x="704553" y="252710"/>
                  <a:pt x="694730" y="251817"/>
                  <a:pt x="685800" y="246459"/>
                </a:cubicBezTo>
                <a:cubicBezTo>
                  <a:pt x="669727" y="237530"/>
                  <a:pt x="659011" y="228600"/>
                  <a:pt x="653654" y="219670"/>
                </a:cubicBezTo>
                <a:cubicBezTo>
                  <a:pt x="646510" y="205383"/>
                  <a:pt x="649189" y="197346"/>
                  <a:pt x="661690" y="195560"/>
                </a:cubicBezTo>
                <a:cubicBezTo>
                  <a:pt x="663476" y="195560"/>
                  <a:pt x="669727" y="194667"/>
                  <a:pt x="680443" y="192881"/>
                </a:cubicBezTo>
                <a:cubicBezTo>
                  <a:pt x="710804" y="187523"/>
                  <a:pt x="733128" y="183058"/>
                  <a:pt x="747415" y="179487"/>
                </a:cubicBezTo>
                <a:lnTo>
                  <a:pt x="747415" y="160734"/>
                </a:lnTo>
                <a:cubicBezTo>
                  <a:pt x="747415" y="83939"/>
                  <a:pt x="742950" y="41969"/>
                  <a:pt x="734021" y="34826"/>
                </a:cubicBezTo>
                <a:cubicBezTo>
                  <a:pt x="730449" y="27682"/>
                  <a:pt x="731342" y="21431"/>
                  <a:pt x="736700" y="16073"/>
                </a:cubicBezTo>
                <a:cubicBezTo>
                  <a:pt x="742057" y="12501"/>
                  <a:pt x="749201" y="12501"/>
                  <a:pt x="758131" y="16073"/>
                </a:cubicBezTo>
                <a:cubicBezTo>
                  <a:pt x="779562" y="23217"/>
                  <a:pt x="800993" y="38397"/>
                  <a:pt x="822425" y="61615"/>
                </a:cubicBezTo>
                <a:cubicBezTo>
                  <a:pt x="827782" y="70544"/>
                  <a:pt x="829568" y="80367"/>
                  <a:pt x="827782" y="91083"/>
                </a:cubicBezTo>
                <a:cubicBezTo>
                  <a:pt x="818853" y="107156"/>
                  <a:pt x="813495" y="131266"/>
                  <a:pt x="811709" y="163413"/>
                </a:cubicBezTo>
                <a:cubicBezTo>
                  <a:pt x="815281" y="163413"/>
                  <a:pt x="817067" y="162520"/>
                  <a:pt x="817067" y="160734"/>
                </a:cubicBezTo>
                <a:cubicBezTo>
                  <a:pt x="833140" y="155376"/>
                  <a:pt x="847428" y="155376"/>
                  <a:pt x="859929" y="160734"/>
                </a:cubicBezTo>
                <a:cubicBezTo>
                  <a:pt x="868859" y="164306"/>
                  <a:pt x="876003" y="172343"/>
                  <a:pt x="881361" y="184844"/>
                </a:cubicBezTo>
                <a:cubicBezTo>
                  <a:pt x="886718" y="200918"/>
                  <a:pt x="882254" y="209848"/>
                  <a:pt x="867966" y="211633"/>
                </a:cubicBezTo>
                <a:cubicBezTo>
                  <a:pt x="866180" y="211633"/>
                  <a:pt x="862608" y="212526"/>
                  <a:pt x="857250" y="214312"/>
                </a:cubicBezTo>
                <a:cubicBezTo>
                  <a:pt x="850107" y="214312"/>
                  <a:pt x="834033" y="217884"/>
                  <a:pt x="809030" y="225028"/>
                </a:cubicBezTo>
                <a:lnTo>
                  <a:pt x="809030" y="243780"/>
                </a:lnTo>
                <a:cubicBezTo>
                  <a:pt x="809030" y="249138"/>
                  <a:pt x="809030" y="255389"/>
                  <a:pt x="809030" y="262533"/>
                </a:cubicBezTo>
                <a:cubicBezTo>
                  <a:pt x="823318" y="253603"/>
                  <a:pt x="835819" y="245566"/>
                  <a:pt x="846535" y="238423"/>
                </a:cubicBezTo>
                <a:cubicBezTo>
                  <a:pt x="855464" y="233065"/>
                  <a:pt x="860822" y="231279"/>
                  <a:pt x="862608" y="233065"/>
                </a:cubicBezTo>
                <a:cubicBezTo>
                  <a:pt x="864394" y="234851"/>
                  <a:pt x="861715" y="240208"/>
                  <a:pt x="854572" y="249138"/>
                </a:cubicBezTo>
                <a:cubicBezTo>
                  <a:pt x="852786" y="250924"/>
                  <a:pt x="850107" y="254496"/>
                  <a:pt x="846535" y="259854"/>
                </a:cubicBezTo>
                <a:cubicBezTo>
                  <a:pt x="862608" y="256282"/>
                  <a:pt x="880468" y="253603"/>
                  <a:pt x="900113" y="251817"/>
                </a:cubicBezTo>
                <a:cubicBezTo>
                  <a:pt x="907257" y="250031"/>
                  <a:pt x="917972" y="248245"/>
                  <a:pt x="932260" y="246459"/>
                </a:cubicBezTo>
                <a:cubicBezTo>
                  <a:pt x="950119" y="242887"/>
                  <a:pt x="963514" y="240208"/>
                  <a:pt x="972443" y="238423"/>
                </a:cubicBezTo>
                <a:cubicBezTo>
                  <a:pt x="972443" y="224135"/>
                  <a:pt x="972443" y="211633"/>
                  <a:pt x="972443" y="200918"/>
                </a:cubicBezTo>
                <a:cubicBezTo>
                  <a:pt x="968872" y="200918"/>
                  <a:pt x="963514" y="200918"/>
                  <a:pt x="956370" y="200918"/>
                </a:cubicBezTo>
                <a:cubicBezTo>
                  <a:pt x="947440" y="202704"/>
                  <a:pt x="941189" y="203597"/>
                  <a:pt x="937618" y="203597"/>
                </a:cubicBezTo>
                <a:cubicBezTo>
                  <a:pt x="925116" y="207169"/>
                  <a:pt x="908150" y="197346"/>
                  <a:pt x="886718" y="174129"/>
                </a:cubicBezTo>
                <a:cubicBezTo>
                  <a:pt x="879575" y="163413"/>
                  <a:pt x="882254" y="157162"/>
                  <a:pt x="894755" y="155376"/>
                </a:cubicBezTo>
                <a:cubicBezTo>
                  <a:pt x="914400" y="153591"/>
                  <a:pt x="940297" y="149126"/>
                  <a:pt x="972443" y="141982"/>
                </a:cubicBezTo>
                <a:cubicBezTo>
                  <a:pt x="972443" y="138410"/>
                  <a:pt x="973336" y="133052"/>
                  <a:pt x="975122" y="125908"/>
                </a:cubicBezTo>
                <a:cubicBezTo>
                  <a:pt x="975122" y="120551"/>
                  <a:pt x="975122" y="116086"/>
                  <a:pt x="975122" y="112514"/>
                </a:cubicBezTo>
                <a:cubicBezTo>
                  <a:pt x="975122" y="71437"/>
                  <a:pt x="969764" y="40183"/>
                  <a:pt x="959049" y="18752"/>
                </a:cubicBezTo>
                <a:cubicBezTo>
                  <a:pt x="953691" y="6251"/>
                  <a:pt x="959942" y="0"/>
                  <a:pt x="977801" y="0"/>
                </a:cubicBezTo>
                <a:close/>
              </a:path>
            </a:pathLst>
          </a:custGeom>
          <a:solidFill>
            <a:srgbClr val="E97C3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5400" dirty="0">
              <a:solidFill>
                <a:srgbClr val="E97C30"/>
              </a:solidFill>
              <a:latin typeface="方正粗楷简体" panose="02000000000000000000" pitchFamily="2" charset="-122"/>
              <a:ea typeface="方正粗楷简体" panose="02000000000000000000" pitchFamily="2" charset="-122"/>
            </a:endParaRPr>
          </a:p>
        </p:txBody>
      </p:sp>
      <p:sp>
        <p:nvSpPr>
          <p:cNvPr id="13" name="文本框 12"/>
          <p:cNvSpPr txBox="1"/>
          <p:nvPr/>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812" y="3743259"/>
            <a:ext cx="12192000" cy="3114742"/>
          </a:xfrm>
          <a:prstGeom prst="rect">
            <a:avLst/>
          </a:prstGeom>
          <a:gradFill flip="none" rotWithShape="1">
            <a:gsLst>
              <a:gs pos="0">
                <a:srgbClr val="EFC879">
                  <a:alpha val="55000"/>
                </a:srgbClr>
              </a:gs>
              <a:gs pos="100000">
                <a:srgbClr val="FBECC4">
                  <a:alpha val="31000"/>
                </a:srgbClr>
              </a:gs>
            </a:gsLst>
            <a:lin ang="60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grpSp>
        <p:nvGrpSpPr>
          <p:cNvPr id="9" name="组合 8"/>
          <p:cNvGrpSpPr/>
          <p:nvPr/>
        </p:nvGrpSpPr>
        <p:grpSpPr>
          <a:xfrm>
            <a:off x="357636" y="2185377"/>
            <a:ext cx="6983631" cy="3846872"/>
            <a:chOff x="357637" y="2185377"/>
            <a:chExt cx="6516000" cy="3846872"/>
          </a:xfrm>
        </p:grpSpPr>
        <p:sp>
          <p:nvSpPr>
            <p:cNvPr id="14" name="矩形 13"/>
            <p:cNvSpPr/>
            <p:nvPr/>
          </p:nvSpPr>
          <p:spPr>
            <a:xfrm>
              <a:off x="377274" y="2233280"/>
              <a:ext cx="6493426" cy="377747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77911" y="2185377"/>
              <a:ext cx="6480000"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357637" y="5986530"/>
              <a:ext cx="6516000"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003674" y="1352499"/>
            <a:ext cx="5709451" cy="400110"/>
          </a:xfrm>
          <a:prstGeom prst="rect">
            <a:avLst/>
          </a:prstGeom>
          <a:noFill/>
        </p:spPr>
        <p:txBody>
          <a:bodyPr wrap="square" rtlCol="0">
            <a:spAutoFit/>
          </a:bodyPr>
          <a:lstStyle/>
          <a:p>
            <a:pPr algn="ctr"/>
            <a:r>
              <a:rPr kumimoji="1"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坚持党的领导，核心是</a:t>
            </a:r>
            <a:r>
              <a:rPr kumimoji="1" lang="zh-CN" altLang="en-US" sz="2000" b="1" dirty="0">
                <a:solidFill>
                  <a:srgbClr val="C00000"/>
                </a:solidFill>
                <a:latin typeface="微软雅黑" panose="020B0503020204020204" pitchFamily="34" charset="-122"/>
                <a:ea typeface="微软雅黑" panose="020B0503020204020204" pitchFamily="34" charset="-122"/>
              </a:rPr>
              <a:t>坚持党的先进性</a:t>
            </a:r>
            <a:endParaRPr kumimoji="1"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911688" y="5755698"/>
            <a:ext cx="3613550" cy="646331"/>
          </a:xfrm>
          <a:prstGeom prst="rect">
            <a:avLst/>
          </a:prstGeom>
          <a:noFill/>
        </p:spPr>
        <p:txBody>
          <a:bodyPr wrap="square" rtlCol="0">
            <a:spAutoFit/>
          </a:bodyPr>
          <a:lstStyle/>
          <a:p>
            <a:pPr algn="just"/>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孔繁森两次进藏工作，呕心沥血，忘我工作，艰苦奋斗，政绩卓著，不幸于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1994</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年因公殉职，被誉为</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领导干部的楷模</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endParaRPr lang="zh-CN" altLang="en-US" sz="1200" dirty="0">
              <a:solidFill>
                <a:schemeClr val="tx1">
                  <a:lumMod val="50000"/>
                  <a:lumOff val="50000"/>
                </a:schemeClr>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1"/>
          <a:srcRect t="12752"/>
          <a:stretch>
            <a:fillRect/>
          </a:stretch>
        </p:blipFill>
        <p:spPr>
          <a:xfrm>
            <a:off x="7943958" y="1134579"/>
            <a:ext cx="3549010" cy="4408132"/>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8" name="文本框 7"/>
          <p:cNvSpPr txBox="1"/>
          <p:nvPr/>
        </p:nvSpPr>
        <p:spPr>
          <a:xfrm>
            <a:off x="831338" y="2474007"/>
            <a:ext cx="6036226" cy="3269613"/>
          </a:xfrm>
          <a:prstGeom prst="rect">
            <a:avLst/>
          </a:prstGeom>
          <a:noFill/>
        </p:spPr>
        <p:txBody>
          <a:bodyPr wrap="square" rtlCol="0">
            <a:spAutoFit/>
          </a:bodyPr>
          <a:lstStyle/>
          <a:p>
            <a:pPr indent="457200">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坚持党的先进性，要用时代发展的要求审视自己，以改革的精神加强和完善自己，实现</a:t>
            </a:r>
            <a:r>
              <a:rPr lang="zh-CN" altLang="zh-CN" sz="2000" b="1" dirty="0">
                <a:solidFill>
                  <a:srgbClr val="C00000"/>
                </a:solidFill>
                <a:latin typeface="微软雅黑" panose="020B0503020204020204" pitchFamily="34" charset="-122"/>
                <a:ea typeface="微软雅黑" panose="020B0503020204020204" pitchFamily="34" charset="-122"/>
              </a:rPr>
              <a:t>坚持</a:t>
            </a:r>
            <a:r>
              <a:rPr lang="zh-CN" altLang="zh-CN" sz="2000" dirty="0">
                <a:latin typeface="微软雅黑" panose="020B0503020204020204" pitchFamily="34" charset="-122"/>
                <a:ea typeface="微软雅黑" panose="020B0503020204020204" pitchFamily="34" charset="-122"/>
              </a:rPr>
              <a:t>马克思主义基本原理和推进理论创新相统一，</a:t>
            </a:r>
            <a:r>
              <a:rPr lang="zh-CN" altLang="zh-CN" sz="2000" b="1" dirty="0">
                <a:solidFill>
                  <a:srgbClr val="C00000"/>
                </a:solidFill>
                <a:latin typeface="微软雅黑" panose="020B0503020204020204" pitchFamily="34" charset="-122"/>
                <a:ea typeface="微软雅黑" panose="020B0503020204020204" pitchFamily="34" charset="-122"/>
              </a:rPr>
              <a:t>坚持</a:t>
            </a:r>
            <a:r>
              <a:rPr lang="zh-CN" altLang="zh-CN" sz="2000" dirty="0">
                <a:latin typeface="微软雅黑" panose="020B0503020204020204" pitchFamily="34" charset="-122"/>
                <a:ea typeface="微软雅黑" panose="020B0503020204020204" pitchFamily="34" charset="-122"/>
              </a:rPr>
              <a:t>党的优良传统和弘扬时代精神相统一，</a:t>
            </a:r>
            <a:r>
              <a:rPr lang="zh-CN" altLang="zh-CN" sz="2000" b="1" dirty="0">
                <a:solidFill>
                  <a:srgbClr val="C00000"/>
                </a:solidFill>
                <a:latin typeface="微软雅黑" panose="020B0503020204020204" pitchFamily="34" charset="-122"/>
                <a:ea typeface="微软雅黑" panose="020B0503020204020204" pitchFamily="34" charset="-122"/>
              </a:rPr>
              <a:t>坚持</a:t>
            </a:r>
            <a:r>
              <a:rPr lang="zh-CN" altLang="zh-CN" sz="2000" dirty="0">
                <a:latin typeface="微软雅黑" panose="020B0503020204020204" pitchFamily="34" charset="-122"/>
                <a:ea typeface="微软雅黑" panose="020B0503020204020204" pitchFamily="34" charset="-122"/>
              </a:rPr>
              <a:t>增强党的阶级基础和扩大党的群众基础相统一，使党成为思想上政治上组织上完全巩固、始终站在时代前列带领人民团结奋进的坚强领导核心。</a:t>
            </a:r>
            <a:endParaRPr kumimoji="1" lang="zh-CN" altLang="en-US" sz="2000" dirty="0">
              <a:latin typeface="微软雅黑" panose="020B0503020204020204" pitchFamily="34" charset="-122"/>
              <a:ea typeface="微软雅黑" panose="020B0503020204020204" pitchFamily="34" charset="-122"/>
            </a:endParaRPr>
          </a:p>
        </p:txBody>
      </p:sp>
      <p:sp>
        <p:nvSpPr>
          <p:cNvPr id="19" name="矩形 18"/>
          <p:cNvSpPr/>
          <p:nvPr/>
        </p:nvSpPr>
        <p:spPr>
          <a:xfrm>
            <a:off x="-28672" y="2621998"/>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171684" y="2621998"/>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40914" b="1"/>
          <a:stretch>
            <a:fillRect/>
          </a:stretch>
        </p:blipFill>
        <p:spPr>
          <a:xfrm>
            <a:off x="0" y="2057400"/>
            <a:ext cx="12192000" cy="4800600"/>
          </a:xfrm>
          <a:prstGeom prst="rect">
            <a:avLst/>
          </a:prstGeom>
        </p:spPr>
      </p:pic>
      <p:sp>
        <p:nvSpPr>
          <p:cNvPr id="4" name="平行四边形 6"/>
          <p:cNvSpPr/>
          <p:nvPr/>
        </p:nvSpPr>
        <p:spPr>
          <a:xfrm>
            <a:off x="-12637" y="2048187"/>
            <a:ext cx="3269993" cy="4821387"/>
          </a:xfrm>
          <a:custGeom>
            <a:avLst/>
            <a:gdLst>
              <a:gd name="connsiteX0" fmla="*/ 0 w 3472405"/>
              <a:gd name="connsiteY0" fmla="*/ 6858000 h 6858000"/>
              <a:gd name="connsiteX1" fmla="*/ 1091412 w 3472405"/>
              <a:gd name="connsiteY1" fmla="*/ 0 h 6858000"/>
              <a:gd name="connsiteX2" fmla="*/ 3472405 w 3472405"/>
              <a:gd name="connsiteY2" fmla="*/ 0 h 6858000"/>
              <a:gd name="connsiteX3" fmla="*/ 2380993 w 3472405"/>
              <a:gd name="connsiteY3" fmla="*/ 6858000 h 6858000"/>
              <a:gd name="connsiteX4" fmla="*/ 0 w 3472405"/>
              <a:gd name="connsiteY4" fmla="*/ 6858000 h 6858000"/>
              <a:gd name="connsiteX0-1" fmla="*/ 0 w 3472405"/>
              <a:gd name="connsiteY0-2" fmla="*/ 6858000 h 6858000"/>
              <a:gd name="connsiteX1-3" fmla="*/ 1091412 w 3472405"/>
              <a:gd name="connsiteY1-4" fmla="*/ 0 h 6858000"/>
              <a:gd name="connsiteX2-5" fmla="*/ 3472405 w 3472405"/>
              <a:gd name="connsiteY2-6" fmla="*/ 0 h 6858000"/>
              <a:gd name="connsiteX3-7" fmla="*/ 2380993 w 3472405"/>
              <a:gd name="connsiteY3-8" fmla="*/ 6858000 h 6858000"/>
              <a:gd name="connsiteX4-9" fmla="*/ 0 w 3472405"/>
              <a:gd name="connsiteY4-10" fmla="*/ 6858000 h 6858000"/>
              <a:gd name="connsiteX0-11" fmla="*/ 0 w 3472405"/>
              <a:gd name="connsiteY0-12" fmla="*/ 6881150 h 6881150"/>
              <a:gd name="connsiteX1-13" fmla="*/ 177012 w 3472405"/>
              <a:gd name="connsiteY1-14" fmla="*/ 0 h 6881150"/>
              <a:gd name="connsiteX2-15" fmla="*/ 3472405 w 3472405"/>
              <a:gd name="connsiteY2-16" fmla="*/ 23150 h 6881150"/>
              <a:gd name="connsiteX3-17" fmla="*/ 2380993 w 3472405"/>
              <a:gd name="connsiteY3-18" fmla="*/ 6881150 h 6881150"/>
              <a:gd name="connsiteX4-19" fmla="*/ 0 w 3472405"/>
              <a:gd name="connsiteY4-20" fmla="*/ 6881150 h 6881150"/>
              <a:gd name="connsiteX0-1-1" fmla="*/ 0 w 3472405"/>
              <a:gd name="connsiteY0-2-2" fmla="*/ 6881150 h 6881150"/>
              <a:gd name="connsiteX1-3-3" fmla="*/ 202412 w 3472405"/>
              <a:gd name="connsiteY1-4-4" fmla="*/ 0 h 6881150"/>
              <a:gd name="connsiteX2-5-5" fmla="*/ 3472405 w 3472405"/>
              <a:gd name="connsiteY2-6-6" fmla="*/ 23150 h 6881150"/>
              <a:gd name="connsiteX3-7-7" fmla="*/ 2380993 w 3472405"/>
              <a:gd name="connsiteY3-8-8" fmla="*/ 6881150 h 6881150"/>
              <a:gd name="connsiteX4-9-9" fmla="*/ 0 w 3472405"/>
              <a:gd name="connsiteY4-10-10" fmla="*/ 6881150 h 6881150"/>
              <a:gd name="connsiteX0-11-11" fmla="*/ 788 w 3269993"/>
              <a:gd name="connsiteY0-12-12" fmla="*/ 6844829 h 6881150"/>
              <a:gd name="connsiteX1-13-13" fmla="*/ 0 w 3269993"/>
              <a:gd name="connsiteY1-14-14" fmla="*/ 0 h 6881150"/>
              <a:gd name="connsiteX2-15-15" fmla="*/ 3269993 w 3269993"/>
              <a:gd name="connsiteY2-16-16" fmla="*/ 23150 h 6881150"/>
              <a:gd name="connsiteX3-17-17" fmla="*/ 2178581 w 3269993"/>
              <a:gd name="connsiteY3-18-18" fmla="*/ 6881150 h 6881150"/>
              <a:gd name="connsiteX4-19-19" fmla="*/ 788 w 3269993"/>
              <a:gd name="connsiteY4-20-20" fmla="*/ 6844829 h 6881150"/>
              <a:gd name="connsiteX0-21" fmla="*/ 788 w 3269993"/>
              <a:gd name="connsiteY0-22" fmla="*/ 6844829 h 6844829"/>
              <a:gd name="connsiteX1-23" fmla="*/ 0 w 3269993"/>
              <a:gd name="connsiteY1-24" fmla="*/ 0 h 6844829"/>
              <a:gd name="connsiteX2-25" fmla="*/ 3269993 w 3269993"/>
              <a:gd name="connsiteY2-26" fmla="*/ 23150 h 6844829"/>
              <a:gd name="connsiteX3-27" fmla="*/ 2178581 w 3269993"/>
              <a:gd name="connsiteY3-28" fmla="*/ 6844829 h 6844829"/>
              <a:gd name="connsiteX4-29" fmla="*/ 788 w 3269993"/>
              <a:gd name="connsiteY4-30" fmla="*/ 6844829 h 6844829"/>
              <a:gd name="connsiteX0-31" fmla="*/ 788 w 3269993"/>
              <a:gd name="connsiteY0-32" fmla="*/ 6844829 h 6862989"/>
              <a:gd name="connsiteX1-33" fmla="*/ 0 w 3269993"/>
              <a:gd name="connsiteY1-34" fmla="*/ 0 h 6862989"/>
              <a:gd name="connsiteX2-35" fmla="*/ 3269993 w 3269993"/>
              <a:gd name="connsiteY2-36" fmla="*/ 23150 h 6862989"/>
              <a:gd name="connsiteX3-37" fmla="*/ 2102381 w 3269993"/>
              <a:gd name="connsiteY3-38" fmla="*/ 6862989 h 6862989"/>
              <a:gd name="connsiteX4-39" fmla="*/ 788 w 3269993"/>
              <a:gd name="connsiteY4-40" fmla="*/ 6844829 h 6862989"/>
              <a:gd name="connsiteX0-41" fmla="*/ 13488 w 3269993"/>
              <a:gd name="connsiteY0-42" fmla="*/ 6881149 h 6881149"/>
              <a:gd name="connsiteX1-43" fmla="*/ 0 w 3269993"/>
              <a:gd name="connsiteY1-44" fmla="*/ 0 h 6881149"/>
              <a:gd name="connsiteX2-45" fmla="*/ 3269993 w 3269993"/>
              <a:gd name="connsiteY2-46" fmla="*/ 23150 h 6881149"/>
              <a:gd name="connsiteX3-47" fmla="*/ 2102381 w 3269993"/>
              <a:gd name="connsiteY3-48" fmla="*/ 6862989 h 6881149"/>
              <a:gd name="connsiteX4-49" fmla="*/ 13488 w 3269993"/>
              <a:gd name="connsiteY4-50" fmla="*/ 6881149 h 6881149"/>
              <a:gd name="connsiteX0-51" fmla="*/ 13488 w 3269993"/>
              <a:gd name="connsiteY0-52" fmla="*/ 6881149 h 6881149"/>
              <a:gd name="connsiteX1-53" fmla="*/ 0 w 3269993"/>
              <a:gd name="connsiteY1-54" fmla="*/ 0 h 6881149"/>
              <a:gd name="connsiteX2-55" fmla="*/ 3269993 w 3269993"/>
              <a:gd name="connsiteY2-56" fmla="*/ 23150 h 6881149"/>
              <a:gd name="connsiteX3-57" fmla="*/ 2115081 w 3269993"/>
              <a:gd name="connsiteY3-58" fmla="*/ 6862989 h 6881149"/>
              <a:gd name="connsiteX4-59" fmla="*/ 13488 w 3269993"/>
              <a:gd name="connsiteY4-60" fmla="*/ 6881149 h 6881149"/>
              <a:gd name="connsiteX0-61" fmla="*/ 13488 w 3269993"/>
              <a:gd name="connsiteY0-62" fmla="*/ 6862989 h 6862989"/>
              <a:gd name="connsiteX1-63" fmla="*/ 0 w 3269993"/>
              <a:gd name="connsiteY1-64" fmla="*/ 0 h 6862989"/>
              <a:gd name="connsiteX2-65" fmla="*/ 3269993 w 3269993"/>
              <a:gd name="connsiteY2-66" fmla="*/ 23150 h 6862989"/>
              <a:gd name="connsiteX3-67" fmla="*/ 2115081 w 3269993"/>
              <a:gd name="connsiteY3-68" fmla="*/ 6862989 h 6862989"/>
              <a:gd name="connsiteX4-69" fmla="*/ 13488 w 3269993"/>
              <a:gd name="connsiteY4-70" fmla="*/ 6862989 h 6862989"/>
              <a:gd name="connsiteX0-71" fmla="*/ 788 w 3257293"/>
              <a:gd name="connsiteY0-72" fmla="*/ 6862989 h 6862989"/>
              <a:gd name="connsiteX1-73" fmla="*/ 0 w 3257293"/>
              <a:gd name="connsiteY1-74" fmla="*/ 0 h 6862989"/>
              <a:gd name="connsiteX2-75" fmla="*/ 3257293 w 3257293"/>
              <a:gd name="connsiteY2-76" fmla="*/ 23150 h 6862989"/>
              <a:gd name="connsiteX3-77" fmla="*/ 2102381 w 3257293"/>
              <a:gd name="connsiteY3-78" fmla="*/ 6862989 h 6862989"/>
              <a:gd name="connsiteX4-79" fmla="*/ 788 w 3257293"/>
              <a:gd name="connsiteY4-80" fmla="*/ 6862989 h 6862989"/>
              <a:gd name="connsiteX0-81" fmla="*/ 788 w 3269993"/>
              <a:gd name="connsiteY0-82" fmla="*/ 6876160 h 6876160"/>
              <a:gd name="connsiteX1-83" fmla="*/ 0 w 3269993"/>
              <a:gd name="connsiteY1-84" fmla="*/ 13171 h 6876160"/>
              <a:gd name="connsiteX2-85" fmla="*/ 3269993 w 3269993"/>
              <a:gd name="connsiteY2-86" fmla="*/ 0 h 6876160"/>
              <a:gd name="connsiteX3-87" fmla="*/ 2102381 w 3269993"/>
              <a:gd name="connsiteY3-88" fmla="*/ 6876160 h 6876160"/>
              <a:gd name="connsiteX4-89" fmla="*/ 788 w 3269993"/>
              <a:gd name="connsiteY4-90" fmla="*/ 6876160 h 6876160"/>
            </a:gdLst>
            <a:ahLst/>
            <a:cxnLst>
              <a:cxn ang="0">
                <a:pos x="connsiteX0-1-1" y="connsiteY0-2-2"/>
              </a:cxn>
              <a:cxn ang="0">
                <a:pos x="connsiteX1-3-3" y="connsiteY1-4-4"/>
              </a:cxn>
              <a:cxn ang="0">
                <a:pos x="connsiteX2-5-5" y="connsiteY2-6-6"/>
              </a:cxn>
              <a:cxn ang="0">
                <a:pos x="connsiteX3-7-7" y="connsiteY3-8-8"/>
              </a:cxn>
              <a:cxn ang="0">
                <a:pos x="connsiteX4-9-9" y="connsiteY4-10-10"/>
              </a:cxn>
            </a:cxnLst>
            <a:rect l="l" t="t" r="r" b="b"/>
            <a:pathLst>
              <a:path w="3269993" h="6876160">
                <a:moveTo>
                  <a:pt x="788" y="6876160"/>
                </a:moveTo>
                <a:cubicBezTo>
                  <a:pt x="525" y="4594550"/>
                  <a:pt x="263" y="2294781"/>
                  <a:pt x="0" y="13171"/>
                </a:cubicBezTo>
                <a:lnTo>
                  <a:pt x="3269993" y="0"/>
                </a:lnTo>
                <a:lnTo>
                  <a:pt x="2102381" y="6876160"/>
                </a:lnTo>
                <a:lnTo>
                  <a:pt x="788" y="6876160"/>
                </a:lnTo>
                <a:close/>
              </a:path>
            </a:pathLst>
          </a:custGeom>
          <a:gradFill flip="none" rotWithShape="1">
            <a:gsLst>
              <a:gs pos="26000">
                <a:srgbClr val="E86917">
                  <a:alpha val="64000"/>
                </a:srgbClr>
              </a:gs>
              <a:gs pos="0">
                <a:srgbClr val="D76213">
                  <a:alpha val="0"/>
                </a:srgbClr>
              </a:gs>
              <a:gs pos="100000">
                <a:srgbClr val="9A0000"/>
              </a:gs>
              <a:gs pos="79000">
                <a:srgbClr val="C00000">
                  <a:alpha val="73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36328" y="4131913"/>
            <a:ext cx="1983130" cy="739492"/>
          </a:xfrm>
          <a:prstGeom prst="rect">
            <a:avLst/>
          </a:prstGeom>
        </p:spPr>
        <p:txBody>
          <a:bodyPr wrap="square">
            <a:spAutoFit/>
          </a:bodyPr>
          <a:lstStyle/>
          <a:p>
            <a:pPr algn="ctr">
              <a:lnSpc>
                <a:spcPct val="150000"/>
              </a:lnSpc>
              <a:spcBef>
                <a:spcPct val="0"/>
              </a:spcBef>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科学判断形势</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的能力</a:t>
            </a:r>
            <a:endParaRPr lang="en-US" altLang="zh-CN" sz="2200" dirty="0">
              <a:solidFill>
                <a:schemeClr val="bg1"/>
              </a:solidFill>
              <a:effectLst>
                <a:outerShdw blurRad="38100" dist="38100" dir="2700000" algn="tl">
                  <a:srgbClr val="000000">
                    <a:alpha val="43137"/>
                  </a:srgbClr>
                </a:outerShdw>
              </a:effectLst>
            </a:endParaRPr>
          </a:p>
        </p:txBody>
      </p:sp>
      <p:sp>
        <p:nvSpPr>
          <p:cNvPr id="8" name="平行四边形 7"/>
          <p:cNvSpPr/>
          <p:nvPr/>
        </p:nvSpPr>
        <p:spPr>
          <a:xfrm>
            <a:off x="2059425" y="2057400"/>
            <a:ext cx="3565294" cy="4836518"/>
          </a:xfrm>
          <a:prstGeom prst="parallelogram">
            <a:avLst>
              <a:gd name="adj" fmla="val 33147"/>
            </a:avLst>
          </a:prstGeom>
          <a:gradFill flip="none" rotWithShape="1">
            <a:gsLst>
              <a:gs pos="63000">
                <a:srgbClr val="E86917">
                  <a:alpha val="64000"/>
                </a:srgbClr>
              </a:gs>
              <a:gs pos="100000">
                <a:srgbClr val="D76213">
                  <a:alpha val="0"/>
                </a:srgbClr>
              </a:gs>
              <a:gs pos="0">
                <a:srgbClr val="DB2330">
                  <a:alpha val="70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844397" y="4131913"/>
            <a:ext cx="1983130" cy="665634"/>
          </a:xfrm>
          <a:prstGeom prst="rect">
            <a:avLst/>
          </a:prstGeom>
        </p:spPr>
        <p:txBody>
          <a:bodyPr wrap="square">
            <a:spAutoFit/>
          </a:bodyPr>
          <a:lstStyle/>
          <a:p>
            <a:pPr algn="ctr">
              <a:lnSpc>
                <a:spcPct val="150000"/>
              </a:lnSpc>
              <a:spcBef>
                <a:spcPct val="0"/>
              </a:spcBef>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驾驭市场经济</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的能力</a:t>
            </a:r>
            <a:endParaRPr lang="en-US" altLang="zh-CN"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平行四边形 11"/>
          <p:cNvSpPr/>
          <p:nvPr/>
        </p:nvSpPr>
        <p:spPr>
          <a:xfrm>
            <a:off x="4420549" y="2057399"/>
            <a:ext cx="3547304" cy="4812176"/>
          </a:xfrm>
          <a:prstGeom prst="parallelogram">
            <a:avLst>
              <a:gd name="adj" fmla="val 33939"/>
            </a:avLst>
          </a:prstGeom>
          <a:gradFill flip="none" rotWithShape="1">
            <a:gsLst>
              <a:gs pos="0">
                <a:schemeClr val="accent2">
                  <a:lumMod val="75000"/>
                  <a:alpha val="31000"/>
                </a:schemeClr>
              </a:gs>
              <a:gs pos="100000">
                <a:srgbClr val="96044A"/>
              </a:gs>
              <a:gs pos="60000">
                <a:srgbClr val="C00000">
                  <a:alpha val="60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86086" y="4131913"/>
            <a:ext cx="1983130" cy="677190"/>
          </a:xfrm>
          <a:prstGeom prst="rect">
            <a:avLst/>
          </a:prstGeom>
        </p:spPr>
        <p:txBody>
          <a:bodyPr wrap="square">
            <a:spAutoFit/>
          </a:bodyPr>
          <a:lstStyle/>
          <a:p>
            <a:pPr algn="ctr">
              <a:lnSpc>
                <a:spcPct val="150000"/>
              </a:lnSpc>
              <a:spcBef>
                <a:spcPct val="0"/>
              </a:spcBef>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应对复杂局面</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的能力</a:t>
            </a:r>
            <a:endParaRPr lang="en-US" altLang="zh-CN"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平行四边形 15"/>
          <p:cNvSpPr/>
          <p:nvPr/>
        </p:nvSpPr>
        <p:spPr>
          <a:xfrm>
            <a:off x="6740894" y="2057400"/>
            <a:ext cx="3565294" cy="4836518"/>
          </a:xfrm>
          <a:prstGeom prst="parallelogram">
            <a:avLst>
              <a:gd name="adj" fmla="val 34063"/>
            </a:avLst>
          </a:prstGeom>
          <a:gradFill flip="none" rotWithShape="1">
            <a:gsLst>
              <a:gs pos="81000">
                <a:srgbClr val="E86917">
                  <a:alpha val="64000"/>
                </a:srgbClr>
              </a:gs>
              <a:gs pos="100000">
                <a:srgbClr val="D76213">
                  <a:alpha val="0"/>
                </a:srgbClr>
              </a:gs>
              <a:gs pos="0">
                <a:srgbClr val="8C0E0E">
                  <a:alpha val="72000"/>
                </a:srgbClr>
              </a:gs>
              <a:gs pos="29000">
                <a:srgbClr val="F6590A">
                  <a:alpha val="63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561603" y="4131913"/>
            <a:ext cx="1983130" cy="700664"/>
          </a:xfrm>
          <a:prstGeom prst="rect">
            <a:avLst/>
          </a:prstGeom>
        </p:spPr>
        <p:txBody>
          <a:bodyPr wrap="square">
            <a:spAutoFit/>
          </a:bodyPr>
          <a:lstStyle/>
          <a:p>
            <a:pPr algn="ctr">
              <a:lnSpc>
                <a:spcPct val="150000"/>
              </a:lnSpc>
              <a:spcBef>
                <a:spcPct val="0"/>
              </a:spcBef>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依法执政</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的能力</a:t>
            </a:r>
            <a:endParaRPr lang="en-US" altLang="zh-CN"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平行四边形 81"/>
          <p:cNvSpPr/>
          <p:nvPr/>
        </p:nvSpPr>
        <p:spPr>
          <a:xfrm>
            <a:off x="9068695" y="2045826"/>
            <a:ext cx="3142350" cy="4836518"/>
          </a:xfrm>
          <a:custGeom>
            <a:avLst/>
            <a:gdLst>
              <a:gd name="connsiteX0" fmla="*/ 0 w 3472405"/>
              <a:gd name="connsiteY0" fmla="*/ 6858000 h 6858000"/>
              <a:gd name="connsiteX1" fmla="*/ 1091412 w 3472405"/>
              <a:gd name="connsiteY1" fmla="*/ 0 h 6858000"/>
              <a:gd name="connsiteX2" fmla="*/ 3472405 w 3472405"/>
              <a:gd name="connsiteY2" fmla="*/ 0 h 6858000"/>
              <a:gd name="connsiteX3" fmla="*/ 2380993 w 3472405"/>
              <a:gd name="connsiteY3" fmla="*/ 6858000 h 6858000"/>
              <a:gd name="connsiteX4" fmla="*/ 0 w 3472405"/>
              <a:gd name="connsiteY4" fmla="*/ 6858000 h 6858000"/>
              <a:gd name="connsiteX0-1" fmla="*/ 0 w 3472405"/>
              <a:gd name="connsiteY0-2" fmla="*/ 6858000 h 6869575"/>
              <a:gd name="connsiteX1-3" fmla="*/ 1091412 w 3472405"/>
              <a:gd name="connsiteY1-4" fmla="*/ 0 h 6869575"/>
              <a:gd name="connsiteX2-5" fmla="*/ 3472405 w 3472405"/>
              <a:gd name="connsiteY2-6" fmla="*/ 0 h 6869575"/>
              <a:gd name="connsiteX3-7" fmla="*/ 3040750 w 3472405"/>
              <a:gd name="connsiteY3-8" fmla="*/ 6869575 h 6869575"/>
              <a:gd name="connsiteX4-9" fmla="*/ 0 w 3472405"/>
              <a:gd name="connsiteY4-10" fmla="*/ 6858000 h 6869575"/>
              <a:gd name="connsiteX0-1-1" fmla="*/ 0 w 3040750"/>
              <a:gd name="connsiteY0-2-2" fmla="*/ 6858000 h 6869575"/>
              <a:gd name="connsiteX1-3-3" fmla="*/ 1091412 w 3040750"/>
              <a:gd name="connsiteY1-4-4" fmla="*/ 0 h 6869575"/>
              <a:gd name="connsiteX2-5-5" fmla="*/ 3040605 w 3040750"/>
              <a:gd name="connsiteY2-6-6" fmla="*/ 0 h 6869575"/>
              <a:gd name="connsiteX3-7-7" fmla="*/ 3040750 w 3040750"/>
              <a:gd name="connsiteY3-8-8" fmla="*/ 6869575 h 6869575"/>
              <a:gd name="connsiteX4-9-9" fmla="*/ 0 w 3040750"/>
              <a:gd name="connsiteY4-10-10" fmla="*/ 6858000 h 6869575"/>
              <a:gd name="connsiteX0-11" fmla="*/ 0 w 3142350"/>
              <a:gd name="connsiteY0-12" fmla="*/ 6858001 h 6869575"/>
              <a:gd name="connsiteX1-13" fmla="*/ 1193012 w 3142350"/>
              <a:gd name="connsiteY1-14" fmla="*/ 0 h 6869575"/>
              <a:gd name="connsiteX2-15" fmla="*/ 3142205 w 3142350"/>
              <a:gd name="connsiteY2-16" fmla="*/ 0 h 6869575"/>
              <a:gd name="connsiteX3-17" fmla="*/ 3142350 w 3142350"/>
              <a:gd name="connsiteY3-18" fmla="*/ 6869575 h 6869575"/>
              <a:gd name="connsiteX4-19" fmla="*/ 0 w 3142350"/>
              <a:gd name="connsiteY4-20" fmla="*/ 6858001 h 6869575"/>
              <a:gd name="connsiteX0-21" fmla="*/ 0 w 3142350"/>
              <a:gd name="connsiteY0-22" fmla="*/ 6858001 h 6869575"/>
              <a:gd name="connsiteX1-23" fmla="*/ 1243812 w 3142350"/>
              <a:gd name="connsiteY1-24" fmla="*/ 0 h 6869575"/>
              <a:gd name="connsiteX2-25" fmla="*/ 3142205 w 3142350"/>
              <a:gd name="connsiteY2-26" fmla="*/ 0 h 6869575"/>
              <a:gd name="connsiteX3-27" fmla="*/ 3142350 w 3142350"/>
              <a:gd name="connsiteY3-28" fmla="*/ 6869575 h 6869575"/>
              <a:gd name="connsiteX4-29" fmla="*/ 0 w 3142350"/>
              <a:gd name="connsiteY4-30" fmla="*/ 6858001 h 6869575"/>
            </a:gdLst>
            <a:ahLst/>
            <a:cxnLst>
              <a:cxn ang="0">
                <a:pos x="connsiteX0-1-1" y="connsiteY0-2-2"/>
              </a:cxn>
              <a:cxn ang="0">
                <a:pos x="connsiteX1-3-3" y="connsiteY1-4-4"/>
              </a:cxn>
              <a:cxn ang="0">
                <a:pos x="connsiteX2-5-5" y="connsiteY2-6-6"/>
              </a:cxn>
              <a:cxn ang="0">
                <a:pos x="connsiteX3-7-7" y="connsiteY3-8-8"/>
              </a:cxn>
              <a:cxn ang="0">
                <a:pos x="connsiteX4-9-9" y="connsiteY4-10-10"/>
              </a:cxn>
            </a:cxnLst>
            <a:rect l="l" t="t" r="r" b="b"/>
            <a:pathLst>
              <a:path w="3142350" h="6869575">
                <a:moveTo>
                  <a:pt x="0" y="6858001"/>
                </a:moveTo>
                <a:lnTo>
                  <a:pt x="1243812" y="0"/>
                </a:lnTo>
                <a:lnTo>
                  <a:pt x="3142205" y="0"/>
                </a:lnTo>
                <a:cubicBezTo>
                  <a:pt x="3142253" y="2289858"/>
                  <a:pt x="3142302" y="4579717"/>
                  <a:pt x="3142350" y="6869575"/>
                </a:cubicBezTo>
                <a:lnTo>
                  <a:pt x="0" y="6858001"/>
                </a:lnTo>
                <a:close/>
              </a:path>
            </a:pathLst>
          </a:custGeom>
          <a:gradFill flip="none" rotWithShape="1">
            <a:gsLst>
              <a:gs pos="26000">
                <a:srgbClr val="BA0D18">
                  <a:alpha val="52000"/>
                </a:srgbClr>
              </a:gs>
              <a:gs pos="0">
                <a:srgbClr val="D76213">
                  <a:alpha val="25000"/>
                </a:srgbClr>
              </a:gs>
              <a:gs pos="100000">
                <a:srgbClr val="500060">
                  <a:alpha val="59000"/>
                </a:srgbClr>
              </a:gs>
              <a:gs pos="67000">
                <a:srgbClr val="C00000">
                  <a:alpha val="73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011237" y="4131913"/>
            <a:ext cx="1983130" cy="737965"/>
          </a:xfrm>
          <a:prstGeom prst="rect">
            <a:avLst/>
          </a:prstGeom>
        </p:spPr>
        <p:txBody>
          <a:bodyPr wrap="square">
            <a:spAutoFit/>
          </a:bodyPr>
          <a:lstStyle/>
          <a:p>
            <a:pPr algn="ctr">
              <a:lnSpc>
                <a:spcPct val="150000"/>
              </a:lnSpc>
              <a:spcBef>
                <a:spcPct val="0"/>
              </a:spcBef>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总揽全局</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spcBef>
                <a:spcPct val="0"/>
              </a:spcBef>
            </a:pPr>
            <a:r>
              <a:rPr lang="zh-CN" altLang="en-US"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的能力</a:t>
            </a:r>
            <a:endParaRPr lang="en-US" altLang="zh-CN" sz="2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362853" y="1236243"/>
            <a:ext cx="946629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推进党的建设新的伟大工程，重点是</a:t>
            </a:r>
            <a:r>
              <a:rPr kumimoji="1"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加强党的执政能力建设</a:t>
            </a:r>
            <a:endPar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flipH="1">
            <a:off x="-23969" y="5435146"/>
            <a:ext cx="9307669" cy="384769"/>
          </a:xfrm>
          <a:prstGeom prst="rect">
            <a:avLst/>
          </a:prstGeom>
          <a:gradFill flip="none" rotWithShape="1">
            <a:gsLst>
              <a:gs pos="100000">
                <a:srgbClr val="F6CBBA"/>
              </a:gs>
              <a:gs pos="57000">
                <a:srgbClr val="ED9184"/>
              </a:gs>
              <a:gs pos="0">
                <a:srgbClr val="B0261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对角圆角 7"/>
          <p:cNvSpPr/>
          <p:nvPr/>
        </p:nvSpPr>
        <p:spPr>
          <a:xfrm>
            <a:off x="7707538" y="1484098"/>
            <a:ext cx="3622276" cy="4481273"/>
          </a:xfrm>
          <a:prstGeom prst="round2DiagRect">
            <a:avLst/>
          </a:prstGeom>
          <a:solidFill>
            <a:srgbClr val="B0261F"/>
          </a:solidFill>
          <a:ln>
            <a:noFill/>
          </a:ln>
          <a:effectLst>
            <a:outerShdw blurRad="76200" dir="18900000" sy="23000" kx="-1200000" algn="bl" rotWithShape="0">
              <a:prstClr val="black">
                <a:alpha val="20000"/>
              </a:prstClr>
            </a:outerShdw>
          </a:effectLst>
          <a:scene3d>
            <a:camera prst="obliqueTopRight"/>
            <a:lightRig rig="threePt" dir="t"/>
          </a:scene3d>
          <a:sp3d extrusionH="406400">
            <a:extrusionClr>
              <a:srgbClr val="C0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164738" y="3106022"/>
            <a:ext cx="2718554" cy="1181174"/>
          </a:xfrm>
          <a:custGeom>
            <a:avLst/>
            <a:gdLst/>
            <a:ahLst/>
            <a:cxnLst/>
            <a:rect l="l" t="t" r="r" b="b"/>
            <a:pathLst>
              <a:path w="2718554" h="1181174">
                <a:moveTo>
                  <a:pt x="136103" y="972629"/>
                </a:moveTo>
                <a:cubicBezTo>
                  <a:pt x="121469" y="977019"/>
                  <a:pt x="103175" y="979946"/>
                  <a:pt x="81223" y="981410"/>
                </a:cubicBezTo>
                <a:cubicBezTo>
                  <a:pt x="79759" y="981410"/>
                  <a:pt x="77564" y="981410"/>
                  <a:pt x="74637" y="981410"/>
                </a:cubicBezTo>
                <a:cubicBezTo>
                  <a:pt x="74637" y="985800"/>
                  <a:pt x="74637" y="992386"/>
                  <a:pt x="74637" y="1001167"/>
                </a:cubicBezTo>
                <a:cubicBezTo>
                  <a:pt x="76101" y="1014338"/>
                  <a:pt x="76833" y="1024582"/>
                  <a:pt x="76833" y="1031900"/>
                </a:cubicBezTo>
                <a:cubicBezTo>
                  <a:pt x="85613" y="1030436"/>
                  <a:pt x="92931" y="1027509"/>
                  <a:pt x="98785" y="1023119"/>
                </a:cubicBezTo>
                <a:cubicBezTo>
                  <a:pt x="110493" y="1018728"/>
                  <a:pt x="122932" y="1018728"/>
                  <a:pt x="136103" y="1023119"/>
                </a:cubicBezTo>
                <a:cubicBezTo>
                  <a:pt x="136103" y="1008484"/>
                  <a:pt x="136103" y="991654"/>
                  <a:pt x="136103" y="972629"/>
                </a:cubicBezTo>
                <a:close/>
                <a:moveTo>
                  <a:pt x="122932" y="884820"/>
                </a:moveTo>
                <a:cubicBezTo>
                  <a:pt x="105370" y="886284"/>
                  <a:pt x="87809" y="888479"/>
                  <a:pt x="70247" y="891406"/>
                </a:cubicBezTo>
                <a:cubicBezTo>
                  <a:pt x="70247" y="894333"/>
                  <a:pt x="70979" y="898723"/>
                  <a:pt x="72442" y="904577"/>
                </a:cubicBezTo>
                <a:cubicBezTo>
                  <a:pt x="72442" y="910431"/>
                  <a:pt x="72442" y="914821"/>
                  <a:pt x="72442" y="917748"/>
                </a:cubicBezTo>
                <a:cubicBezTo>
                  <a:pt x="72442" y="926529"/>
                  <a:pt x="72442" y="934578"/>
                  <a:pt x="72442" y="941896"/>
                </a:cubicBezTo>
                <a:cubicBezTo>
                  <a:pt x="81223" y="940432"/>
                  <a:pt x="87809" y="937505"/>
                  <a:pt x="92199" y="933115"/>
                </a:cubicBezTo>
                <a:cubicBezTo>
                  <a:pt x="99516" y="928724"/>
                  <a:pt x="110493" y="929456"/>
                  <a:pt x="125127" y="935310"/>
                </a:cubicBezTo>
                <a:cubicBezTo>
                  <a:pt x="128054" y="935310"/>
                  <a:pt x="130981" y="936774"/>
                  <a:pt x="133908" y="939701"/>
                </a:cubicBezTo>
                <a:cubicBezTo>
                  <a:pt x="133908" y="922139"/>
                  <a:pt x="133176" y="907504"/>
                  <a:pt x="131713" y="895796"/>
                </a:cubicBezTo>
                <a:cubicBezTo>
                  <a:pt x="131713" y="888479"/>
                  <a:pt x="128786" y="884820"/>
                  <a:pt x="122932" y="884820"/>
                </a:cubicBezTo>
                <a:close/>
                <a:moveTo>
                  <a:pt x="2626575" y="880430"/>
                </a:moveTo>
                <a:cubicBezTo>
                  <a:pt x="2631697" y="880430"/>
                  <a:pt x="2635721" y="881161"/>
                  <a:pt x="2638648" y="882625"/>
                </a:cubicBezTo>
                <a:cubicBezTo>
                  <a:pt x="2648893" y="887015"/>
                  <a:pt x="2656942" y="892869"/>
                  <a:pt x="2662796" y="900187"/>
                </a:cubicBezTo>
                <a:cubicBezTo>
                  <a:pt x="2664259" y="901650"/>
                  <a:pt x="2664991" y="902382"/>
                  <a:pt x="2664991" y="902382"/>
                </a:cubicBezTo>
                <a:cubicBezTo>
                  <a:pt x="2670845" y="912626"/>
                  <a:pt x="2667918" y="919944"/>
                  <a:pt x="2656210" y="924334"/>
                </a:cubicBezTo>
                <a:cubicBezTo>
                  <a:pt x="2647429" y="925797"/>
                  <a:pt x="2634258" y="927993"/>
                  <a:pt x="2616696" y="930920"/>
                </a:cubicBezTo>
                <a:cubicBezTo>
                  <a:pt x="2600598" y="932383"/>
                  <a:pt x="2588158" y="933847"/>
                  <a:pt x="2579377" y="935310"/>
                </a:cubicBezTo>
                <a:cubicBezTo>
                  <a:pt x="2580841" y="936774"/>
                  <a:pt x="2582304" y="937505"/>
                  <a:pt x="2583768" y="937505"/>
                </a:cubicBezTo>
                <a:cubicBezTo>
                  <a:pt x="2586695" y="938969"/>
                  <a:pt x="2590353" y="941896"/>
                  <a:pt x="2594744" y="946286"/>
                </a:cubicBezTo>
                <a:cubicBezTo>
                  <a:pt x="2597671" y="950677"/>
                  <a:pt x="2597671" y="954335"/>
                  <a:pt x="2594744" y="957262"/>
                </a:cubicBezTo>
                <a:cubicBezTo>
                  <a:pt x="2594744" y="958726"/>
                  <a:pt x="2594744" y="960921"/>
                  <a:pt x="2594744" y="963848"/>
                </a:cubicBezTo>
                <a:cubicBezTo>
                  <a:pt x="2593281" y="966775"/>
                  <a:pt x="2592549" y="968970"/>
                  <a:pt x="2592549" y="970434"/>
                </a:cubicBezTo>
                <a:cubicBezTo>
                  <a:pt x="2602793" y="970434"/>
                  <a:pt x="2610842" y="968970"/>
                  <a:pt x="2616696" y="966043"/>
                </a:cubicBezTo>
                <a:cubicBezTo>
                  <a:pt x="2622550" y="964580"/>
                  <a:pt x="2629867" y="965311"/>
                  <a:pt x="2638648" y="968238"/>
                </a:cubicBezTo>
                <a:cubicBezTo>
                  <a:pt x="2644502" y="971165"/>
                  <a:pt x="2648893" y="975556"/>
                  <a:pt x="2651819" y="981410"/>
                </a:cubicBezTo>
                <a:cubicBezTo>
                  <a:pt x="2651819" y="982873"/>
                  <a:pt x="2652551" y="984337"/>
                  <a:pt x="2654015" y="985800"/>
                </a:cubicBezTo>
                <a:cubicBezTo>
                  <a:pt x="2658405" y="996044"/>
                  <a:pt x="2654015" y="1003362"/>
                  <a:pt x="2640843" y="1007752"/>
                </a:cubicBezTo>
                <a:cubicBezTo>
                  <a:pt x="2623282" y="1009216"/>
                  <a:pt x="2605720" y="1011411"/>
                  <a:pt x="2588158" y="1014338"/>
                </a:cubicBezTo>
                <a:cubicBezTo>
                  <a:pt x="2588158" y="1027509"/>
                  <a:pt x="2588158" y="1041412"/>
                  <a:pt x="2588158" y="1056047"/>
                </a:cubicBezTo>
                <a:cubicBezTo>
                  <a:pt x="2591085" y="1056047"/>
                  <a:pt x="2593281" y="1056047"/>
                  <a:pt x="2594744" y="1056047"/>
                </a:cubicBezTo>
                <a:cubicBezTo>
                  <a:pt x="2625477" y="1054583"/>
                  <a:pt x="2645965" y="1052388"/>
                  <a:pt x="2656210" y="1049461"/>
                </a:cubicBezTo>
                <a:cubicBezTo>
                  <a:pt x="2667918" y="1046534"/>
                  <a:pt x="2676699" y="1047266"/>
                  <a:pt x="2682553" y="1051656"/>
                </a:cubicBezTo>
                <a:cubicBezTo>
                  <a:pt x="2684016" y="1053120"/>
                  <a:pt x="2686943" y="1055315"/>
                  <a:pt x="2691333" y="1058242"/>
                </a:cubicBezTo>
                <a:cubicBezTo>
                  <a:pt x="2705968" y="1067023"/>
                  <a:pt x="2714749" y="1075804"/>
                  <a:pt x="2717676" y="1084585"/>
                </a:cubicBezTo>
                <a:cubicBezTo>
                  <a:pt x="2720603" y="1097756"/>
                  <a:pt x="2716213" y="1105073"/>
                  <a:pt x="2704505" y="1106537"/>
                </a:cubicBezTo>
                <a:cubicBezTo>
                  <a:pt x="2700114" y="1105073"/>
                  <a:pt x="2693529" y="1104342"/>
                  <a:pt x="2684748" y="1104342"/>
                </a:cubicBezTo>
                <a:cubicBezTo>
                  <a:pt x="2678894" y="1102878"/>
                  <a:pt x="2673772" y="1102146"/>
                  <a:pt x="2669381" y="1102146"/>
                </a:cubicBezTo>
                <a:cubicBezTo>
                  <a:pt x="2656210" y="1100683"/>
                  <a:pt x="2623282" y="1099951"/>
                  <a:pt x="2570597" y="1099951"/>
                </a:cubicBezTo>
                <a:cubicBezTo>
                  <a:pt x="2526692" y="1099951"/>
                  <a:pt x="2490837" y="1103610"/>
                  <a:pt x="2463031" y="1110927"/>
                </a:cubicBezTo>
                <a:cubicBezTo>
                  <a:pt x="2452787" y="1112391"/>
                  <a:pt x="2445469" y="1110927"/>
                  <a:pt x="2441079" y="1106537"/>
                </a:cubicBezTo>
                <a:cubicBezTo>
                  <a:pt x="2424981" y="1094829"/>
                  <a:pt x="2414737" y="1085316"/>
                  <a:pt x="2410346" y="1077999"/>
                </a:cubicBezTo>
                <a:cubicBezTo>
                  <a:pt x="2407419" y="1070682"/>
                  <a:pt x="2409614" y="1066291"/>
                  <a:pt x="2416931" y="1064828"/>
                </a:cubicBezTo>
                <a:cubicBezTo>
                  <a:pt x="2421322" y="1064828"/>
                  <a:pt x="2432298" y="1064828"/>
                  <a:pt x="2449860" y="1064828"/>
                </a:cubicBezTo>
                <a:cubicBezTo>
                  <a:pt x="2474739" y="1063364"/>
                  <a:pt x="2490837" y="1062633"/>
                  <a:pt x="2498155" y="1062633"/>
                </a:cubicBezTo>
                <a:cubicBezTo>
                  <a:pt x="2502545" y="1061169"/>
                  <a:pt x="2508399" y="1060437"/>
                  <a:pt x="2515716" y="1060437"/>
                </a:cubicBezTo>
                <a:cubicBezTo>
                  <a:pt x="2524497" y="1058974"/>
                  <a:pt x="2530351" y="1058242"/>
                  <a:pt x="2533278" y="1058242"/>
                </a:cubicBezTo>
                <a:lnTo>
                  <a:pt x="2533278" y="1018728"/>
                </a:lnTo>
                <a:cubicBezTo>
                  <a:pt x="2524497" y="1020192"/>
                  <a:pt x="2515716" y="1020923"/>
                  <a:pt x="2506935" y="1020923"/>
                </a:cubicBezTo>
                <a:cubicBezTo>
                  <a:pt x="2502545" y="1022387"/>
                  <a:pt x="2497423" y="1020923"/>
                  <a:pt x="2491569" y="1016533"/>
                </a:cubicBezTo>
                <a:cubicBezTo>
                  <a:pt x="2490105" y="1016533"/>
                  <a:pt x="2489374" y="1016533"/>
                  <a:pt x="2489374" y="1016533"/>
                </a:cubicBezTo>
                <a:cubicBezTo>
                  <a:pt x="2480593" y="1012143"/>
                  <a:pt x="2473275" y="1004093"/>
                  <a:pt x="2467421" y="992386"/>
                </a:cubicBezTo>
                <a:cubicBezTo>
                  <a:pt x="2464495" y="987995"/>
                  <a:pt x="2463031" y="985068"/>
                  <a:pt x="2463031" y="983605"/>
                </a:cubicBezTo>
                <a:cubicBezTo>
                  <a:pt x="2464495" y="982141"/>
                  <a:pt x="2467421" y="981410"/>
                  <a:pt x="2471812" y="981410"/>
                </a:cubicBezTo>
                <a:cubicBezTo>
                  <a:pt x="2498155" y="981410"/>
                  <a:pt x="2518643" y="980678"/>
                  <a:pt x="2533278" y="979214"/>
                </a:cubicBezTo>
                <a:cubicBezTo>
                  <a:pt x="2533278" y="967507"/>
                  <a:pt x="2531815" y="955067"/>
                  <a:pt x="2528887" y="941896"/>
                </a:cubicBezTo>
                <a:lnTo>
                  <a:pt x="2528887" y="939701"/>
                </a:lnTo>
                <a:cubicBezTo>
                  <a:pt x="2518643" y="941164"/>
                  <a:pt x="2509131" y="941896"/>
                  <a:pt x="2500350" y="941896"/>
                </a:cubicBezTo>
                <a:cubicBezTo>
                  <a:pt x="2491569" y="943359"/>
                  <a:pt x="2484251" y="942627"/>
                  <a:pt x="2478398" y="939701"/>
                </a:cubicBezTo>
                <a:cubicBezTo>
                  <a:pt x="2471080" y="935310"/>
                  <a:pt x="2465226" y="927993"/>
                  <a:pt x="2460836" y="917748"/>
                </a:cubicBezTo>
                <a:cubicBezTo>
                  <a:pt x="2454982" y="910431"/>
                  <a:pt x="2457177" y="906041"/>
                  <a:pt x="2467421" y="904577"/>
                </a:cubicBezTo>
                <a:cubicBezTo>
                  <a:pt x="2468885" y="904577"/>
                  <a:pt x="2471812" y="904577"/>
                  <a:pt x="2476203" y="904577"/>
                </a:cubicBezTo>
                <a:cubicBezTo>
                  <a:pt x="2498155" y="903114"/>
                  <a:pt x="2520838" y="900187"/>
                  <a:pt x="2544254" y="895796"/>
                </a:cubicBezTo>
                <a:cubicBezTo>
                  <a:pt x="2548645" y="895796"/>
                  <a:pt x="2558889" y="893601"/>
                  <a:pt x="2574987" y="889211"/>
                </a:cubicBezTo>
                <a:cubicBezTo>
                  <a:pt x="2592549" y="884820"/>
                  <a:pt x="2602793" y="882625"/>
                  <a:pt x="2605720" y="882625"/>
                </a:cubicBezTo>
                <a:cubicBezTo>
                  <a:pt x="2605720" y="882625"/>
                  <a:pt x="2606452" y="882625"/>
                  <a:pt x="2607915" y="882625"/>
                </a:cubicBezTo>
                <a:cubicBezTo>
                  <a:pt x="2615233" y="881161"/>
                  <a:pt x="2621453" y="880430"/>
                  <a:pt x="2626575" y="880430"/>
                </a:cubicBezTo>
                <a:close/>
                <a:moveTo>
                  <a:pt x="2590353" y="775059"/>
                </a:moveTo>
                <a:cubicBezTo>
                  <a:pt x="2584499" y="776523"/>
                  <a:pt x="2572060" y="779450"/>
                  <a:pt x="2553035" y="783840"/>
                </a:cubicBezTo>
                <a:cubicBezTo>
                  <a:pt x="2541327" y="785304"/>
                  <a:pt x="2533278" y="786767"/>
                  <a:pt x="2528887" y="788231"/>
                </a:cubicBezTo>
                <a:cubicBezTo>
                  <a:pt x="2531815" y="808719"/>
                  <a:pt x="2533278" y="823354"/>
                  <a:pt x="2533278" y="832135"/>
                </a:cubicBezTo>
                <a:cubicBezTo>
                  <a:pt x="2534741" y="832135"/>
                  <a:pt x="2536205" y="832135"/>
                  <a:pt x="2537669" y="832135"/>
                </a:cubicBezTo>
                <a:cubicBezTo>
                  <a:pt x="2559621" y="829208"/>
                  <a:pt x="2575719" y="826281"/>
                  <a:pt x="2585963" y="823354"/>
                </a:cubicBezTo>
                <a:cubicBezTo>
                  <a:pt x="2588890" y="813110"/>
                  <a:pt x="2592549" y="799207"/>
                  <a:pt x="2596939" y="781645"/>
                </a:cubicBezTo>
                <a:cubicBezTo>
                  <a:pt x="2595476" y="778718"/>
                  <a:pt x="2593281" y="776523"/>
                  <a:pt x="2590353" y="775059"/>
                </a:cubicBezTo>
                <a:close/>
                <a:moveTo>
                  <a:pt x="2005878" y="770120"/>
                </a:moveTo>
                <a:cubicBezTo>
                  <a:pt x="2011366" y="770486"/>
                  <a:pt x="2016671" y="772132"/>
                  <a:pt x="2021793" y="775059"/>
                </a:cubicBezTo>
                <a:cubicBezTo>
                  <a:pt x="2030574" y="777986"/>
                  <a:pt x="2039355" y="785304"/>
                  <a:pt x="2048135" y="797012"/>
                </a:cubicBezTo>
                <a:cubicBezTo>
                  <a:pt x="2055453" y="808719"/>
                  <a:pt x="2056185" y="816768"/>
                  <a:pt x="2050331" y="821159"/>
                </a:cubicBezTo>
                <a:cubicBezTo>
                  <a:pt x="2044477" y="827013"/>
                  <a:pt x="2031305" y="832135"/>
                  <a:pt x="2010817" y="836525"/>
                </a:cubicBezTo>
                <a:cubicBezTo>
                  <a:pt x="1994719" y="836525"/>
                  <a:pt x="1966913" y="838721"/>
                  <a:pt x="1927399" y="843111"/>
                </a:cubicBezTo>
                <a:cubicBezTo>
                  <a:pt x="1934716" y="847501"/>
                  <a:pt x="1940570" y="851892"/>
                  <a:pt x="1944961" y="856282"/>
                </a:cubicBezTo>
                <a:cubicBezTo>
                  <a:pt x="1952278" y="865063"/>
                  <a:pt x="1953741" y="874576"/>
                  <a:pt x="1949351" y="884820"/>
                </a:cubicBezTo>
                <a:cubicBezTo>
                  <a:pt x="1942033" y="917017"/>
                  <a:pt x="1938375" y="947750"/>
                  <a:pt x="1938375" y="977019"/>
                </a:cubicBezTo>
                <a:cubicBezTo>
                  <a:pt x="1938375" y="998971"/>
                  <a:pt x="1938375" y="1013606"/>
                  <a:pt x="1938375" y="1020923"/>
                </a:cubicBezTo>
                <a:cubicBezTo>
                  <a:pt x="2002768" y="1015070"/>
                  <a:pt x="2043745" y="1009947"/>
                  <a:pt x="2061307" y="1005557"/>
                </a:cubicBezTo>
                <a:cubicBezTo>
                  <a:pt x="2078869" y="1002630"/>
                  <a:pt x="2091308" y="1004825"/>
                  <a:pt x="2098625" y="1012143"/>
                </a:cubicBezTo>
                <a:cubicBezTo>
                  <a:pt x="2113260" y="1020923"/>
                  <a:pt x="2126431" y="1032631"/>
                  <a:pt x="2138139" y="1047266"/>
                </a:cubicBezTo>
                <a:cubicBezTo>
                  <a:pt x="2143993" y="1066291"/>
                  <a:pt x="2140335" y="1078731"/>
                  <a:pt x="2127163" y="1084585"/>
                </a:cubicBezTo>
                <a:cubicBezTo>
                  <a:pt x="2116919" y="1086048"/>
                  <a:pt x="2102284" y="1083853"/>
                  <a:pt x="2083259" y="1077999"/>
                </a:cubicBezTo>
                <a:cubicBezTo>
                  <a:pt x="2036428" y="1067755"/>
                  <a:pt x="1978620" y="1065559"/>
                  <a:pt x="1909837" y="1071413"/>
                </a:cubicBezTo>
                <a:cubicBezTo>
                  <a:pt x="1819101" y="1081658"/>
                  <a:pt x="1759831" y="1089707"/>
                  <a:pt x="1732025" y="1095561"/>
                </a:cubicBezTo>
                <a:cubicBezTo>
                  <a:pt x="1723244" y="1098488"/>
                  <a:pt x="1715195" y="1097756"/>
                  <a:pt x="1707877" y="1093366"/>
                </a:cubicBezTo>
                <a:cubicBezTo>
                  <a:pt x="1694706" y="1084585"/>
                  <a:pt x="1683730" y="1072145"/>
                  <a:pt x="1674949" y="1056047"/>
                </a:cubicBezTo>
                <a:cubicBezTo>
                  <a:pt x="1670559" y="1051656"/>
                  <a:pt x="1669827" y="1047266"/>
                  <a:pt x="1672754" y="1042876"/>
                </a:cubicBezTo>
                <a:cubicBezTo>
                  <a:pt x="1674217" y="1038485"/>
                  <a:pt x="1677876" y="1037022"/>
                  <a:pt x="1683730" y="1038485"/>
                </a:cubicBezTo>
                <a:cubicBezTo>
                  <a:pt x="1729098" y="1038485"/>
                  <a:pt x="1762026" y="1037022"/>
                  <a:pt x="1782515" y="1034095"/>
                </a:cubicBezTo>
                <a:cubicBezTo>
                  <a:pt x="1819101" y="1029704"/>
                  <a:pt x="1848371" y="1026777"/>
                  <a:pt x="1870323" y="1025314"/>
                </a:cubicBezTo>
                <a:cubicBezTo>
                  <a:pt x="1870323" y="1006289"/>
                  <a:pt x="1869591" y="981410"/>
                  <a:pt x="1868128" y="950677"/>
                </a:cubicBezTo>
                <a:cubicBezTo>
                  <a:pt x="1863737" y="895064"/>
                  <a:pt x="1860079" y="862868"/>
                  <a:pt x="1857152" y="854087"/>
                </a:cubicBezTo>
                <a:cubicBezTo>
                  <a:pt x="1841053" y="855551"/>
                  <a:pt x="1828614" y="857746"/>
                  <a:pt x="1819833" y="860673"/>
                </a:cubicBezTo>
                <a:cubicBezTo>
                  <a:pt x="1808125" y="862136"/>
                  <a:pt x="1797881" y="860673"/>
                  <a:pt x="1789100" y="856282"/>
                </a:cubicBezTo>
                <a:cubicBezTo>
                  <a:pt x="1775929" y="850428"/>
                  <a:pt x="1764221" y="838721"/>
                  <a:pt x="1753977" y="821159"/>
                </a:cubicBezTo>
                <a:cubicBezTo>
                  <a:pt x="1752513" y="812378"/>
                  <a:pt x="1755440" y="807256"/>
                  <a:pt x="1762758" y="805792"/>
                </a:cubicBezTo>
                <a:cubicBezTo>
                  <a:pt x="1784710" y="807256"/>
                  <a:pt x="1813979" y="805061"/>
                  <a:pt x="1850566" y="799207"/>
                </a:cubicBezTo>
                <a:cubicBezTo>
                  <a:pt x="1873982" y="793353"/>
                  <a:pt x="1901056" y="788962"/>
                  <a:pt x="1931789" y="786035"/>
                </a:cubicBezTo>
                <a:cubicBezTo>
                  <a:pt x="1942033" y="784572"/>
                  <a:pt x="1955937" y="781645"/>
                  <a:pt x="1973498" y="777255"/>
                </a:cubicBezTo>
                <a:cubicBezTo>
                  <a:pt x="1980815" y="775791"/>
                  <a:pt x="1985938" y="774328"/>
                  <a:pt x="1988865" y="772864"/>
                </a:cubicBezTo>
                <a:cubicBezTo>
                  <a:pt x="1994719" y="770669"/>
                  <a:pt x="2000389" y="769754"/>
                  <a:pt x="2005878" y="770120"/>
                </a:cubicBezTo>
                <a:close/>
                <a:moveTo>
                  <a:pt x="2626026" y="729509"/>
                </a:moveTo>
                <a:cubicBezTo>
                  <a:pt x="2630782" y="729875"/>
                  <a:pt x="2634989" y="731155"/>
                  <a:pt x="2638648" y="733350"/>
                </a:cubicBezTo>
                <a:cubicBezTo>
                  <a:pt x="2653283" y="746522"/>
                  <a:pt x="2664259" y="758961"/>
                  <a:pt x="2671577" y="770669"/>
                </a:cubicBezTo>
                <a:cubicBezTo>
                  <a:pt x="2674503" y="783840"/>
                  <a:pt x="2673772" y="791889"/>
                  <a:pt x="2669381" y="794816"/>
                </a:cubicBezTo>
                <a:cubicBezTo>
                  <a:pt x="2660601" y="803597"/>
                  <a:pt x="2651088" y="816037"/>
                  <a:pt x="2640843" y="832135"/>
                </a:cubicBezTo>
                <a:cubicBezTo>
                  <a:pt x="2643771" y="832135"/>
                  <a:pt x="2645965" y="833598"/>
                  <a:pt x="2647429" y="836525"/>
                </a:cubicBezTo>
                <a:cubicBezTo>
                  <a:pt x="2651819" y="848233"/>
                  <a:pt x="2649625" y="856282"/>
                  <a:pt x="2640843" y="860673"/>
                </a:cubicBezTo>
                <a:cubicBezTo>
                  <a:pt x="2626209" y="862136"/>
                  <a:pt x="2604257" y="863600"/>
                  <a:pt x="2574987" y="865063"/>
                </a:cubicBezTo>
                <a:cubicBezTo>
                  <a:pt x="2557425" y="867990"/>
                  <a:pt x="2544986" y="869454"/>
                  <a:pt x="2537669" y="869454"/>
                </a:cubicBezTo>
                <a:cubicBezTo>
                  <a:pt x="2537669" y="872381"/>
                  <a:pt x="2536205" y="877503"/>
                  <a:pt x="2533278" y="884820"/>
                </a:cubicBezTo>
                <a:cubicBezTo>
                  <a:pt x="2531815" y="886284"/>
                  <a:pt x="2531083" y="887015"/>
                  <a:pt x="2531083" y="887015"/>
                </a:cubicBezTo>
                <a:cubicBezTo>
                  <a:pt x="2523765" y="892869"/>
                  <a:pt x="2515716" y="892869"/>
                  <a:pt x="2506935" y="887015"/>
                </a:cubicBezTo>
                <a:cubicBezTo>
                  <a:pt x="2496691" y="879698"/>
                  <a:pt x="2490837" y="868722"/>
                  <a:pt x="2489374" y="854087"/>
                </a:cubicBezTo>
                <a:cubicBezTo>
                  <a:pt x="2483520" y="816037"/>
                  <a:pt x="2476203" y="786035"/>
                  <a:pt x="2467421" y="764083"/>
                </a:cubicBezTo>
                <a:cubicBezTo>
                  <a:pt x="2464495" y="758229"/>
                  <a:pt x="2463763" y="753839"/>
                  <a:pt x="2465226" y="750912"/>
                </a:cubicBezTo>
                <a:cubicBezTo>
                  <a:pt x="2465226" y="747985"/>
                  <a:pt x="2468153" y="747253"/>
                  <a:pt x="2474007" y="748717"/>
                </a:cubicBezTo>
                <a:cubicBezTo>
                  <a:pt x="2491569" y="748717"/>
                  <a:pt x="2504740" y="750912"/>
                  <a:pt x="2513521" y="755302"/>
                </a:cubicBezTo>
                <a:cubicBezTo>
                  <a:pt x="2523765" y="753839"/>
                  <a:pt x="2537669" y="751644"/>
                  <a:pt x="2555230" y="748717"/>
                </a:cubicBezTo>
                <a:cubicBezTo>
                  <a:pt x="2558157" y="747253"/>
                  <a:pt x="2560352" y="746522"/>
                  <a:pt x="2561816" y="746522"/>
                </a:cubicBezTo>
                <a:cubicBezTo>
                  <a:pt x="2563279" y="746522"/>
                  <a:pt x="2566206" y="745790"/>
                  <a:pt x="2570597" y="744326"/>
                </a:cubicBezTo>
                <a:cubicBezTo>
                  <a:pt x="2589622" y="739936"/>
                  <a:pt x="2602793" y="735546"/>
                  <a:pt x="2610111" y="731155"/>
                </a:cubicBezTo>
                <a:cubicBezTo>
                  <a:pt x="2615965" y="729692"/>
                  <a:pt x="2621269" y="729143"/>
                  <a:pt x="2626026" y="729509"/>
                </a:cubicBezTo>
                <a:close/>
                <a:moveTo>
                  <a:pt x="2408288" y="715789"/>
                </a:moveTo>
                <a:cubicBezTo>
                  <a:pt x="2410391" y="716154"/>
                  <a:pt x="2412541" y="716886"/>
                  <a:pt x="2414737" y="717984"/>
                </a:cubicBezTo>
                <a:cubicBezTo>
                  <a:pt x="2432298" y="725301"/>
                  <a:pt x="2446201" y="732619"/>
                  <a:pt x="2456445" y="739936"/>
                </a:cubicBezTo>
                <a:cubicBezTo>
                  <a:pt x="2465226" y="750180"/>
                  <a:pt x="2464495" y="758229"/>
                  <a:pt x="2454250" y="764083"/>
                </a:cubicBezTo>
                <a:cubicBezTo>
                  <a:pt x="2451323" y="765547"/>
                  <a:pt x="2445469" y="767742"/>
                  <a:pt x="2436689" y="770669"/>
                </a:cubicBezTo>
                <a:cubicBezTo>
                  <a:pt x="2420590" y="776523"/>
                  <a:pt x="2409614" y="780182"/>
                  <a:pt x="2403760" y="781645"/>
                </a:cubicBezTo>
                <a:cubicBezTo>
                  <a:pt x="2400833" y="781645"/>
                  <a:pt x="2399370" y="782377"/>
                  <a:pt x="2399370" y="783840"/>
                </a:cubicBezTo>
                <a:cubicBezTo>
                  <a:pt x="2402297" y="785304"/>
                  <a:pt x="2404492" y="787499"/>
                  <a:pt x="2405955" y="790426"/>
                </a:cubicBezTo>
                <a:cubicBezTo>
                  <a:pt x="2411809" y="796280"/>
                  <a:pt x="2413273" y="803597"/>
                  <a:pt x="2410346" y="812378"/>
                </a:cubicBezTo>
                <a:cubicBezTo>
                  <a:pt x="2407419" y="818232"/>
                  <a:pt x="2405955" y="827013"/>
                  <a:pt x="2405955" y="838721"/>
                </a:cubicBezTo>
                <a:cubicBezTo>
                  <a:pt x="2413273" y="835794"/>
                  <a:pt x="2419127" y="833598"/>
                  <a:pt x="2423517" y="832135"/>
                </a:cubicBezTo>
                <a:cubicBezTo>
                  <a:pt x="2433761" y="829208"/>
                  <a:pt x="2442542" y="829940"/>
                  <a:pt x="2449860" y="834330"/>
                </a:cubicBezTo>
                <a:cubicBezTo>
                  <a:pt x="2451323" y="835794"/>
                  <a:pt x="2453518" y="836525"/>
                  <a:pt x="2456445" y="836525"/>
                </a:cubicBezTo>
                <a:cubicBezTo>
                  <a:pt x="2462299" y="839452"/>
                  <a:pt x="2465958" y="843111"/>
                  <a:pt x="2467421" y="847501"/>
                </a:cubicBezTo>
                <a:cubicBezTo>
                  <a:pt x="2471812" y="856282"/>
                  <a:pt x="2467421" y="863600"/>
                  <a:pt x="2454250" y="869454"/>
                </a:cubicBezTo>
                <a:cubicBezTo>
                  <a:pt x="2445469" y="870917"/>
                  <a:pt x="2433761" y="873844"/>
                  <a:pt x="2419127" y="878235"/>
                </a:cubicBezTo>
                <a:cubicBezTo>
                  <a:pt x="2411809" y="879698"/>
                  <a:pt x="2405955" y="881161"/>
                  <a:pt x="2401565" y="882625"/>
                </a:cubicBezTo>
                <a:cubicBezTo>
                  <a:pt x="2401565" y="891406"/>
                  <a:pt x="2401565" y="899455"/>
                  <a:pt x="2401565" y="906772"/>
                </a:cubicBezTo>
                <a:cubicBezTo>
                  <a:pt x="2407419" y="908236"/>
                  <a:pt x="2415468" y="910431"/>
                  <a:pt x="2425713" y="913358"/>
                </a:cubicBezTo>
                <a:cubicBezTo>
                  <a:pt x="2427176" y="914821"/>
                  <a:pt x="2428639" y="915553"/>
                  <a:pt x="2430103" y="915553"/>
                </a:cubicBezTo>
                <a:cubicBezTo>
                  <a:pt x="2453518" y="921407"/>
                  <a:pt x="2463031" y="937505"/>
                  <a:pt x="2458641" y="963848"/>
                </a:cubicBezTo>
                <a:cubicBezTo>
                  <a:pt x="2452787" y="985800"/>
                  <a:pt x="2441079" y="990922"/>
                  <a:pt x="2423517" y="979214"/>
                </a:cubicBezTo>
                <a:cubicBezTo>
                  <a:pt x="2416200" y="973360"/>
                  <a:pt x="2408151" y="966043"/>
                  <a:pt x="2399370" y="957262"/>
                </a:cubicBezTo>
                <a:cubicBezTo>
                  <a:pt x="2400833" y="980678"/>
                  <a:pt x="2401565" y="1017265"/>
                  <a:pt x="2401565" y="1067023"/>
                </a:cubicBezTo>
                <a:cubicBezTo>
                  <a:pt x="2403029" y="1106537"/>
                  <a:pt x="2397906" y="1132148"/>
                  <a:pt x="2386199" y="1143856"/>
                </a:cubicBezTo>
                <a:cubicBezTo>
                  <a:pt x="2380345" y="1152636"/>
                  <a:pt x="2371564" y="1153368"/>
                  <a:pt x="2359856" y="1146051"/>
                </a:cubicBezTo>
                <a:cubicBezTo>
                  <a:pt x="2359856" y="1146051"/>
                  <a:pt x="2359124" y="1145319"/>
                  <a:pt x="2357661" y="1143856"/>
                </a:cubicBezTo>
                <a:cubicBezTo>
                  <a:pt x="2350343" y="1136538"/>
                  <a:pt x="2344489" y="1127757"/>
                  <a:pt x="2340099" y="1117513"/>
                </a:cubicBezTo>
                <a:cubicBezTo>
                  <a:pt x="2338635" y="1114586"/>
                  <a:pt x="2337904" y="1107268"/>
                  <a:pt x="2337904" y="1095561"/>
                </a:cubicBezTo>
                <a:cubicBezTo>
                  <a:pt x="2343757" y="1075072"/>
                  <a:pt x="2347417" y="1043607"/>
                  <a:pt x="2348880" y="1001167"/>
                </a:cubicBezTo>
                <a:lnTo>
                  <a:pt x="2348880" y="972629"/>
                </a:lnTo>
                <a:cubicBezTo>
                  <a:pt x="2309366" y="1007752"/>
                  <a:pt x="2267657" y="1034095"/>
                  <a:pt x="2223753" y="1051656"/>
                </a:cubicBezTo>
                <a:cubicBezTo>
                  <a:pt x="2219362" y="1053120"/>
                  <a:pt x="2216435" y="1053120"/>
                  <a:pt x="2214972" y="1051656"/>
                </a:cubicBezTo>
                <a:cubicBezTo>
                  <a:pt x="2213508" y="1050193"/>
                  <a:pt x="2214240" y="1047266"/>
                  <a:pt x="2217167" y="1042876"/>
                </a:cubicBezTo>
                <a:cubicBezTo>
                  <a:pt x="2271316" y="990190"/>
                  <a:pt x="2307171" y="943359"/>
                  <a:pt x="2324733" y="902382"/>
                </a:cubicBezTo>
                <a:cubicBezTo>
                  <a:pt x="2314488" y="905309"/>
                  <a:pt x="2300585" y="908968"/>
                  <a:pt x="2283023" y="913358"/>
                </a:cubicBezTo>
                <a:cubicBezTo>
                  <a:pt x="2274243" y="914821"/>
                  <a:pt x="2266193" y="913358"/>
                  <a:pt x="2258876" y="908968"/>
                </a:cubicBezTo>
                <a:cubicBezTo>
                  <a:pt x="2245705" y="901650"/>
                  <a:pt x="2235461" y="893601"/>
                  <a:pt x="2228143" y="884820"/>
                </a:cubicBezTo>
                <a:cubicBezTo>
                  <a:pt x="2223753" y="877503"/>
                  <a:pt x="2225216" y="873112"/>
                  <a:pt x="2232533" y="871649"/>
                </a:cubicBezTo>
                <a:cubicBezTo>
                  <a:pt x="2233997" y="871649"/>
                  <a:pt x="2241315" y="870185"/>
                  <a:pt x="2254486" y="867258"/>
                </a:cubicBezTo>
                <a:cubicBezTo>
                  <a:pt x="2270584" y="865795"/>
                  <a:pt x="2282292" y="864331"/>
                  <a:pt x="2289609" y="862868"/>
                </a:cubicBezTo>
                <a:cubicBezTo>
                  <a:pt x="2295463" y="862868"/>
                  <a:pt x="2308634" y="860673"/>
                  <a:pt x="2329123" y="856282"/>
                </a:cubicBezTo>
                <a:cubicBezTo>
                  <a:pt x="2337904" y="854819"/>
                  <a:pt x="2344489" y="853355"/>
                  <a:pt x="2348880" y="851892"/>
                </a:cubicBezTo>
                <a:cubicBezTo>
                  <a:pt x="2348880" y="844574"/>
                  <a:pt x="2348148" y="835794"/>
                  <a:pt x="2346685" y="825549"/>
                </a:cubicBezTo>
                <a:cubicBezTo>
                  <a:pt x="2346685" y="812378"/>
                  <a:pt x="2345953" y="803597"/>
                  <a:pt x="2344489" y="799207"/>
                </a:cubicBezTo>
                <a:cubicBezTo>
                  <a:pt x="2306439" y="807988"/>
                  <a:pt x="2280097" y="813110"/>
                  <a:pt x="2265462" y="814573"/>
                </a:cubicBezTo>
                <a:cubicBezTo>
                  <a:pt x="2261071" y="814573"/>
                  <a:pt x="2258144" y="813110"/>
                  <a:pt x="2256681" y="810183"/>
                </a:cubicBezTo>
                <a:cubicBezTo>
                  <a:pt x="2256681" y="808719"/>
                  <a:pt x="2258876" y="807256"/>
                  <a:pt x="2263267" y="805792"/>
                </a:cubicBezTo>
                <a:cubicBezTo>
                  <a:pt x="2266193" y="804329"/>
                  <a:pt x="2280828" y="796280"/>
                  <a:pt x="2307171" y="781645"/>
                </a:cubicBezTo>
                <a:cubicBezTo>
                  <a:pt x="2326196" y="771401"/>
                  <a:pt x="2339367" y="764083"/>
                  <a:pt x="2346685" y="759693"/>
                </a:cubicBezTo>
                <a:cubicBezTo>
                  <a:pt x="2359856" y="750912"/>
                  <a:pt x="2374491" y="738472"/>
                  <a:pt x="2390589" y="722374"/>
                </a:cubicBezTo>
                <a:cubicBezTo>
                  <a:pt x="2396077" y="716886"/>
                  <a:pt x="2401977" y="714691"/>
                  <a:pt x="2408288" y="715789"/>
                </a:cubicBezTo>
                <a:close/>
                <a:moveTo>
                  <a:pt x="1275420" y="711398"/>
                </a:moveTo>
                <a:cubicBezTo>
                  <a:pt x="1316397" y="715789"/>
                  <a:pt x="1343471" y="729692"/>
                  <a:pt x="1356643" y="753107"/>
                </a:cubicBezTo>
                <a:cubicBezTo>
                  <a:pt x="1361033" y="758961"/>
                  <a:pt x="1361765" y="765547"/>
                  <a:pt x="1358838" y="772864"/>
                </a:cubicBezTo>
                <a:cubicBezTo>
                  <a:pt x="1355911" y="781645"/>
                  <a:pt x="1354448" y="796280"/>
                  <a:pt x="1354448" y="816768"/>
                </a:cubicBezTo>
                <a:cubicBezTo>
                  <a:pt x="1354448" y="821159"/>
                  <a:pt x="1354448" y="824818"/>
                  <a:pt x="1354448" y="827745"/>
                </a:cubicBezTo>
                <a:cubicBezTo>
                  <a:pt x="1354448" y="843843"/>
                  <a:pt x="1353716" y="858478"/>
                  <a:pt x="1352252" y="871649"/>
                </a:cubicBezTo>
                <a:cubicBezTo>
                  <a:pt x="1356643" y="871649"/>
                  <a:pt x="1362497" y="870917"/>
                  <a:pt x="1369814" y="869454"/>
                </a:cubicBezTo>
                <a:cubicBezTo>
                  <a:pt x="1375668" y="869454"/>
                  <a:pt x="1380059" y="869454"/>
                  <a:pt x="1382985" y="869454"/>
                </a:cubicBezTo>
                <a:cubicBezTo>
                  <a:pt x="1407864" y="866527"/>
                  <a:pt x="1427621" y="862136"/>
                  <a:pt x="1442256" y="856282"/>
                </a:cubicBezTo>
                <a:cubicBezTo>
                  <a:pt x="1455427" y="851892"/>
                  <a:pt x="1465672" y="851160"/>
                  <a:pt x="1472989" y="854087"/>
                </a:cubicBezTo>
                <a:cubicBezTo>
                  <a:pt x="1492015" y="864331"/>
                  <a:pt x="1507381" y="876771"/>
                  <a:pt x="1519089" y="891406"/>
                </a:cubicBezTo>
                <a:cubicBezTo>
                  <a:pt x="1522016" y="897260"/>
                  <a:pt x="1522747" y="902382"/>
                  <a:pt x="1521284" y="906772"/>
                </a:cubicBezTo>
                <a:cubicBezTo>
                  <a:pt x="1518357" y="911163"/>
                  <a:pt x="1513235" y="912626"/>
                  <a:pt x="1505917" y="911163"/>
                </a:cubicBezTo>
                <a:cubicBezTo>
                  <a:pt x="1470794" y="909699"/>
                  <a:pt x="1418109" y="913358"/>
                  <a:pt x="1347862" y="922139"/>
                </a:cubicBezTo>
                <a:cubicBezTo>
                  <a:pt x="1393230" y="1005557"/>
                  <a:pt x="1477380" y="1074340"/>
                  <a:pt x="1600312" y="1128489"/>
                </a:cubicBezTo>
                <a:cubicBezTo>
                  <a:pt x="1606166" y="1131416"/>
                  <a:pt x="1609093" y="1134343"/>
                  <a:pt x="1609093" y="1137270"/>
                </a:cubicBezTo>
                <a:cubicBezTo>
                  <a:pt x="1609093" y="1138733"/>
                  <a:pt x="1605434" y="1139465"/>
                  <a:pt x="1598117" y="1139465"/>
                </a:cubicBezTo>
                <a:cubicBezTo>
                  <a:pt x="1549822" y="1143856"/>
                  <a:pt x="1500063" y="1146051"/>
                  <a:pt x="1448842" y="1146051"/>
                </a:cubicBezTo>
                <a:cubicBezTo>
                  <a:pt x="1440061" y="1144587"/>
                  <a:pt x="1432012" y="1140929"/>
                  <a:pt x="1424695" y="1135075"/>
                </a:cubicBezTo>
                <a:cubicBezTo>
                  <a:pt x="1391035" y="1098488"/>
                  <a:pt x="1361765" y="1054583"/>
                  <a:pt x="1336886" y="1003362"/>
                </a:cubicBezTo>
                <a:cubicBezTo>
                  <a:pt x="1336886" y="1000435"/>
                  <a:pt x="1335422" y="996776"/>
                  <a:pt x="1332495" y="992386"/>
                </a:cubicBezTo>
                <a:cubicBezTo>
                  <a:pt x="1331032" y="987995"/>
                  <a:pt x="1329569" y="985068"/>
                  <a:pt x="1328105" y="983605"/>
                </a:cubicBezTo>
                <a:cubicBezTo>
                  <a:pt x="1320788" y="1001167"/>
                  <a:pt x="1312739" y="1017996"/>
                  <a:pt x="1303958" y="1034095"/>
                </a:cubicBezTo>
                <a:cubicBezTo>
                  <a:pt x="1265907" y="1095561"/>
                  <a:pt x="1199319" y="1129221"/>
                  <a:pt x="1104193" y="1135075"/>
                </a:cubicBezTo>
                <a:cubicBezTo>
                  <a:pt x="1099803" y="1136538"/>
                  <a:pt x="1097607" y="1135806"/>
                  <a:pt x="1097607" y="1132879"/>
                </a:cubicBezTo>
                <a:cubicBezTo>
                  <a:pt x="1097607" y="1129952"/>
                  <a:pt x="1099803" y="1127757"/>
                  <a:pt x="1104193" y="1126294"/>
                </a:cubicBezTo>
                <a:cubicBezTo>
                  <a:pt x="1197856" y="1089707"/>
                  <a:pt x="1255663" y="1024582"/>
                  <a:pt x="1277615" y="930920"/>
                </a:cubicBezTo>
                <a:cubicBezTo>
                  <a:pt x="1267371" y="932383"/>
                  <a:pt x="1252736" y="934578"/>
                  <a:pt x="1233711" y="937505"/>
                </a:cubicBezTo>
                <a:cubicBezTo>
                  <a:pt x="1227857" y="938969"/>
                  <a:pt x="1222735" y="940432"/>
                  <a:pt x="1218344" y="941896"/>
                </a:cubicBezTo>
                <a:cubicBezTo>
                  <a:pt x="1206637" y="946286"/>
                  <a:pt x="1197124" y="945554"/>
                  <a:pt x="1189807" y="939701"/>
                </a:cubicBezTo>
                <a:cubicBezTo>
                  <a:pt x="1178099" y="933847"/>
                  <a:pt x="1166391" y="923602"/>
                  <a:pt x="1154683" y="908968"/>
                </a:cubicBezTo>
                <a:cubicBezTo>
                  <a:pt x="1151756" y="906041"/>
                  <a:pt x="1151024" y="903114"/>
                  <a:pt x="1152488" y="900187"/>
                </a:cubicBezTo>
                <a:cubicBezTo>
                  <a:pt x="1153951" y="898723"/>
                  <a:pt x="1156878" y="897991"/>
                  <a:pt x="1161269" y="897991"/>
                </a:cubicBezTo>
                <a:cubicBezTo>
                  <a:pt x="1180294" y="896528"/>
                  <a:pt x="1204441" y="893601"/>
                  <a:pt x="1233711" y="889211"/>
                </a:cubicBezTo>
                <a:cubicBezTo>
                  <a:pt x="1251273" y="886284"/>
                  <a:pt x="1268834" y="884088"/>
                  <a:pt x="1286396" y="882625"/>
                </a:cubicBezTo>
                <a:cubicBezTo>
                  <a:pt x="1287859" y="866527"/>
                  <a:pt x="1288591" y="851160"/>
                  <a:pt x="1288591" y="836525"/>
                </a:cubicBezTo>
                <a:cubicBezTo>
                  <a:pt x="1290055" y="791158"/>
                  <a:pt x="1282005" y="756034"/>
                  <a:pt x="1264444" y="731155"/>
                </a:cubicBezTo>
                <a:cubicBezTo>
                  <a:pt x="1258590" y="717984"/>
                  <a:pt x="1262249" y="711398"/>
                  <a:pt x="1275420" y="711398"/>
                </a:cubicBezTo>
                <a:close/>
                <a:moveTo>
                  <a:pt x="263426" y="706047"/>
                </a:moveTo>
                <a:cubicBezTo>
                  <a:pt x="265255" y="705956"/>
                  <a:pt x="267450" y="706276"/>
                  <a:pt x="270011" y="707008"/>
                </a:cubicBezTo>
                <a:cubicBezTo>
                  <a:pt x="297818" y="715789"/>
                  <a:pt x="317574" y="728228"/>
                  <a:pt x="329282" y="744326"/>
                </a:cubicBezTo>
                <a:cubicBezTo>
                  <a:pt x="335136" y="751644"/>
                  <a:pt x="334404" y="758229"/>
                  <a:pt x="327087" y="764083"/>
                </a:cubicBezTo>
                <a:cubicBezTo>
                  <a:pt x="327087" y="767010"/>
                  <a:pt x="323428" y="775791"/>
                  <a:pt x="316111" y="790426"/>
                </a:cubicBezTo>
                <a:cubicBezTo>
                  <a:pt x="313184" y="793353"/>
                  <a:pt x="311721" y="795548"/>
                  <a:pt x="311721" y="797012"/>
                </a:cubicBezTo>
                <a:cubicBezTo>
                  <a:pt x="305867" y="810183"/>
                  <a:pt x="298549" y="822622"/>
                  <a:pt x="289768" y="834330"/>
                </a:cubicBezTo>
                <a:cubicBezTo>
                  <a:pt x="292695" y="834330"/>
                  <a:pt x="297086" y="833598"/>
                  <a:pt x="302940" y="832135"/>
                </a:cubicBezTo>
                <a:cubicBezTo>
                  <a:pt x="308794" y="832135"/>
                  <a:pt x="313184" y="832135"/>
                  <a:pt x="316111" y="832135"/>
                </a:cubicBezTo>
                <a:cubicBezTo>
                  <a:pt x="330746" y="829208"/>
                  <a:pt x="347576" y="824818"/>
                  <a:pt x="366601" y="818964"/>
                </a:cubicBezTo>
                <a:cubicBezTo>
                  <a:pt x="375382" y="814573"/>
                  <a:pt x="384163" y="815305"/>
                  <a:pt x="392943" y="821159"/>
                </a:cubicBezTo>
                <a:cubicBezTo>
                  <a:pt x="413432" y="832867"/>
                  <a:pt x="427335" y="845306"/>
                  <a:pt x="434653" y="858478"/>
                </a:cubicBezTo>
                <a:cubicBezTo>
                  <a:pt x="439043" y="864331"/>
                  <a:pt x="438311" y="873844"/>
                  <a:pt x="432457" y="887015"/>
                </a:cubicBezTo>
                <a:cubicBezTo>
                  <a:pt x="428067" y="897260"/>
                  <a:pt x="425140" y="914821"/>
                  <a:pt x="423676" y="939701"/>
                </a:cubicBezTo>
                <a:cubicBezTo>
                  <a:pt x="419286" y="999703"/>
                  <a:pt x="411237" y="1048729"/>
                  <a:pt x="399529" y="1086780"/>
                </a:cubicBezTo>
                <a:cubicBezTo>
                  <a:pt x="387821" y="1124830"/>
                  <a:pt x="371723" y="1148978"/>
                  <a:pt x="351234" y="1159222"/>
                </a:cubicBezTo>
                <a:cubicBezTo>
                  <a:pt x="336600" y="1163612"/>
                  <a:pt x="324892" y="1158490"/>
                  <a:pt x="316111" y="1143856"/>
                </a:cubicBezTo>
                <a:cubicBezTo>
                  <a:pt x="302940" y="1113122"/>
                  <a:pt x="283914" y="1088975"/>
                  <a:pt x="259035" y="1071413"/>
                </a:cubicBezTo>
                <a:cubicBezTo>
                  <a:pt x="256108" y="1068486"/>
                  <a:pt x="254645" y="1066291"/>
                  <a:pt x="254645" y="1064828"/>
                </a:cubicBezTo>
                <a:cubicBezTo>
                  <a:pt x="254645" y="1063364"/>
                  <a:pt x="256840" y="1062633"/>
                  <a:pt x="261231" y="1062633"/>
                </a:cubicBezTo>
                <a:cubicBezTo>
                  <a:pt x="278792" y="1067023"/>
                  <a:pt x="297818" y="1070682"/>
                  <a:pt x="318306" y="1073609"/>
                </a:cubicBezTo>
                <a:cubicBezTo>
                  <a:pt x="330014" y="1075072"/>
                  <a:pt x="336600" y="1072145"/>
                  <a:pt x="338063" y="1064828"/>
                </a:cubicBezTo>
                <a:cubicBezTo>
                  <a:pt x="352698" y="1032631"/>
                  <a:pt x="359284" y="970434"/>
                  <a:pt x="357820" y="878235"/>
                </a:cubicBezTo>
                <a:cubicBezTo>
                  <a:pt x="357820" y="872381"/>
                  <a:pt x="354161" y="869454"/>
                  <a:pt x="346844" y="869454"/>
                </a:cubicBezTo>
                <a:cubicBezTo>
                  <a:pt x="336600" y="869454"/>
                  <a:pt x="320501" y="872381"/>
                  <a:pt x="298549" y="878235"/>
                </a:cubicBezTo>
                <a:cubicBezTo>
                  <a:pt x="294159" y="879698"/>
                  <a:pt x="291232" y="880430"/>
                  <a:pt x="289768" y="880430"/>
                </a:cubicBezTo>
                <a:cubicBezTo>
                  <a:pt x="288305" y="880430"/>
                  <a:pt x="286841" y="880430"/>
                  <a:pt x="285378" y="880430"/>
                </a:cubicBezTo>
                <a:cubicBezTo>
                  <a:pt x="279524" y="881893"/>
                  <a:pt x="275134" y="881161"/>
                  <a:pt x="272207" y="878235"/>
                </a:cubicBezTo>
                <a:cubicBezTo>
                  <a:pt x="269280" y="878235"/>
                  <a:pt x="265621" y="876771"/>
                  <a:pt x="261231" y="873844"/>
                </a:cubicBezTo>
                <a:cubicBezTo>
                  <a:pt x="259767" y="875308"/>
                  <a:pt x="256840" y="878235"/>
                  <a:pt x="252450" y="882625"/>
                </a:cubicBezTo>
                <a:cubicBezTo>
                  <a:pt x="242205" y="897260"/>
                  <a:pt x="233425" y="907504"/>
                  <a:pt x="226107" y="913358"/>
                </a:cubicBezTo>
                <a:cubicBezTo>
                  <a:pt x="245132" y="916285"/>
                  <a:pt x="265621" y="921407"/>
                  <a:pt x="287573" y="928724"/>
                </a:cubicBezTo>
                <a:cubicBezTo>
                  <a:pt x="309525" y="933115"/>
                  <a:pt x="321233" y="949945"/>
                  <a:pt x="322697" y="979214"/>
                </a:cubicBezTo>
                <a:cubicBezTo>
                  <a:pt x="316843" y="1009947"/>
                  <a:pt x="302208" y="1017996"/>
                  <a:pt x="278792" y="1003362"/>
                </a:cubicBezTo>
                <a:cubicBezTo>
                  <a:pt x="264157" y="991654"/>
                  <a:pt x="245132" y="967507"/>
                  <a:pt x="221717" y="930920"/>
                </a:cubicBezTo>
                <a:cubicBezTo>
                  <a:pt x="218790" y="926529"/>
                  <a:pt x="216595" y="923602"/>
                  <a:pt x="215131" y="922139"/>
                </a:cubicBezTo>
                <a:cubicBezTo>
                  <a:pt x="207814" y="929456"/>
                  <a:pt x="200496" y="935310"/>
                  <a:pt x="193179" y="939701"/>
                </a:cubicBezTo>
                <a:cubicBezTo>
                  <a:pt x="193179" y="939701"/>
                  <a:pt x="192447" y="939701"/>
                  <a:pt x="190984" y="939701"/>
                </a:cubicBezTo>
                <a:cubicBezTo>
                  <a:pt x="190984" y="957262"/>
                  <a:pt x="190984" y="974092"/>
                  <a:pt x="190984" y="990190"/>
                </a:cubicBezTo>
                <a:cubicBezTo>
                  <a:pt x="192447" y="1006289"/>
                  <a:pt x="192447" y="1025314"/>
                  <a:pt x="190984" y="1047266"/>
                </a:cubicBezTo>
                <a:cubicBezTo>
                  <a:pt x="190984" y="1057510"/>
                  <a:pt x="190984" y="1064828"/>
                  <a:pt x="190984" y="1069218"/>
                </a:cubicBezTo>
                <a:cubicBezTo>
                  <a:pt x="189520" y="1089707"/>
                  <a:pt x="180739" y="1099951"/>
                  <a:pt x="164641" y="1099951"/>
                </a:cubicBezTo>
                <a:cubicBezTo>
                  <a:pt x="147079" y="1098488"/>
                  <a:pt x="136835" y="1086780"/>
                  <a:pt x="133908" y="1064828"/>
                </a:cubicBezTo>
                <a:cubicBezTo>
                  <a:pt x="107566" y="1067755"/>
                  <a:pt x="88540" y="1069218"/>
                  <a:pt x="76833" y="1069218"/>
                </a:cubicBezTo>
                <a:lnTo>
                  <a:pt x="74637" y="1069218"/>
                </a:lnTo>
                <a:cubicBezTo>
                  <a:pt x="74637" y="1080926"/>
                  <a:pt x="72442" y="1088975"/>
                  <a:pt x="68052" y="1093366"/>
                </a:cubicBezTo>
                <a:cubicBezTo>
                  <a:pt x="59271" y="1099219"/>
                  <a:pt x="49758" y="1099219"/>
                  <a:pt x="39514" y="1093366"/>
                </a:cubicBezTo>
                <a:cubicBezTo>
                  <a:pt x="27806" y="1080194"/>
                  <a:pt x="21952" y="1067755"/>
                  <a:pt x="21952" y="1056047"/>
                </a:cubicBezTo>
                <a:cubicBezTo>
                  <a:pt x="23416" y="1037022"/>
                  <a:pt x="22684" y="998240"/>
                  <a:pt x="19757" y="939701"/>
                </a:cubicBezTo>
                <a:cubicBezTo>
                  <a:pt x="19757" y="901650"/>
                  <a:pt x="14635" y="876771"/>
                  <a:pt x="4391" y="865063"/>
                </a:cubicBezTo>
                <a:cubicBezTo>
                  <a:pt x="0" y="854819"/>
                  <a:pt x="2196" y="848965"/>
                  <a:pt x="10976" y="847501"/>
                </a:cubicBezTo>
                <a:cubicBezTo>
                  <a:pt x="15367" y="847501"/>
                  <a:pt x="24879" y="848965"/>
                  <a:pt x="39514" y="851892"/>
                </a:cubicBezTo>
                <a:cubicBezTo>
                  <a:pt x="45368" y="853355"/>
                  <a:pt x="49758" y="854087"/>
                  <a:pt x="52685" y="854087"/>
                </a:cubicBezTo>
                <a:cubicBezTo>
                  <a:pt x="55612" y="848233"/>
                  <a:pt x="60003" y="840184"/>
                  <a:pt x="65856" y="829940"/>
                </a:cubicBezTo>
                <a:cubicBezTo>
                  <a:pt x="71710" y="819695"/>
                  <a:pt x="76101" y="811646"/>
                  <a:pt x="79028" y="805792"/>
                </a:cubicBezTo>
                <a:cubicBezTo>
                  <a:pt x="90736" y="775059"/>
                  <a:pt x="95126" y="756034"/>
                  <a:pt x="92199" y="748717"/>
                </a:cubicBezTo>
                <a:cubicBezTo>
                  <a:pt x="89272" y="738472"/>
                  <a:pt x="95126" y="732619"/>
                  <a:pt x="109761" y="731155"/>
                </a:cubicBezTo>
                <a:cubicBezTo>
                  <a:pt x="125859" y="735546"/>
                  <a:pt x="141226" y="745790"/>
                  <a:pt x="155860" y="761888"/>
                </a:cubicBezTo>
                <a:cubicBezTo>
                  <a:pt x="164641" y="773596"/>
                  <a:pt x="163909" y="785304"/>
                  <a:pt x="153665" y="797012"/>
                </a:cubicBezTo>
                <a:cubicBezTo>
                  <a:pt x="149275" y="801402"/>
                  <a:pt x="140494" y="810183"/>
                  <a:pt x="127323" y="823354"/>
                </a:cubicBezTo>
                <a:cubicBezTo>
                  <a:pt x="112688" y="836525"/>
                  <a:pt x="102443" y="846038"/>
                  <a:pt x="96589" y="851892"/>
                </a:cubicBezTo>
                <a:cubicBezTo>
                  <a:pt x="102443" y="850428"/>
                  <a:pt x="110493" y="847501"/>
                  <a:pt x="120737" y="843111"/>
                </a:cubicBezTo>
                <a:cubicBezTo>
                  <a:pt x="128054" y="840184"/>
                  <a:pt x="132445" y="838721"/>
                  <a:pt x="133908" y="838721"/>
                </a:cubicBezTo>
                <a:cubicBezTo>
                  <a:pt x="145616" y="834330"/>
                  <a:pt x="155860" y="835062"/>
                  <a:pt x="164641" y="840916"/>
                </a:cubicBezTo>
                <a:cubicBezTo>
                  <a:pt x="169032" y="843843"/>
                  <a:pt x="174154" y="846770"/>
                  <a:pt x="180008" y="849697"/>
                </a:cubicBezTo>
                <a:cubicBezTo>
                  <a:pt x="185862" y="854087"/>
                  <a:pt x="190984" y="857014"/>
                  <a:pt x="195374" y="858478"/>
                </a:cubicBezTo>
                <a:cubicBezTo>
                  <a:pt x="202692" y="865795"/>
                  <a:pt x="204155" y="873844"/>
                  <a:pt x="199765" y="882625"/>
                </a:cubicBezTo>
                <a:cubicBezTo>
                  <a:pt x="198301" y="885552"/>
                  <a:pt x="196106" y="897260"/>
                  <a:pt x="193179" y="917748"/>
                </a:cubicBezTo>
                <a:cubicBezTo>
                  <a:pt x="219522" y="876771"/>
                  <a:pt x="239278" y="829940"/>
                  <a:pt x="252450" y="777255"/>
                </a:cubicBezTo>
                <a:cubicBezTo>
                  <a:pt x="256840" y="759693"/>
                  <a:pt x="258304" y="739936"/>
                  <a:pt x="256840" y="717984"/>
                </a:cubicBezTo>
                <a:cubicBezTo>
                  <a:pt x="255743" y="710301"/>
                  <a:pt x="257938" y="706322"/>
                  <a:pt x="263426" y="706047"/>
                </a:cubicBezTo>
                <a:close/>
                <a:moveTo>
                  <a:pt x="814425" y="687251"/>
                </a:moveTo>
                <a:cubicBezTo>
                  <a:pt x="845158" y="693105"/>
                  <a:pt x="869305" y="706276"/>
                  <a:pt x="886867" y="726765"/>
                </a:cubicBezTo>
                <a:cubicBezTo>
                  <a:pt x="891257" y="732619"/>
                  <a:pt x="891257" y="739936"/>
                  <a:pt x="886867" y="748717"/>
                </a:cubicBezTo>
                <a:cubicBezTo>
                  <a:pt x="885403" y="753107"/>
                  <a:pt x="883940" y="762620"/>
                  <a:pt x="882476" y="777255"/>
                </a:cubicBezTo>
                <a:cubicBezTo>
                  <a:pt x="881013" y="784572"/>
                  <a:pt x="880281" y="789694"/>
                  <a:pt x="880281" y="792621"/>
                </a:cubicBezTo>
                <a:cubicBezTo>
                  <a:pt x="880281" y="794085"/>
                  <a:pt x="880281" y="795548"/>
                  <a:pt x="880281" y="797012"/>
                </a:cubicBezTo>
                <a:cubicBezTo>
                  <a:pt x="896379" y="794085"/>
                  <a:pt x="909551" y="790426"/>
                  <a:pt x="919795" y="786035"/>
                </a:cubicBezTo>
                <a:cubicBezTo>
                  <a:pt x="930039" y="783109"/>
                  <a:pt x="939552" y="783840"/>
                  <a:pt x="948333" y="788231"/>
                </a:cubicBezTo>
                <a:cubicBezTo>
                  <a:pt x="961504" y="794085"/>
                  <a:pt x="971748" y="803597"/>
                  <a:pt x="979066" y="816768"/>
                </a:cubicBezTo>
                <a:cubicBezTo>
                  <a:pt x="984920" y="825549"/>
                  <a:pt x="979798" y="831403"/>
                  <a:pt x="963699" y="834330"/>
                </a:cubicBezTo>
                <a:cubicBezTo>
                  <a:pt x="937357" y="838721"/>
                  <a:pt x="909551" y="843111"/>
                  <a:pt x="880281" y="847501"/>
                </a:cubicBezTo>
                <a:cubicBezTo>
                  <a:pt x="880281" y="854819"/>
                  <a:pt x="880281" y="860673"/>
                  <a:pt x="880281" y="865063"/>
                </a:cubicBezTo>
                <a:cubicBezTo>
                  <a:pt x="883208" y="863600"/>
                  <a:pt x="886867" y="862868"/>
                  <a:pt x="891257" y="862868"/>
                </a:cubicBezTo>
                <a:cubicBezTo>
                  <a:pt x="897111" y="861405"/>
                  <a:pt x="901501" y="860673"/>
                  <a:pt x="904429" y="860673"/>
                </a:cubicBezTo>
                <a:cubicBezTo>
                  <a:pt x="919063" y="856282"/>
                  <a:pt x="930039" y="856282"/>
                  <a:pt x="937357" y="860673"/>
                </a:cubicBezTo>
                <a:cubicBezTo>
                  <a:pt x="946138" y="866527"/>
                  <a:pt x="953455" y="873112"/>
                  <a:pt x="959309" y="880430"/>
                </a:cubicBezTo>
                <a:cubicBezTo>
                  <a:pt x="965163" y="892138"/>
                  <a:pt x="961504" y="899455"/>
                  <a:pt x="948333" y="902382"/>
                </a:cubicBezTo>
                <a:cubicBezTo>
                  <a:pt x="926381" y="906772"/>
                  <a:pt x="902965" y="910431"/>
                  <a:pt x="878086" y="913358"/>
                </a:cubicBezTo>
                <a:lnTo>
                  <a:pt x="878086" y="935310"/>
                </a:lnTo>
                <a:lnTo>
                  <a:pt x="895648" y="933115"/>
                </a:lnTo>
                <a:cubicBezTo>
                  <a:pt x="900038" y="933115"/>
                  <a:pt x="905892" y="932383"/>
                  <a:pt x="913209" y="930920"/>
                </a:cubicBezTo>
                <a:cubicBezTo>
                  <a:pt x="927844" y="929456"/>
                  <a:pt x="939552" y="927993"/>
                  <a:pt x="948333" y="926529"/>
                </a:cubicBezTo>
                <a:cubicBezTo>
                  <a:pt x="955650" y="922139"/>
                  <a:pt x="962967" y="922139"/>
                  <a:pt x="970285" y="926529"/>
                </a:cubicBezTo>
                <a:cubicBezTo>
                  <a:pt x="989310" y="935310"/>
                  <a:pt x="1003945" y="947750"/>
                  <a:pt x="1014189" y="963848"/>
                </a:cubicBezTo>
                <a:cubicBezTo>
                  <a:pt x="1020043" y="969702"/>
                  <a:pt x="1021507" y="976287"/>
                  <a:pt x="1018580" y="983605"/>
                </a:cubicBezTo>
                <a:cubicBezTo>
                  <a:pt x="1012726" y="992386"/>
                  <a:pt x="1007604" y="1007020"/>
                  <a:pt x="1003213" y="1027509"/>
                </a:cubicBezTo>
                <a:cubicBezTo>
                  <a:pt x="991505" y="1072877"/>
                  <a:pt x="972480" y="1099219"/>
                  <a:pt x="946138" y="1106537"/>
                </a:cubicBezTo>
                <a:cubicBezTo>
                  <a:pt x="937357" y="1106537"/>
                  <a:pt x="931503" y="1103610"/>
                  <a:pt x="928576" y="1097756"/>
                </a:cubicBezTo>
                <a:cubicBezTo>
                  <a:pt x="918332" y="1069950"/>
                  <a:pt x="903697" y="1049461"/>
                  <a:pt x="884672" y="1036290"/>
                </a:cubicBezTo>
                <a:cubicBezTo>
                  <a:pt x="880281" y="1033363"/>
                  <a:pt x="878818" y="1030436"/>
                  <a:pt x="880281" y="1027509"/>
                </a:cubicBezTo>
                <a:cubicBezTo>
                  <a:pt x="880281" y="1026046"/>
                  <a:pt x="883208" y="1025314"/>
                  <a:pt x="889062" y="1025314"/>
                </a:cubicBezTo>
                <a:cubicBezTo>
                  <a:pt x="893452" y="1025314"/>
                  <a:pt x="900038" y="1026046"/>
                  <a:pt x="908819" y="1027509"/>
                </a:cubicBezTo>
                <a:cubicBezTo>
                  <a:pt x="916136" y="1027509"/>
                  <a:pt x="921990" y="1028241"/>
                  <a:pt x="926381" y="1029704"/>
                </a:cubicBezTo>
                <a:cubicBezTo>
                  <a:pt x="935161" y="1031168"/>
                  <a:pt x="940284" y="1028973"/>
                  <a:pt x="941747" y="1023119"/>
                </a:cubicBezTo>
                <a:cubicBezTo>
                  <a:pt x="941747" y="1020192"/>
                  <a:pt x="942479" y="1015801"/>
                  <a:pt x="943942" y="1009947"/>
                </a:cubicBezTo>
                <a:cubicBezTo>
                  <a:pt x="945406" y="999703"/>
                  <a:pt x="946869" y="990922"/>
                  <a:pt x="948333" y="983605"/>
                </a:cubicBezTo>
                <a:cubicBezTo>
                  <a:pt x="948333" y="974824"/>
                  <a:pt x="944674" y="971165"/>
                  <a:pt x="937357" y="972629"/>
                </a:cubicBezTo>
                <a:cubicBezTo>
                  <a:pt x="918332" y="972629"/>
                  <a:pt x="898575" y="974824"/>
                  <a:pt x="878086" y="979214"/>
                </a:cubicBezTo>
                <a:lnTo>
                  <a:pt x="878086" y="1009947"/>
                </a:lnTo>
                <a:cubicBezTo>
                  <a:pt x="878086" y="1086048"/>
                  <a:pt x="869305" y="1139465"/>
                  <a:pt x="851743" y="1170198"/>
                </a:cubicBezTo>
                <a:cubicBezTo>
                  <a:pt x="847353" y="1177515"/>
                  <a:pt x="843694" y="1181174"/>
                  <a:pt x="840767" y="1181174"/>
                </a:cubicBezTo>
                <a:cubicBezTo>
                  <a:pt x="837840" y="1181174"/>
                  <a:pt x="835645" y="1177515"/>
                  <a:pt x="834182" y="1170198"/>
                </a:cubicBezTo>
                <a:cubicBezTo>
                  <a:pt x="822474" y="1133611"/>
                  <a:pt x="816620" y="1080926"/>
                  <a:pt x="816620" y="1012143"/>
                </a:cubicBezTo>
                <a:lnTo>
                  <a:pt x="816620" y="985800"/>
                </a:lnTo>
                <a:cubicBezTo>
                  <a:pt x="813693" y="985800"/>
                  <a:pt x="810034" y="986532"/>
                  <a:pt x="805644" y="987995"/>
                </a:cubicBezTo>
                <a:cubicBezTo>
                  <a:pt x="791009" y="990922"/>
                  <a:pt x="771252" y="995313"/>
                  <a:pt x="746373" y="1001167"/>
                </a:cubicBezTo>
                <a:cubicBezTo>
                  <a:pt x="737592" y="1004093"/>
                  <a:pt x="731007" y="1003362"/>
                  <a:pt x="726616" y="998971"/>
                </a:cubicBezTo>
                <a:cubicBezTo>
                  <a:pt x="720762" y="997508"/>
                  <a:pt x="715640" y="994581"/>
                  <a:pt x="711250" y="990190"/>
                </a:cubicBezTo>
                <a:cubicBezTo>
                  <a:pt x="708323" y="1057510"/>
                  <a:pt x="704664" y="1102146"/>
                  <a:pt x="700274" y="1124099"/>
                </a:cubicBezTo>
                <a:cubicBezTo>
                  <a:pt x="697347" y="1140197"/>
                  <a:pt x="689297" y="1145319"/>
                  <a:pt x="676126" y="1139465"/>
                </a:cubicBezTo>
                <a:cubicBezTo>
                  <a:pt x="662955" y="1130684"/>
                  <a:pt x="652711" y="1118245"/>
                  <a:pt x="645393" y="1102146"/>
                </a:cubicBezTo>
                <a:cubicBezTo>
                  <a:pt x="642466" y="1094829"/>
                  <a:pt x="642466" y="1084585"/>
                  <a:pt x="645393" y="1071413"/>
                </a:cubicBezTo>
                <a:cubicBezTo>
                  <a:pt x="654174" y="1030436"/>
                  <a:pt x="658564" y="979946"/>
                  <a:pt x="658564" y="919944"/>
                </a:cubicBezTo>
                <a:cubicBezTo>
                  <a:pt x="635149" y="946286"/>
                  <a:pt x="600757" y="971165"/>
                  <a:pt x="555389" y="994581"/>
                </a:cubicBezTo>
                <a:cubicBezTo>
                  <a:pt x="549535" y="997508"/>
                  <a:pt x="545877" y="998240"/>
                  <a:pt x="544413" y="996776"/>
                </a:cubicBezTo>
                <a:cubicBezTo>
                  <a:pt x="542950" y="995313"/>
                  <a:pt x="544413" y="991654"/>
                  <a:pt x="548804" y="985800"/>
                </a:cubicBezTo>
                <a:cubicBezTo>
                  <a:pt x="608806" y="921407"/>
                  <a:pt x="649784" y="857014"/>
                  <a:pt x="671736" y="792621"/>
                </a:cubicBezTo>
                <a:cubicBezTo>
                  <a:pt x="684907" y="758961"/>
                  <a:pt x="689297" y="735546"/>
                  <a:pt x="684907" y="722374"/>
                </a:cubicBezTo>
                <a:cubicBezTo>
                  <a:pt x="683444" y="712130"/>
                  <a:pt x="687834" y="707008"/>
                  <a:pt x="698078" y="707008"/>
                </a:cubicBezTo>
                <a:cubicBezTo>
                  <a:pt x="721494" y="714325"/>
                  <a:pt x="739056" y="726765"/>
                  <a:pt x="750763" y="744326"/>
                </a:cubicBezTo>
                <a:cubicBezTo>
                  <a:pt x="759544" y="754571"/>
                  <a:pt x="760276" y="765547"/>
                  <a:pt x="752959" y="777255"/>
                </a:cubicBezTo>
                <a:cubicBezTo>
                  <a:pt x="751495" y="780182"/>
                  <a:pt x="747837" y="786035"/>
                  <a:pt x="741983" y="794816"/>
                </a:cubicBezTo>
                <a:cubicBezTo>
                  <a:pt x="733202" y="807988"/>
                  <a:pt x="728080" y="816037"/>
                  <a:pt x="726616" y="818964"/>
                </a:cubicBezTo>
                <a:cubicBezTo>
                  <a:pt x="717835" y="837989"/>
                  <a:pt x="707591" y="855551"/>
                  <a:pt x="695883" y="871649"/>
                </a:cubicBezTo>
                <a:cubicBezTo>
                  <a:pt x="704664" y="880430"/>
                  <a:pt x="709054" y="889942"/>
                  <a:pt x="709054" y="900187"/>
                </a:cubicBezTo>
                <a:cubicBezTo>
                  <a:pt x="709054" y="906041"/>
                  <a:pt x="709054" y="914821"/>
                  <a:pt x="709054" y="926529"/>
                </a:cubicBezTo>
                <a:cubicBezTo>
                  <a:pt x="710518" y="939701"/>
                  <a:pt x="711250" y="949945"/>
                  <a:pt x="711250" y="957262"/>
                </a:cubicBezTo>
                <a:cubicBezTo>
                  <a:pt x="717103" y="955799"/>
                  <a:pt x="726616" y="954335"/>
                  <a:pt x="739787" y="952872"/>
                </a:cubicBezTo>
                <a:cubicBezTo>
                  <a:pt x="751495" y="951408"/>
                  <a:pt x="760276" y="950677"/>
                  <a:pt x="766130" y="950677"/>
                </a:cubicBezTo>
                <a:cubicBezTo>
                  <a:pt x="771984" y="949213"/>
                  <a:pt x="781497" y="947750"/>
                  <a:pt x="794668" y="946286"/>
                </a:cubicBezTo>
                <a:cubicBezTo>
                  <a:pt x="804912" y="943359"/>
                  <a:pt x="812229" y="941896"/>
                  <a:pt x="816620" y="941896"/>
                </a:cubicBezTo>
                <a:lnTo>
                  <a:pt x="816620" y="922139"/>
                </a:lnTo>
                <a:cubicBezTo>
                  <a:pt x="807839" y="923602"/>
                  <a:pt x="798326" y="924334"/>
                  <a:pt x="788082" y="924334"/>
                </a:cubicBezTo>
                <a:cubicBezTo>
                  <a:pt x="779301" y="927261"/>
                  <a:pt x="766130" y="918480"/>
                  <a:pt x="748568" y="897991"/>
                </a:cubicBezTo>
                <a:cubicBezTo>
                  <a:pt x="745641" y="889211"/>
                  <a:pt x="747837" y="884820"/>
                  <a:pt x="755154" y="884820"/>
                </a:cubicBezTo>
                <a:cubicBezTo>
                  <a:pt x="756617" y="884820"/>
                  <a:pt x="758081" y="884820"/>
                  <a:pt x="759544" y="884820"/>
                </a:cubicBezTo>
                <a:cubicBezTo>
                  <a:pt x="777106" y="883357"/>
                  <a:pt x="796131" y="880430"/>
                  <a:pt x="816620" y="876039"/>
                </a:cubicBezTo>
                <a:lnTo>
                  <a:pt x="816620" y="856282"/>
                </a:lnTo>
                <a:cubicBezTo>
                  <a:pt x="813693" y="856282"/>
                  <a:pt x="808571" y="856282"/>
                  <a:pt x="801253" y="856282"/>
                </a:cubicBezTo>
                <a:cubicBezTo>
                  <a:pt x="793936" y="857746"/>
                  <a:pt x="788814" y="858478"/>
                  <a:pt x="785887" y="858478"/>
                </a:cubicBezTo>
                <a:cubicBezTo>
                  <a:pt x="774179" y="861405"/>
                  <a:pt x="765398" y="859941"/>
                  <a:pt x="759544" y="854087"/>
                </a:cubicBezTo>
                <a:cubicBezTo>
                  <a:pt x="750763" y="848233"/>
                  <a:pt x="741983" y="840916"/>
                  <a:pt x="733202" y="832135"/>
                </a:cubicBezTo>
                <a:cubicBezTo>
                  <a:pt x="728811" y="827745"/>
                  <a:pt x="727348" y="824086"/>
                  <a:pt x="728811" y="821159"/>
                </a:cubicBezTo>
                <a:cubicBezTo>
                  <a:pt x="730275" y="819695"/>
                  <a:pt x="734665" y="818964"/>
                  <a:pt x="741983" y="818964"/>
                </a:cubicBezTo>
                <a:cubicBezTo>
                  <a:pt x="744910" y="818964"/>
                  <a:pt x="749300" y="818232"/>
                  <a:pt x="755154" y="816768"/>
                </a:cubicBezTo>
                <a:cubicBezTo>
                  <a:pt x="780033" y="815305"/>
                  <a:pt x="800522" y="812378"/>
                  <a:pt x="816620" y="807988"/>
                </a:cubicBezTo>
                <a:lnTo>
                  <a:pt x="816620" y="790426"/>
                </a:lnTo>
                <a:cubicBezTo>
                  <a:pt x="816620" y="756766"/>
                  <a:pt x="811498" y="727496"/>
                  <a:pt x="801253" y="702617"/>
                </a:cubicBezTo>
                <a:cubicBezTo>
                  <a:pt x="796863" y="690910"/>
                  <a:pt x="801253" y="685787"/>
                  <a:pt x="814425" y="687251"/>
                </a:cubicBezTo>
                <a:close/>
                <a:moveTo>
                  <a:pt x="206350" y="342453"/>
                </a:moveTo>
                <a:cubicBezTo>
                  <a:pt x="201960" y="342453"/>
                  <a:pt x="196106" y="343185"/>
                  <a:pt x="188788" y="344648"/>
                </a:cubicBezTo>
                <a:cubicBezTo>
                  <a:pt x="181471" y="344648"/>
                  <a:pt x="175617" y="345380"/>
                  <a:pt x="171227" y="346844"/>
                </a:cubicBezTo>
                <a:cubicBezTo>
                  <a:pt x="177081" y="349771"/>
                  <a:pt x="187325" y="356356"/>
                  <a:pt x="201960" y="366601"/>
                </a:cubicBezTo>
                <a:cubicBezTo>
                  <a:pt x="204887" y="369528"/>
                  <a:pt x="207082" y="370991"/>
                  <a:pt x="208545" y="370991"/>
                </a:cubicBezTo>
                <a:cubicBezTo>
                  <a:pt x="210009" y="370991"/>
                  <a:pt x="210741" y="371723"/>
                  <a:pt x="210741" y="373186"/>
                </a:cubicBezTo>
                <a:cubicBezTo>
                  <a:pt x="212204" y="374650"/>
                  <a:pt x="212936" y="376113"/>
                  <a:pt x="212936" y="377577"/>
                </a:cubicBezTo>
                <a:cubicBezTo>
                  <a:pt x="212936" y="362942"/>
                  <a:pt x="210741" y="351234"/>
                  <a:pt x="206350" y="342453"/>
                </a:cubicBezTo>
                <a:close/>
                <a:moveTo>
                  <a:pt x="698078" y="296354"/>
                </a:moveTo>
                <a:cubicBezTo>
                  <a:pt x="683444" y="300744"/>
                  <a:pt x="665150" y="303671"/>
                  <a:pt x="643198" y="305135"/>
                </a:cubicBezTo>
                <a:cubicBezTo>
                  <a:pt x="641735" y="305135"/>
                  <a:pt x="639539" y="305135"/>
                  <a:pt x="636612" y="305135"/>
                </a:cubicBezTo>
                <a:cubicBezTo>
                  <a:pt x="636612" y="309525"/>
                  <a:pt x="636612" y="316111"/>
                  <a:pt x="636612" y="324891"/>
                </a:cubicBezTo>
                <a:cubicBezTo>
                  <a:pt x="638076" y="338063"/>
                  <a:pt x="638808" y="348307"/>
                  <a:pt x="638808" y="355624"/>
                </a:cubicBezTo>
                <a:cubicBezTo>
                  <a:pt x="647588" y="354161"/>
                  <a:pt x="654906" y="351234"/>
                  <a:pt x="660760" y="346844"/>
                </a:cubicBezTo>
                <a:cubicBezTo>
                  <a:pt x="672467" y="342453"/>
                  <a:pt x="684907" y="342453"/>
                  <a:pt x="698078" y="346844"/>
                </a:cubicBezTo>
                <a:cubicBezTo>
                  <a:pt x="698078" y="332209"/>
                  <a:pt x="698078" y="315379"/>
                  <a:pt x="698078" y="296354"/>
                </a:cubicBezTo>
                <a:close/>
                <a:moveTo>
                  <a:pt x="233242" y="255742"/>
                </a:moveTo>
                <a:cubicBezTo>
                  <a:pt x="232144" y="255742"/>
                  <a:pt x="230498" y="256108"/>
                  <a:pt x="228302" y="256840"/>
                </a:cubicBezTo>
                <a:cubicBezTo>
                  <a:pt x="204887" y="261230"/>
                  <a:pt x="180739" y="267084"/>
                  <a:pt x="155860" y="274402"/>
                </a:cubicBezTo>
                <a:cubicBezTo>
                  <a:pt x="155860" y="283182"/>
                  <a:pt x="156592" y="294890"/>
                  <a:pt x="158055" y="309525"/>
                </a:cubicBezTo>
                <a:cubicBezTo>
                  <a:pt x="165373" y="308061"/>
                  <a:pt x="177081" y="305866"/>
                  <a:pt x="193179" y="302939"/>
                </a:cubicBezTo>
                <a:cubicBezTo>
                  <a:pt x="207814" y="301476"/>
                  <a:pt x="218790" y="300012"/>
                  <a:pt x="226107" y="298549"/>
                </a:cubicBezTo>
                <a:cubicBezTo>
                  <a:pt x="227571" y="294158"/>
                  <a:pt x="229034" y="289036"/>
                  <a:pt x="230498" y="283182"/>
                </a:cubicBezTo>
                <a:cubicBezTo>
                  <a:pt x="233425" y="274402"/>
                  <a:pt x="235620" y="267816"/>
                  <a:pt x="237083" y="263425"/>
                </a:cubicBezTo>
                <a:cubicBezTo>
                  <a:pt x="237083" y="259035"/>
                  <a:pt x="236351" y="256840"/>
                  <a:pt x="234888" y="256840"/>
                </a:cubicBezTo>
                <a:cubicBezTo>
                  <a:pt x="234888" y="256108"/>
                  <a:pt x="234339" y="255742"/>
                  <a:pt x="233242" y="255742"/>
                </a:cubicBezTo>
                <a:close/>
                <a:moveTo>
                  <a:pt x="684907" y="208545"/>
                </a:moveTo>
                <a:cubicBezTo>
                  <a:pt x="667345" y="210009"/>
                  <a:pt x="649784" y="212204"/>
                  <a:pt x="632222" y="215131"/>
                </a:cubicBezTo>
                <a:cubicBezTo>
                  <a:pt x="632222" y="218058"/>
                  <a:pt x="632954" y="222448"/>
                  <a:pt x="634417" y="228302"/>
                </a:cubicBezTo>
                <a:cubicBezTo>
                  <a:pt x="634417" y="234156"/>
                  <a:pt x="634417" y="238546"/>
                  <a:pt x="634417" y="241473"/>
                </a:cubicBezTo>
                <a:cubicBezTo>
                  <a:pt x="634417" y="250254"/>
                  <a:pt x="634417" y="258303"/>
                  <a:pt x="634417" y="265621"/>
                </a:cubicBezTo>
                <a:cubicBezTo>
                  <a:pt x="643198" y="264157"/>
                  <a:pt x="649784" y="261230"/>
                  <a:pt x="654174" y="256840"/>
                </a:cubicBezTo>
                <a:cubicBezTo>
                  <a:pt x="661491" y="252449"/>
                  <a:pt x="672467" y="253181"/>
                  <a:pt x="687102" y="259035"/>
                </a:cubicBezTo>
                <a:cubicBezTo>
                  <a:pt x="690029" y="259035"/>
                  <a:pt x="692956" y="260498"/>
                  <a:pt x="695883" y="263425"/>
                </a:cubicBezTo>
                <a:cubicBezTo>
                  <a:pt x="695883" y="245864"/>
                  <a:pt x="695151" y="231229"/>
                  <a:pt x="693688" y="219521"/>
                </a:cubicBezTo>
                <a:cubicBezTo>
                  <a:pt x="693688" y="212204"/>
                  <a:pt x="690761" y="208545"/>
                  <a:pt x="684907" y="208545"/>
                </a:cubicBezTo>
                <a:close/>
                <a:moveTo>
                  <a:pt x="1971303" y="206350"/>
                </a:moveTo>
                <a:cubicBezTo>
                  <a:pt x="1975693" y="206350"/>
                  <a:pt x="1980084" y="207813"/>
                  <a:pt x="1984474" y="210740"/>
                </a:cubicBezTo>
                <a:cubicBezTo>
                  <a:pt x="1999109" y="218058"/>
                  <a:pt x="2014476" y="230497"/>
                  <a:pt x="2030574" y="248059"/>
                </a:cubicBezTo>
                <a:cubicBezTo>
                  <a:pt x="2036428" y="255376"/>
                  <a:pt x="2037159" y="263425"/>
                  <a:pt x="2032769" y="272206"/>
                </a:cubicBezTo>
                <a:cubicBezTo>
                  <a:pt x="2028379" y="280987"/>
                  <a:pt x="2023257" y="294158"/>
                  <a:pt x="2017403" y="311720"/>
                </a:cubicBezTo>
                <a:cubicBezTo>
                  <a:pt x="2011549" y="329282"/>
                  <a:pt x="2002768" y="346112"/>
                  <a:pt x="1991060" y="362210"/>
                </a:cubicBezTo>
                <a:cubicBezTo>
                  <a:pt x="2005695" y="373918"/>
                  <a:pt x="2017403" y="383431"/>
                  <a:pt x="2026183" y="390748"/>
                </a:cubicBezTo>
                <a:cubicBezTo>
                  <a:pt x="2064234" y="412700"/>
                  <a:pt x="2110333" y="431725"/>
                  <a:pt x="2164482" y="447824"/>
                </a:cubicBezTo>
                <a:cubicBezTo>
                  <a:pt x="2171799" y="450750"/>
                  <a:pt x="2174726" y="452946"/>
                  <a:pt x="2173263" y="454409"/>
                </a:cubicBezTo>
                <a:cubicBezTo>
                  <a:pt x="2173263" y="457336"/>
                  <a:pt x="2169604" y="459531"/>
                  <a:pt x="2162287" y="460995"/>
                </a:cubicBezTo>
                <a:cubicBezTo>
                  <a:pt x="2131554" y="468312"/>
                  <a:pt x="2097894" y="474166"/>
                  <a:pt x="2061307" y="478557"/>
                </a:cubicBezTo>
                <a:cubicBezTo>
                  <a:pt x="2048135" y="481483"/>
                  <a:pt x="2036428" y="480020"/>
                  <a:pt x="2026183" y="474166"/>
                </a:cubicBezTo>
                <a:cubicBezTo>
                  <a:pt x="2001304" y="458068"/>
                  <a:pt x="1976425" y="435384"/>
                  <a:pt x="1951546" y="406114"/>
                </a:cubicBezTo>
                <a:cubicBezTo>
                  <a:pt x="1950083" y="407578"/>
                  <a:pt x="1947156" y="409773"/>
                  <a:pt x="1942765" y="412700"/>
                </a:cubicBezTo>
                <a:cubicBezTo>
                  <a:pt x="1939838" y="415627"/>
                  <a:pt x="1936911" y="417822"/>
                  <a:pt x="1933984" y="419286"/>
                </a:cubicBezTo>
                <a:cubicBezTo>
                  <a:pt x="1895934" y="445628"/>
                  <a:pt x="1845444" y="461727"/>
                  <a:pt x="1782515" y="467580"/>
                </a:cubicBezTo>
                <a:cubicBezTo>
                  <a:pt x="1775197" y="467580"/>
                  <a:pt x="1771539" y="466849"/>
                  <a:pt x="1771539" y="465385"/>
                </a:cubicBezTo>
                <a:cubicBezTo>
                  <a:pt x="1771539" y="463922"/>
                  <a:pt x="1774465" y="460995"/>
                  <a:pt x="1780319" y="456604"/>
                </a:cubicBezTo>
                <a:cubicBezTo>
                  <a:pt x="1841785" y="428798"/>
                  <a:pt x="1887153" y="398065"/>
                  <a:pt x="1916423" y="364405"/>
                </a:cubicBezTo>
                <a:lnTo>
                  <a:pt x="1901056" y="346844"/>
                </a:lnTo>
                <a:cubicBezTo>
                  <a:pt x="1879104" y="313184"/>
                  <a:pt x="1861542" y="295622"/>
                  <a:pt x="1848371" y="294158"/>
                </a:cubicBezTo>
                <a:cubicBezTo>
                  <a:pt x="1839590" y="283914"/>
                  <a:pt x="1841785" y="276597"/>
                  <a:pt x="1854957" y="272206"/>
                </a:cubicBezTo>
                <a:cubicBezTo>
                  <a:pt x="1875445" y="269279"/>
                  <a:pt x="1901788" y="282451"/>
                  <a:pt x="1933984" y="311720"/>
                </a:cubicBezTo>
                <a:cubicBezTo>
                  <a:pt x="1936911" y="314647"/>
                  <a:pt x="1939838" y="317574"/>
                  <a:pt x="1942765" y="320501"/>
                </a:cubicBezTo>
                <a:cubicBezTo>
                  <a:pt x="1951546" y="304403"/>
                  <a:pt x="1957400" y="287573"/>
                  <a:pt x="1960327" y="270011"/>
                </a:cubicBezTo>
                <a:cubicBezTo>
                  <a:pt x="1961791" y="265621"/>
                  <a:pt x="1961791" y="262694"/>
                  <a:pt x="1960327" y="261230"/>
                </a:cubicBezTo>
                <a:cubicBezTo>
                  <a:pt x="1958863" y="259767"/>
                  <a:pt x="1956668" y="259767"/>
                  <a:pt x="1953741" y="261230"/>
                </a:cubicBezTo>
                <a:cubicBezTo>
                  <a:pt x="1949351" y="264157"/>
                  <a:pt x="1942765" y="267816"/>
                  <a:pt x="1933984" y="272206"/>
                </a:cubicBezTo>
                <a:cubicBezTo>
                  <a:pt x="1926667" y="276597"/>
                  <a:pt x="1921545" y="279524"/>
                  <a:pt x="1918618" y="280987"/>
                </a:cubicBezTo>
                <a:cubicBezTo>
                  <a:pt x="1915691" y="282451"/>
                  <a:pt x="1910569" y="282451"/>
                  <a:pt x="1903251" y="280987"/>
                </a:cubicBezTo>
                <a:cubicBezTo>
                  <a:pt x="1893007" y="275133"/>
                  <a:pt x="1880567" y="264889"/>
                  <a:pt x="1865933" y="250254"/>
                </a:cubicBezTo>
                <a:cubicBezTo>
                  <a:pt x="1861542" y="245864"/>
                  <a:pt x="1863737" y="242205"/>
                  <a:pt x="1872518" y="239278"/>
                </a:cubicBezTo>
                <a:cubicBezTo>
                  <a:pt x="1879836" y="237815"/>
                  <a:pt x="1890080" y="235619"/>
                  <a:pt x="1903251" y="232692"/>
                </a:cubicBezTo>
                <a:cubicBezTo>
                  <a:pt x="1910569" y="231229"/>
                  <a:pt x="1915691" y="229765"/>
                  <a:pt x="1918618" y="228302"/>
                </a:cubicBezTo>
                <a:cubicBezTo>
                  <a:pt x="1934716" y="222448"/>
                  <a:pt x="1947887" y="216594"/>
                  <a:pt x="1958132" y="210740"/>
                </a:cubicBezTo>
                <a:cubicBezTo>
                  <a:pt x="1962522" y="207813"/>
                  <a:pt x="1966913" y="206350"/>
                  <a:pt x="1971303" y="206350"/>
                </a:cubicBezTo>
                <a:close/>
                <a:moveTo>
                  <a:pt x="1429085" y="190983"/>
                </a:moveTo>
                <a:lnTo>
                  <a:pt x="1411877" y="192895"/>
                </a:lnTo>
                <a:lnTo>
                  <a:pt x="1404938" y="195374"/>
                </a:lnTo>
                <a:cubicBezTo>
                  <a:pt x="1404938" y="195374"/>
                  <a:pt x="1403474" y="195374"/>
                  <a:pt x="1400547" y="195374"/>
                </a:cubicBezTo>
                <a:lnTo>
                  <a:pt x="1400547" y="215131"/>
                </a:lnTo>
                <a:cubicBezTo>
                  <a:pt x="1403474" y="215131"/>
                  <a:pt x="1405669" y="214399"/>
                  <a:pt x="1407133" y="212936"/>
                </a:cubicBezTo>
                <a:lnTo>
                  <a:pt x="1421993" y="211078"/>
                </a:lnTo>
                <a:lnTo>
                  <a:pt x="1429085" y="208545"/>
                </a:lnTo>
                <a:cubicBezTo>
                  <a:pt x="1429085" y="201228"/>
                  <a:pt x="1429085" y="195374"/>
                  <a:pt x="1429085" y="190983"/>
                </a:cubicBezTo>
                <a:close/>
                <a:moveTo>
                  <a:pt x="1255663" y="188788"/>
                </a:moveTo>
                <a:cubicBezTo>
                  <a:pt x="1242492" y="207813"/>
                  <a:pt x="1230784" y="229034"/>
                  <a:pt x="1220539" y="252449"/>
                </a:cubicBezTo>
                <a:cubicBezTo>
                  <a:pt x="1226393" y="252449"/>
                  <a:pt x="1230784" y="251718"/>
                  <a:pt x="1233711" y="250254"/>
                </a:cubicBezTo>
                <a:cubicBezTo>
                  <a:pt x="1238101" y="247327"/>
                  <a:pt x="1244687" y="248059"/>
                  <a:pt x="1253468" y="252449"/>
                </a:cubicBezTo>
                <a:cubicBezTo>
                  <a:pt x="1253468" y="252449"/>
                  <a:pt x="1254199" y="252449"/>
                  <a:pt x="1255663" y="252449"/>
                </a:cubicBezTo>
                <a:cubicBezTo>
                  <a:pt x="1267371" y="256840"/>
                  <a:pt x="1276152" y="264889"/>
                  <a:pt x="1282005" y="276597"/>
                </a:cubicBezTo>
                <a:cubicBezTo>
                  <a:pt x="1286396" y="280987"/>
                  <a:pt x="1286396" y="286109"/>
                  <a:pt x="1282005" y="291963"/>
                </a:cubicBezTo>
                <a:cubicBezTo>
                  <a:pt x="1280542" y="294890"/>
                  <a:pt x="1278347" y="300744"/>
                  <a:pt x="1275420" y="309525"/>
                </a:cubicBezTo>
                <a:cubicBezTo>
                  <a:pt x="1273957" y="318306"/>
                  <a:pt x="1271761" y="325623"/>
                  <a:pt x="1268834" y="331477"/>
                </a:cubicBezTo>
                <a:cubicBezTo>
                  <a:pt x="1264444" y="346112"/>
                  <a:pt x="1260053" y="358551"/>
                  <a:pt x="1255663" y="368796"/>
                </a:cubicBezTo>
                <a:lnTo>
                  <a:pt x="1279810" y="381967"/>
                </a:lnTo>
                <a:cubicBezTo>
                  <a:pt x="1303226" y="392211"/>
                  <a:pt x="1328105" y="401724"/>
                  <a:pt x="1354448" y="410505"/>
                </a:cubicBezTo>
                <a:cubicBezTo>
                  <a:pt x="1352984" y="409041"/>
                  <a:pt x="1352252" y="406846"/>
                  <a:pt x="1352252" y="403919"/>
                </a:cubicBezTo>
                <a:cubicBezTo>
                  <a:pt x="1350789" y="400992"/>
                  <a:pt x="1350057" y="398797"/>
                  <a:pt x="1350057" y="397334"/>
                </a:cubicBezTo>
                <a:cubicBezTo>
                  <a:pt x="1348594" y="392943"/>
                  <a:pt x="1347862" y="386357"/>
                  <a:pt x="1347862" y="377577"/>
                </a:cubicBezTo>
                <a:cubicBezTo>
                  <a:pt x="1343471" y="377577"/>
                  <a:pt x="1338349" y="378308"/>
                  <a:pt x="1332495" y="379772"/>
                </a:cubicBezTo>
                <a:cubicBezTo>
                  <a:pt x="1326642" y="379772"/>
                  <a:pt x="1322983" y="379772"/>
                  <a:pt x="1321519" y="379772"/>
                </a:cubicBezTo>
                <a:cubicBezTo>
                  <a:pt x="1317129" y="381235"/>
                  <a:pt x="1309811" y="380504"/>
                  <a:pt x="1299567" y="377577"/>
                </a:cubicBezTo>
                <a:cubicBezTo>
                  <a:pt x="1287859" y="370259"/>
                  <a:pt x="1279079" y="362210"/>
                  <a:pt x="1273225" y="353429"/>
                </a:cubicBezTo>
                <a:cubicBezTo>
                  <a:pt x="1270298" y="350502"/>
                  <a:pt x="1269566" y="348307"/>
                  <a:pt x="1271029" y="346844"/>
                </a:cubicBezTo>
                <a:cubicBezTo>
                  <a:pt x="1271029" y="345380"/>
                  <a:pt x="1273225" y="344648"/>
                  <a:pt x="1277615" y="344648"/>
                </a:cubicBezTo>
                <a:cubicBezTo>
                  <a:pt x="1284933" y="344648"/>
                  <a:pt x="1309080" y="341721"/>
                  <a:pt x="1350057" y="335868"/>
                </a:cubicBezTo>
                <a:cubicBezTo>
                  <a:pt x="1350057" y="331477"/>
                  <a:pt x="1350057" y="325623"/>
                  <a:pt x="1350057" y="318306"/>
                </a:cubicBezTo>
                <a:cubicBezTo>
                  <a:pt x="1348594" y="318306"/>
                  <a:pt x="1345667" y="319038"/>
                  <a:pt x="1341276" y="320501"/>
                </a:cubicBezTo>
                <a:cubicBezTo>
                  <a:pt x="1336886" y="320501"/>
                  <a:pt x="1333959" y="321233"/>
                  <a:pt x="1332495" y="322696"/>
                </a:cubicBezTo>
                <a:cubicBezTo>
                  <a:pt x="1317861" y="321233"/>
                  <a:pt x="1303958" y="311720"/>
                  <a:pt x="1290786" y="294158"/>
                </a:cubicBezTo>
                <a:cubicBezTo>
                  <a:pt x="1289323" y="289768"/>
                  <a:pt x="1288591" y="286841"/>
                  <a:pt x="1288591" y="285378"/>
                </a:cubicBezTo>
                <a:cubicBezTo>
                  <a:pt x="1290055" y="283914"/>
                  <a:pt x="1292982" y="283182"/>
                  <a:pt x="1297372" y="283182"/>
                </a:cubicBezTo>
                <a:cubicBezTo>
                  <a:pt x="1303226" y="283182"/>
                  <a:pt x="1317861" y="281719"/>
                  <a:pt x="1341276" y="278792"/>
                </a:cubicBezTo>
                <a:cubicBezTo>
                  <a:pt x="1338349" y="280255"/>
                  <a:pt x="1341276" y="280255"/>
                  <a:pt x="1350057" y="278792"/>
                </a:cubicBezTo>
                <a:lnTo>
                  <a:pt x="1350057" y="261230"/>
                </a:lnTo>
                <a:cubicBezTo>
                  <a:pt x="1348594" y="262694"/>
                  <a:pt x="1345667" y="263425"/>
                  <a:pt x="1341276" y="263425"/>
                </a:cubicBezTo>
                <a:cubicBezTo>
                  <a:pt x="1336886" y="264889"/>
                  <a:pt x="1333959" y="265621"/>
                  <a:pt x="1332495" y="265621"/>
                </a:cubicBezTo>
                <a:cubicBezTo>
                  <a:pt x="1323715" y="267084"/>
                  <a:pt x="1314934" y="266352"/>
                  <a:pt x="1306153" y="263425"/>
                </a:cubicBezTo>
                <a:cubicBezTo>
                  <a:pt x="1304689" y="261962"/>
                  <a:pt x="1303226" y="260498"/>
                  <a:pt x="1301763" y="259035"/>
                </a:cubicBezTo>
                <a:cubicBezTo>
                  <a:pt x="1294445" y="253181"/>
                  <a:pt x="1290055" y="248791"/>
                  <a:pt x="1288591" y="245864"/>
                </a:cubicBezTo>
                <a:cubicBezTo>
                  <a:pt x="1282737" y="238546"/>
                  <a:pt x="1284933" y="233424"/>
                  <a:pt x="1295177" y="230497"/>
                </a:cubicBezTo>
                <a:cubicBezTo>
                  <a:pt x="1302494" y="229034"/>
                  <a:pt x="1312007" y="227570"/>
                  <a:pt x="1323715" y="226107"/>
                </a:cubicBezTo>
                <a:cubicBezTo>
                  <a:pt x="1336886" y="224643"/>
                  <a:pt x="1346399" y="223912"/>
                  <a:pt x="1352252" y="223912"/>
                </a:cubicBezTo>
                <a:lnTo>
                  <a:pt x="1352252" y="204155"/>
                </a:lnTo>
                <a:cubicBezTo>
                  <a:pt x="1346399" y="205618"/>
                  <a:pt x="1339081" y="207082"/>
                  <a:pt x="1330300" y="208545"/>
                </a:cubicBezTo>
                <a:cubicBezTo>
                  <a:pt x="1318592" y="211472"/>
                  <a:pt x="1309811" y="213667"/>
                  <a:pt x="1303958" y="215131"/>
                </a:cubicBezTo>
                <a:cubicBezTo>
                  <a:pt x="1296640" y="218058"/>
                  <a:pt x="1288591" y="217326"/>
                  <a:pt x="1279810" y="212936"/>
                </a:cubicBezTo>
                <a:cubicBezTo>
                  <a:pt x="1279810" y="212936"/>
                  <a:pt x="1279079" y="212204"/>
                  <a:pt x="1277615" y="210740"/>
                </a:cubicBezTo>
                <a:cubicBezTo>
                  <a:pt x="1267371" y="204886"/>
                  <a:pt x="1260785" y="199764"/>
                  <a:pt x="1257858" y="195374"/>
                </a:cubicBezTo>
                <a:cubicBezTo>
                  <a:pt x="1256395" y="192447"/>
                  <a:pt x="1255663" y="190252"/>
                  <a:pt x="1255663" y="188788"/>
                </a:cubicBezTo>
                <a:close/>
                <a:moveTo>
                  <a:pt x="1433475" y="131713"/>
                </a:moveTo>
                <a:cubicBezTo>
                  <a:pt x="1430548" y="133176"/>
                  <a:pt x="1425426" y="133908"/>
                  <a:pt x="1418109" y="133908"/>
                </a:cubicBezTo>
                <a:cubicBezTo>
                  <a:pt x="1410791" y="135371"/>
                  <a:pt x="1405669" y="136103"/>
                  <a:pt x="1402742" y="136103"/>
                </a:cubicBezTo>
                <a:lnTo>
                  <a:pt x="1402742" y="158055"/>
                </a:lnTo>
                <a:cubicBezTo>
                  <a:pt x="1405669" y="156592"/>
                  <a:pt x="1410791" y="155128"/>
                  <a:pt x="1418109" y="153665"/>
                </a:cubicBezTo>
                <a:cubicBezTo>
                  <a:pt x="1423963" y="152201"/>
                  <a:pt x="1428353" y="151469"/>
                  <a:pt x="1431280" y="151469"/>
                </a:cubicBezTo>
                <a:cubicBezTo>
                  <a:pt x="1432744" y="144152"/>
                  <a:pt x="1433475" y="137566"/>
                  <a:pt x="1433475" y="131713"/>
                </a:cubicBezTo>
                <a:close/>
                <a:moveTo>
                  <a:pt x="72442" y="81223"/>
                </a:moveTo>
                <a:cubicBezTo>
                  <a:pt x="94394" y="81223"/>
                  <a:pt x="113419" y="84150"/>
                  <a:pt x="129518" y="90003"/>
                </a:cubicBezTo>
                <a:cubicBezTo>
                  <a:pt x="148543" y="95857"/>
                  <a:pt x="157324" y="109029"/>
                  <a:pt x="155860" y="129517"/>
                </a:cubicBezTo>
                <a:cubicBezTo>
                  <a:pt x="154397" y="148543"/>
                  <a:pt x="147079" y="159519"/>
                  <a:pt x="133908" y="162446"/>
                </a:cubicBezTo>
                <a:cubicBezTo>
                  <a:pt x="123664" y="165373"/>
                  <a:pt x="113419" y="158787"/>
                  <a:pt x="103175" y="142689"/>
                </a:cubicBezTo>
                <a:cubicBezTo>
                  <a:pt x="87077" y="123663"/>
                  <a:pt x="74637" y="105370"/>
                  <a:pt x="65856" y="87808"/>
                </a:cubicBezTo>
                <a:cubicBezTo>
                  <a:pt x="64393" y="86345"/>
                  <a:pt x="63661" y="84881"/>
                  <a:pt x="63661" y="83418"/>
                </a:cubicBezTo>
                <a:cubicBezTo>
                  <a:pt x="65125" y="81954"/>
                  <a:pt x="68052" y="81223"/>
                  <a:pt x="72442" y="81223"/>
                </a:cubicBezTo>
                <a:close/>
                <a:moveTo>
                  <a:pt x="1727634" y="65856"/>
                </a:moveTo>
                <a:cubicBezTo>
                  <a:pt x="1730561" y="65856"/>
                  <a:pt x="1734951" y="66588"/>
                  <a:pt x="1740805" y="68051"/>
                </a:cubicBezTo>
                <a:cubicBezTo>
                  <a:pt x="1773002" y="69515"/>
                  <a:pt x="1795686" y="72442"/>
                  <a:pt x="1808857" y="76832"/>
                </a:cubicBezTo>
                <a:cubicBezTo>
                  <a:pt x="1832273" y="85613"/>
                  <a:pt x="1838127" y="107565"/>
                  <a:pt x="1826419" y="142689"/>
                </a:cubicBezTo>
                <a:cubicBezTo>
                  <a:pt x="1820565" y="157323"/>
                  <a:pt x="1808857" y="160250"/>
                  <a:pt x="1791295" y="151469"/>
                </a:cubicBezTo>
                <a:cubicBezTo>
                  <a:pt x="1766416" y="130981"/>
                  <a:pt x="1743001" y="105370"/>
                  <a:pt x="1721049" y="74637"/>
                </a:cubicBezTo>
                <a:cubicBezTo>
                  <a:pt x="1718121" y="70247"/>
                  <a:pt x="1717390" y="68051"/>
                  <a:pt x="1718853" y="68051"/>
                </a:cubicBezTo>
                <a:cubicBezTo>
                  <a:pt x="1718853" y="66588"/>
                  <a:pt x="1721780" y="65856"/>
                  <a:pt x="1727634" y="65856"/>
                </a:cubicBezTo>
                <a:close/>
                <a:moveTo>
                  <a:pt x="2610111" y="61466"/>
                </a:moveTo>
                <a:cubicBezTo>
                  <a:pt x="2630599" y="67320"/>
                  <a:pt x="2645965" y="78296"/>
                  <a:pt x="2656210" y="94394"/>
                </a:cubicBezTo>
                <a:cubicBezTo>
                  <a:pt x="2659137" y="101711"/>
                  <a:pt x="2656942" y="106833"/>
                  <a:pt x="2649625" y="109760"/>
                </a:cubicBezTo>
                <a:cubicBezTo>
                  <a:pt x="2648161" y="111224"/>
                  <a:pt x="2644502" y="112687"/>
                  <a:pt x="2638648" y="114151"/>
                </a:cubicBezTo>
                <a:cubicBezTo>
                  <a:pt x="2626941" y="118541"/>
                  <a:pt x="2618160" y="122200"/>
                  <a:pt x="2612306" y="125127"/>
                </a:cubicBezTo>
                <a:cubicBezTo>
                  <a:pt x="2594744" y="130981"/>
                  <a:pt x="2573523" y="136835"/>
                  <a:pt x="2548645" y="142689"/>
                </a:cubicBezTo>
                <a:cubicBezTo>
                  <a:pt x="2550108" y="145616"/>
                  <a:pt x="2550840" y="149274"/>
                  <a:pt x="2550840" y="153665"/>
                </a:cubicBezTo>
                <a:cubicBezTo>
                  <a:pt x="2550840" y="165373"/>
                  <a:pt x="2549376" y="187325"/>
                  <a:pt x="2546449" y="219521"/>
                </a:cubicBezTo>
                <a:cubicBezTo>
                  <a:pt x="2549376" y="196106"/>
                  <a:pt x="2549376" y="199032"/>
                  <a:pt x="2546449" y="228302"/>
                </a:cubicBezTo>
                <a:cubicBezTo>
                  <a:pt x="2584499" y="219521"/>
                  <a:pt x="2617428" y="210740"/>
                  <a:pt x="2645234" y="201959"/>
                </a:cubicBezTo>
                <a:cubicBezTo>
                  <a:pt x="2656942" y="197569"/>
                  <a:pt x="2667918" y="197569"/>
                  <a:pt x="2678162" y="201959"/>
                </a:cubicBezTo>
                <a:cubicBezTo>
                  <a:pt x="2689870" y="204886"/>
                  <a:pt x="2700114" y="212204"/>
                  <a:pt x="2708895" y="223912"/>
                </a:cubicBezTo>
                <a:cubicBezTo>
                  <a:pt x="2714749" y="234156"/>
                  <a:pt x="2713285" y="242205"/>
                  <a:pt x="2704505" y="248059"/>
                </a:cubicBezTo>
                <a:cubicBezTo>
                  <a:pt x="2694260" y="249522"/>
                  <a:pt x="2677431" y="251718"/>
                  <a:pt x="2654015" y="254645"/>
                </a:cubicBezTo>
                <a:cubicBezTo>
                  <a:pt x="2640843" y="256108"/>
                  <a:pt x="2630599" y="257572"/>
                  <a:pt x="2623282" y="259035"/>
                </a:cubicBezTo>
                <a:lnTo>
                  <a:pt x="2627672" y="261230"/>
                </a:lnTo>
                <a:cubicBezTo>
                  <a:pt x="2632063" y="268548"/>
                  <a:pt x="2632794" y="276597"/>
                  <a:pt x="2629867" y="285378"/>
                </a:cubicBezTo>
                <a:cubicBezTo>
                  <a:pt x="2629867" y="288305"/>
                  <a:pt x="2629867" y="292695"/>
                  <a:pt x="2629867" y="298549"/>
                </a:cubicBezTo>
                <a:cubicBezTo>
                  <a:pt x="2628404" y="307330"/>
                  <a:pt x="2627672" y="313915"/>
                  <a:pt x="2627672" y="318306"/>
                </a:cubicBezTo>
                <a:cubicBezTo>
                  <a:pt x="2627672" y="347575"/>
                  <a:pt x="2626941" y="373918"/>
                  <a:pt x="2625477" y="397334"/>
                </a:cubicBezTo>
                <a:cubicBezTo>
                  <a:pt x="2622550" y="452946"/>
                  <a:pt x="2615233" y="491728"/>
                  <a:pt x="2603525" y="513680"/>
                </a:cubicBezTo>
                <a:cubicBezTo>
                  <a:pt x="2603525" y="516607"/>
                  <a:pt x="2602793" y="518070"/>
                  <a:pt x="2601330" y="518070"/>
                </a:cubicBezTo>
                <a:cubicBezTo>
                  <a:pt x="2599866" y="518070"/>
                  <a:pt x="2598403" y="516607"/>
                  <a:pt x="2596939" y="513680"/>
                </a:cubicBezTo>
                <a:cubicBezTo>
                  <a:pt x="2588158" y="487337"/>
                  <a:pt x="2583036" y="453677"/>
                  <a:pt x="2581573" y="412700"/>
                </a:cubicBezTo>
                <a:cubicBezTo>
                  <a:pt x="2580109" y="386357"/>
                  <a:pt x="2579377" y="351966"/>
                  <a:pt x="2579377" y="309525"/>
                </a:cubicBezTo>
                <a:cubicBezTo>
                  <a:pt x="2579377" y="291963"/>
                  <a:pt x="2577914" y="276597"/>
                  <a:pt x="2574987" y="263425"/>
                </a:cubicBezTo>
                <a:cubicBezTo>
                  <a:pt x="2573523" y="263425"/>
                  <a:pt x="2570597" y="263425"/>
                  <a:pt x="2566206" y="263425"/>
                </a:cubicBezTo>
                <a:cubicBezTo>
                  <a:pt x="2561816" y="264889"/>
                  <a:pt x="2558157" y="265621"/>
                  <a:pt x="2555230" y="265621"/>
                </a:cubicBezTo>
                <a:cubicBezTo>
                  <a:pt x="2550840" y="265621"/>
                  <a:pt x="2546449" y="264889"/>
                  <a:pt x="2542059" y="263425"/>
                </a:cubicBezTo>
                <a:cubicBezTo>
                  <a:pt x="2534741" y="346844"/>
                  <a:pt x="2495959" y="411237"/>
                  <a:pt x="2425713" y="456604"/>
                </a:cubicBezTo>
                <a:cubicBezTo>
                  <a:pt x="2422785" y="458068"/>
                  <a:pt x="2419859" y="458068"/>
                  <a:pt x="2416931" y="456604"/>
                </a:cubicBezTo>
                <a:cubicBezTo>
                  <a:pt x="2415468" y="453677"/>
                  <a:pt x="2415468" y="450750"/>
                  <a:pt x="2416931" y="447824"/>
                </a:cubicBezTo>
                <a:cubicBezTo>
                  <a:pt x="2468153" y="387821"/>
                  <a:pt x="2493764" y="305135"/>
                  <a:pt x="2493764" y="199764"/>
                </a:cubicBezTo>
                <a:cubicBezTo>
                  <a:pt x="2495228" y="176349"/>
                  <a:pt x="2491569" y="156592"/>
                  <a:pt x="2482788" y="140493"/>
                </a:cubicBezTo>
                <a:cubicBezTo>
                  <a:pt x="2475471" y="128786"/>
                  <a:pt x="2479861" y="122200"/>
                  <a:pt x="2495959" y="120736"/>
                </a:cubicBezTo>
                <a:cubicBezTo>
                  <a:pt x="2498886" y="120736"/>
                  <a:pt x="2504009" y="121468"/>
                  <a:pt x="2511326" y="122932"/>
                </a:cubicBezTo>
                <a:cubicBezTo>
                  <a:pt x="2518643" y="124395"/>
                  <a:pt x="2523765" y="125859"/>
                  <a:pt x="2526692" y="127322"/>
                </a:cubicBezTo>
                <a:cubicBezTo>
                  <a:pt x="2538400" y="118541"/>
                  <a:pt x="2552303" y="106102"/>
                  <a:pt x="2568401" y="90003"/>
                </a:cubicBezTo>
                <a:cubicBezTo>
                  <a:pt x="2578646" y="79759"/>
                  <a:pt x="2585231" y="72442"/>
                  <a:pt x="2588158" y="68051"/>
                </a:cubicBezTo>
                <a:cubicBezTo>
                  <a:pt x="2592549" y="62197"/>
                  <a:pt x="2599866" y="60002"/>
                  <a:pt x="2610111" y="61466"/>
                </a:cubicBezTo>
                <a:close/>
                <a:moveTo>
                  <a:pt x="1980084" y="36770"/>
                </a:moveTo>
                <a:cubicBezTo>
                  <a:pt x="1984474" y="36404"/>
                  <a:pt x="1988865" y="37318"/>
                  <a:pt x="1993255" y="39514"/>
                </a:cubicBezTo>
                <a:cubicBezTo>
                  <a:pt x="2003499" y="45367"/>
                  <a:pt x="2013744" y="54880"/>
                  <a:pt x="2023988" y="68051"/>
                </a:cubicBezTo>
                <a:cubicBezTo>
                  <a:pt x="2031305" y="78296"/>
                  <a:pt x="2030574" y="87077"/>
                  <a:pt x="2021793" y="94394"/>
                </a:cubicBezTo>
                <a:cubicBezTo>
                  <a:pt x="2010085" y="103175"/>
                  <a:pt x="2002768" y="120005"/>
                  <a:pt x="1999841" y="144884"/>
                </a:cubicBezTo>
                <a:cubicBezTo>
                  <a:pt x="1998377" y="155128"/>
                  <a:pt x="2002768" y="159519"/>
                  <a:pt x="2013012" y="158055"/>
                </a:cubicBezTo>
                <a:cubicBezTo>
                  <a:pt x="2018866" y="158055"/>
                  <a:pt x="2027647" y="155128"/>
                  <a:pt x="2039355" y="149274"/>
                </a:cubicBezTo>
                <a:cubicBezTo>
                  <a:pt x="2042281" y="147811"/>
                  <a:pt x="2044477" y="147079"/>
                  <a:pt x="2045940" y="147079"/>
                </a:cubicBezTo>
                <a:cubicBezTo>
                  <a:pt x="2057648" y="141225"/>
                  <a:pt x="2067893" y="140493"/>
                  <a:pt x="2076673" y="144884"/>
                </a:cubicBezTo>
                <a:cubicBezTo>
                  <a:pt x="2086918" y="150738"/>
                  <a:pt x="2094967" y="156592"/>
                  <a:pt x="2100821" y="162446"/>
                </a:cubicBezTo>
                <a:cubicBezTo>
                  <a:pt x="2111065" y="172690"/>
                  <a:pt x="2110333" y="183666"/>
                  <a:pt x="2098625" y="195374"/>
                </a:cubicBezTo>
                <a:cubicBezTo>
                  <a:pt x="2081064" y="204155"/>
                  <a:pt x="2054721" y="209277"/>
                  <a:pt x="2019598" y="210740"/>
                </a:cubicBezTo>
                <a:cubicBezTo>
                  <a:pt x="2002036" y="212204"/>
                  <a:pt x="1985206" y="209277"/>
                  <a:pt x="1969108" y="201959"/>
                </a:cubicBezTo>
                <a:cubicBezTo>
                  <a:pt x="1953010" y="194642"/>
                  <a:pt x="1945692" y="179276"/>
                  <a:pt x="1947156" y="155860"/>
                </a:cubicBezTo>
                <a:cubicBezTo>
                  <a:pt x="1945692" y="138298"/>
                  <a:pt x="1947156" y="120005"/>
                  <a:pt x="1951546" y="100980"/>
                </a:cubicBezTo>
                <a:cubicBezTo>
                  <a:pt x="1953010" y="98053"/>
                  <a:pt x="1953010" y="95857"/>
                  <a:pt x="1951546" y="94394"/>
                </a:cubicBezTo>
                <a:cubicBezTo>
                  <a:pt x="1950083" y="92930"/>
                  <a:pt x="1948619" y="92930"/>
                  <a:pt x="1947156" y="94394"/>
                </a:cubicBezTo>
                <a:cubicBezTo>
                  <a:pt x="1942765" y="97321"/>
                  <a:pt x="1934716" y="100980"/>
                  <a:pt x="1923008" y="105370"/>
                </a:cubicBezTo>
                <a:cubicBezTo>
                  <a:pt x="1923008" y="117078"/>
                  <a:pt x="1920813" y="130249"/>
                  <a:pt x="1916423" y="144884"/>
                </a:cubicBezTo>
                <a:cubicBezTo>
                  <a:pt x="1907642" y="188788"/>
                  <a:pt x="1870323" y="226107"/>
                  <a:pt x="1804467" y="256840"/>
                </a:cubicBezTo>
                <a:cubicBezTo>
                  <a:pt x="1800076" y="261230"/>
                  <a:pt x="1796417" y="261962"/>
                  <a:pt x="1793491" y="259035"/>
                </a:cubicBezTo>
                <a:cubicBezTo>
                  <a:pt x="1793491" y="263425"/>
                  <a:pt x="1792027" y="270743"/>
                  <a:pt x="1789100" y="280987"/>
                </a:cubicBezTo>
                <a:cubicBezTo>
                  <a:pt x="1787637" y="291231"/>
                  <a:pt x="1786173" y="299281"/>
                  <a:pt x="1784710" y="305135"/>
                </a:cubicBezTo>
                <a:cubicBezTo>
                  <a:pt x="1781783" y="331477"/>
                  <a:pt x="1779588" y="348307"/>
                  <a:pt x="1778124" y="355624"/>
                </a:cubicBezTo>
                <a:cubicBezTo>
                  <a:pt x="1783978" y="352698"/>
                  <a:pt x="1794222" y="346112"/>
                  <a:pt x="1808857" y="335868"/>
                </a:cubicBezTo>
                <a:cubicBezTo>
                  <a:pt x="1823492" y="325623"/>
                  <a:pt x="1833005" y="319038"/>
                  <a:pt x="1837395" y="316111"/>
                </a:cubicBezTo>
                <a:cubicBezTo>
                  <a:pt x="1843249" y="311720"/>
                  <a:pt x="1846907" y="310257"/>
                  <a:pt x="1848371" y="311720"/>
                </a:cubicBezTo>
                <a:cubicBezTo>
                  <a:pt x="1848371" y="313184"/>
                  <a:pt x="1846907" y="317574"/>
                  <a:pt x="1843981" y="324891"/>
                </a:cubicBezTo>
                <a:cubicBezTo>
                  <a:pt x="1841054" y="329282"/>
                  <a:pt x="1836663" y="336599"/>
                  <a:pt x="1830809" y="346844"/>
                </a:cubicBezTo>
                <a:cubicBezTo>
                  <a:pt x="1819101" y="370259"/>
                  <a:pt x="1808125" y="388553"/>
                  <a:pt x="1797881" y="401724"/>
                </a:cubicBezTo>
                <a:cubicBezTo>
                  <a:pt x="1794954" y="406114"/>
                  <a:pt x="1789832" y="414164"/>
                  <a:pt x="1782515" y="425871"/>
                </a:cubicBezTo>
                <a:cubicBezTo>
                  <a:pt x="1772270" y="440506"/>
                  <a:pt x="1765685" y="450019"/>
                  <a:pt x="1762758" y="454409"/>
                </a:cubicBezTo>
                <a:cubicBezTo>
                  <a:pt x="1755440" y="463190"/>
                  <a:pt x="1746659" y="463922"/>
                  <a:pt x="1736415" y="456604"/>
                </a:cubicBezTo>
                <a:cubicBezTo>
                  <a:pt x="1721780" y="443433"/>
                  <a:pt x="1711536" y="428067"/>
                  <a:pt x="1705682" y="410505"/>
                </a:cubicBezTo>
                <a:cubicBezTo>
                  <a:pt x="1702755" y="398797"/>
                  <a:pt x="1704218" y="390748"/>
                  <a:pt x="1710072" y="386357"/>
                </a:cubicBezTo>
                <a:cubicBezTo>
                  <a:pt x="1720317" y="377577"/>
                  <a:pt x="1725439" y="359283"/>
                  <a:pt x="1725439" y="331477"/>
                </a:cubicBezTo>
                <a:cubicBezTo>
                  <a:pt x="1726903" y="294890"/>
                  <a:pt x="1727634" y="270011"/>
                  <a:pt x="1727634" y="256840"/>
                </a:cubicBezTo>
                <a:cubicBezTo>
                  <a:pt x="1724707" y="258303"/>
                  <a:pt x="1718121" y="261230"/>
                  <a:pt x="1707877" y="265621"/>
                </a:cubicBezTo>
                <a:cubicBezTo>
                  <a:pt x="1699096" y="270011"/>
                  <a:pt x="1692511" y="272938"/>
                  <a:pt x="1688120" y="274402"/>
                </a:cubicBezTo>
                <a:cubicBezTo>
                  <a:pt x="1683730" y="277328"/>
                  <a:pt x="1678608" y="277328"/>
                  <a:pt x="1672754" y="274402"/>
                </a:cubicBezTo>
                <a:cubicBezTo>
                  <a:pt x="1668363" y="271475"/>
                  <a:pt x="1657387" y="261230"/>
                  <a:pt x="1639825" y="243669"/>
                </a:cubicBezTo>
                <a:cubicBezTo>
                  <a:pt x="1633971" y="234888"/>
                  <a:pt x="1636167" y="229034"/>
                  <a:pt x="1646411" y="226107"/>
                </a:cubicBezTo>
                <a:cubicBezTo>
                  <a:pt x="1696169" y="217326"/>
                  <a:pt x="1726903" y="206350"/>
                  <a:pt x="1738610" y="193179"/>
                </a:cubicBezTo>
                <a:cubicBezTo>
                  <a:pt x="1745927" y="185861"/>
                  <a:pt x="1754708" y="184398"/>
                  <a:pt x="1764953" y="188788"/>
                </a:cubicBezTo>
                <a:cubicBezTo>
                  <a:pt x="1783978" y="197569"/>
                  <a:pt x="1795686" y="206350"/>
                  <a:pt x="1800076" y="215131"/>
                </a:cubicBezTo>
                <a:cubicBezTo>
                  <a:pt x="1807393" y="223912"/>
                  <a:pt x="1808125" y="230497"/>
                  <a:pt x="1802271" y="234888"/>
                </a:cubicBezTo>
                <a:cubicBezTo>
                  <a:pt x="1802271" y="236351"/>
                  <a:pt x="1801540" y="238546"/>
                  <a:pt x="1800076" y="241473"/>
                </a:cubicBezTo>
                <a:lnTo>
                  <a:pt x="1798950" y="244852"/>
                </a:lnTo>
                <a:lnTo>
                  <a:pt x="1828477" y="216914"/>
                </a:lnTo>
                <a:cubicBezTo>
                  <a:pt x="1854545" y="187553"/>
                  <a:pt x="1867030" y="156958"/>
                  <a:pt x="1865933" y="125127"/>
                </a:cubicBezTo>
                <a:cubicBezTo>
                  <a:pt x="1865933" y="107565"/>
                  <a:pt x="1861542" y="92199"/>
                  <a:pt x="1852761" y="79027"/>
                </a:cubicBezTo>
                <a:cubicBezTo>
                  <a:pt x="1848371" y="73173"/>
                  <a:pt x="1847639" y="68051"/>
                  <a:pt x="1850566" y="63661"/>
                </a:cubicBezTo>
                <a:cubicBezTo>
                  <a:pt x="1853493" y="57807"/>
                  <a:pt x="1858615" y="56344"/>
                  <a:pt x="1865933" y="59270"/>
                </a:cubicBezTo>
                <a:cubicBezTo>
                  <a:pt x="1877640" y="62197"/>
                  <a:pt x="1889348" y="65856"/>
                  <a:pt x="1901056" y="70247"/>
                </a:cubicBezTo>
                <a:cubicBezTo>
                  <a:pt x="1912764" y="65856"/>
                  <a:pt x="1922277" y="62197"/>
                  <a:pt x="1929594" y="59270"/>
                </a:cubicBezTo>
                <a:cubicBezTo>
                  <a:pt x="1945692" y="51953"/>
                  <a:pt x="1958132" y="46099"/>
                  <a:pt x="1966913" y="41709"/>
                </a:cubicBezTo>
                <a:cubicBezTo>
                  <a:pt x="1971303" y="38782"/>
                  <a:pt x="1975693" y="37135"/>
                  <a:pt x="1980084" y="36770"/>
                </a:cubicBezTo>
                <a:close/>
                <a:moveTo>
                  <a:pt x="2342294" y="35123"/>
                </a:moveTo>
                <a:cubicBezTo>
                  <a:pt x="2378881" y="35123"/>
                  <a:pt x="2401565" y="36587"/>
                  <a:pt x="2410346" y="39514"/>
                </a:cubicBezTo>
                <a:cubicBezTo>
                  <a:pt x="2422054" y="42440"/>
                  <a:pt x="2430103" y="49758"/>
                  <a:pt x="2434493" y="61466"/>
                </a:cubicBezTo>
                <a:cubicBezTo>
                  <a:pt x="2440347" y="84881"/>
                  <a:pt x="2434493" y="99516"/>
                  <a:pt x="2416931" y="105370"/>
                </a:cubicBezTo>
                <a:cubicBezTo>
                  <a:pt x="2421322" y="105370"/>
                  <a:pt x="2424981" y="104638"/>
                  <a:pt x="2427908" y="103175"/>
                </a:cubicBezTo>
                <a:cubicBezTo>
                  <a:pt x="2441079" y="95857"/>
                  <a:pt x="2454982" y="101711"/>
                  <a:pt x="2469617" y="120736"/>
                </a:cubicBezTo>
                <a:cubicBezTo>
                  <a:pt x="2474007" y="128054"/>
                  <a:pt x="2470349" y="135371"/>
                  <a:pt x="2458641" y="142689"/>
                </a:cubicBezTo>
                <a:cubicBezTo>
                  <a:pt x="2448396" y="144152"/>
                  <a:pt x="2437420" y="146347"/>
                  <a:pt x="2425713" y="149274"/>
                </a:cubicBezTo>
                <a:cubicBezTo>
                  <a:pt x="2431567" y="150738"/>
                  <a:pt x="2440347" y="154396"/>
                  <a:pt x="2452055" y="160250"/>
                </a:cubicBezTo>
                <a:cubicBezTo>
                  <a:pt x="2453519" y="161714"/>
                  <a:pt x="2454982" y="162446"/>
                  <a:pt x="2456445" y="162446"/>
                </a:cubicBezTo>
                <a:cubicBezTo>
                  <a:pt x="2462299" y="169763"/>
                  <a:pt x="2462299" y="175617"/>
                  <a:pt x="2456445" y="180007"/>
                </a:cubicBezTo>
                <a:cubicBezTo>
                  <a:pt x="2453519" y="182934"/>
                  <a:pt x="2448396" y="186593"/>
                  <a:pt x="2441079" y="190983"/>
                </a:cubicBezTo>
                <a:cubicBezTo>
                  <a:pt x="2430835" y="198301"/>
                  <a:pt x="2423517" y="204155"/>
                  <a:pt x="2419127" y="208545"/>
                </a:cubicBezTo>
                <a:cubicBezTo>
                  <a:pt x="2423517" y="207082"/>
                  <a:pt x="2429371" y="205618"/>
                  <a:pt x="2436689" y="204155"/>
                </a:cubicBezTo>
                <a:cubicBezTo>
                  <a:pt x="2445469" y="202691"/>
                  <a:pt x="2451323" y="201959"/>
                  <a:pt x="2454250" y="201959"/>
                </a:cubicBezTo>
                <a:cubicBezTo>
                  <a:pt x="2467421" y="200496"/>
                  <a:pt x="2477666" y="207082"/>
                  <a:pt x="2484983" y="221716"/>
                </a:cubicBezTo>
                <a:cubicBezTo>
                  <a:pt x="2487910" y="230497"/>
                  <a:pt x="2484252" y="236351"/>
                  <a:pt x="2474007" y="239278"/>
                </a:cubicBezTo>
                <a:cubicBezTo>
                  <a:pt x="2462299" y="240742"/>
                  <a:pt x="2443274" y="243669"/>
                  <a:pt x="2416931" y="248059"/>
                </a:cubicBezTo>
                <a:cubicBezTo>
                  <a:pt x="2412541" y="249522"/>
                  <a:pt x="2408883" y="250254"/>
                  <a:pt x="2405955" y="250254"/>
                </a:cubicBezTo>
                <a:cubicBezTo>
                  <a:pt x="2408883" y="250254"/>
                  <a:pt x="2411077" y="251718"/>
                  <a:pt x="2412541" y="254645"/>
                </a:cubicBezTo>
                <a:cubicBezTo>
                  <a:pt x="2415468" y="257572"/>
                  <a:pt x="2415468" y="263425"/>
                  <a:pt x="2412541" y="272206"/>
                </a:cubicBezTo>
                <a:cubicBezTo>
                  <a:pt x="2412541" y="273670"/>
                  <a:pt x="2412541" y="274402"/>
                  <a:pt x="2412541" y="274402"/>
                </a:cubicBezTo>
                <a:cubicBezTo>
                  <a:pt x="2415468" y="274402"/>
                  <a:pt x="2419127" y="273670"/>
                  <a:pt x="2423517" y="272206"/>
                </a:cubicBezTo>
                <a:cubicBezTo>
                  <a:pt x="2426444" y="272206"/>
                  <a:pt x="2428639" y="272206"/>
                  <a:pt x="2430103" y="272206"/>
                </a:cubicBezTo>
                <a:cubicBezTo>
                  <a:pt x="2435957" y="269279"/>
                  <a:pt x="2442543" y="269279"/>
                  <a:pt x="2449860" y="272206"/>
                </a:cubicBezTo>
                <a:cubicBezTo>
                  <a:pt x="2460104" y="276597"/>
                  <a:pt x="2467421" y="281719"/>
                  <a:pt x="2471812" y="287573"/>
                </a:cubicBezTo>
                <a:cubicBezTo>
                  <a:pt x="2476203" y="297817"/>
                  <a:pt x="2473275" y="304403"/>
                  <a:pt x="2463031" y="307330"/>
                </a:cubicBezTo>
                <a:cubicBezTo>
                  <a:pt x="2458641" y="307330"/>
                  <a:pt x="2449128" y="308061"/>
                  <a:pt x="2434493" y="309525"/>
                </a:cubicBezTo>
                <a:cubicBezTo>
                  <a:pt x="2422785" y="312452"/>
                  <a:pt x="2414005" y="313915"/>
                  <a:pt x="2408151" y="313915"/>
                </a:cubicBezTo>
                <a:cubicBezTo>
                  <a:pt x="2408151" y="319769"/>
                  <a:pt x="2408151" y="324891"/>
                  <a:pt x="2408151" y="329282"/>
                </a:cubicBezTo>
                <a:cubicBezTo>
                  <a:pt x="2421322" y="329282"/>
                  <a:pt x="2431567" y="330014"/>
                  <a:pt x="2438884" y="331477"/>
                </a:cubicBezTo>
                <a:cubicBezTo>
                  <a:pt x="2449128" y="334404"/>
                  <a:pt x="2456445" y="341721"/>
                  <a:pt x="2460836" y="353429"/>
                </a:cubicBezTo>
                <a:cubicBezTo>
                  <a:pt x="2465226" y="370991"/>
                  <a:pt x="2460104" y="381967"/>
                  <a:pt x="2445469" y="386357"/>
                </a:cubicBezTo>
                <a:cubicBezTo>
                  <a:pt x="2439615" y="386357"/>
                  <a:pt x="2434493" y="383431"/>
                  <a:pt x="2430103" y="377577"/>
                </a:cubicBezTo>
                <a:cubicBezTo>
                  <a:pt x="2428639" y="376113"/>
                  <a:pt x="2427176" y="373918"/>
                  <a:pt x="2425713" y="370991"/>
                </a:cubicBezTo>
                <a:cubicBezTo>
                  <a:pt x="2419859" y="363674"/>
                  <a:pt x="2414005" y="357088"/>
                  <a:pt x="2408151" y="351234"/>
                </a:cubicBezTo>
                <a:cubicBezTo>
                  <a:pt x="2409614" y="358551"/>
                  <a:pt x="2409614" y="370259"/>
                  <a:pt x="2408151" y="386357"/>
                </a:cubicBezTo>
                <a:cubicBezTo>
                  <a:pt x="2408151" y="395138"/>
                  <a:pt x="2408151" y="401724"/>
                  <a:pt x="2408151" y="406114"/>
                </a:cubicBezTo>
                <a:cubicBezTo>
                  <a:pt x="2406687" y="444165"/>
                  <a:pt x="2393516" y="464653"/>
                  <a:pt x="2368637" y="467580"/>
                </a:cubicBezTo>
                <a:cubicBezTo>
                  <a:pt x="2361319" y="466117"/>
                  <a:pt x="2355465" y="460995"/>
                  <a:pt x="2351075" y="452214"/>
                </a:cubicBezTo>
                <a:cubicBezTo>
                  <a:pt x="2348148" y="439043"/>
                  <a:pt x="2337172" y="422944"/>
                  <a:pt x="2318147" y="403919"/>
                </a:cubicBezTo>
                <a:cubicBezTo>
                  <a:pt x="2310830" y="422944"/>
                  <a:pt x="2301317" y="433189"/>
                  <a:pt x="2289609" y="434652"/>
                </a:cubicBezTo>
                <a:cubicBezTo>
                  <a:pt x="2273511" y="433189"/>
                  <a:pt x="2263998" y="421481"/>
                  <a:pt x="2261071" y="399529"/>
                </a:cubicBezTo>
                <a:cubicBezTo>
                  <a:pt x="2261071" y="386357"/>
                  <a:pt x="2265462" y="376113"/>
                  <a:pt x="2274243" y="368796"/>
                </a:cubicBezTo>
                <a:cubicBezTo>
                  <a:pt x="2290341" y="355624"/>
                  <a:pt x="2300585" y="343917"/>
                  <a:pt x="2304976" y="333672"/>
                </a:cubicBezTo>
                <a:cubicBezTo>
                  <a:pt x="2307903" y="329282"/>
                  <a:pt x="2310098" y="328550"/>
                  <a:pt x="2311561" y="331477"/>
                </a:cubicBezTo>
                <a:cubicBezTo>
                  <a:pt x="2317415" y="346112"/>
                  <a:pt x="2320342" y="365869"/>
                  <a:pt x="2320342" y="390748"/>
                </a:cubicBezTo>
                <a:cubicBezTo>
                  <a:pt x="2324733" y="390748"/>
                  <a:pt x="2329855" y="391480"/>
                  <a:pt x="2335709" y="392943"/>
                </a:cubicBezTo>
                <a:cubicBezTo>
                  <a:pt x="2340099" y="392943"/>
                  <a:pt x="2343758" y="392943"/>
                  <a:pt x="2346685" y="392943"/>
                </a:cubicBezTo>
                <a:cubicBezTo>
                  <a:pt x="2352539" y="392943"/>
                  <a:pt x="2355465" y="391480"/>
                  <a:pt x="2355465" y="388553"/>
                </a:cubicBezTo>
                <a:cubicBezTo>
                  <a:pt x="2355465" y="360747"/>
                  <a:pt x="2355465" y="338794"/>
                  <a:pt x="2355465" y="322696"/>
                </a:cubicBezTo>
                <a:cubicBezTo>
                  <a:pt x="2334977" y="324160"/>
                  <a:pt x="2318879" y="326355"/>
                  <a:pt x="2307171" y="329282"/>
                </a:cubicBezTo>
                <a:cubicBezTo>
                  <a:pt x="2292536" y="329282"/>
                  <a:pt x="2277169" y="321233"/>
                  <a:pt x="2261071" y="305135"/>
                </a:cubicBezTo>
                <a:cubicBezTo>
                  <a:pt x="2259608" y="299281"/>
                  <a:pt x="2261803" y="296354"/>
                  <a:pt x="2267657" y="296354"/>
                </a:cubicBezTo>
                <a:cubicBezTo>
                  <a:pt x="2276438" y="296354"/>
                  <a:pt x="2285219" y="294890"/>
                  <a:pt x="2293999" y="291963"/>
                </a:cubicBezTo>
                <a:cubicBezTo>
                  <a:pt x="2299853" y="291963"/>
                  <a:pt x="2320342" y="289036"/>
                  <a:pt x="2355465" y="283182"/>
                </a:cubicBezTo>
                <a:cubicBezTo>
                  <a:pt x="2354002" y="271475"/>
                  <a:pt x="2353271" y="262694"/>
                  <a:pt x="2353271" y="256840"/>
                </a:cubicBezTo>
                <a:cubicBezTo>
                  <a:pt x="2340099" y="259767"/>
                  <a:pt x="2318147" y="264157"/>
                  <a:pt x="2287414" y="270011"/>
                </a:cubicBezTo>
                <a:cubicBezTo>
                  <a:pt x="2278633" y="271475"/>
                  <a:pt x="2272047" y="272938"/>
                  <a:pt x="2267657" y="274402"/>
                </a:cubicBezTo>
                <a:cubicBezTo>
                  <a:pt x="2251559" y="278792"/>
                  <a:pt x="2236924" y="269279"/>
                  <a:pt x="2223753" y="245864"/>
                </a:cubicBezTo>
                <a:cubicBezTo>
                  <a:pt x="2220826" y="237083"/>
                  <a:pt x="2223021" y="232692"/>
                  <a:pt x="2230338" y="232692"/>
                </a:cubicBezTo>
                <a:cubicBezTo>
                  <a:pt x="2269852" y="229765"/>
                  <a:pt x="2306439" y="226107"/>
                  <a:pt x="2340099" y="221716"/>
                </a:cubicBezTo>
                <a:cubicBezTo>
                  <a:pt x="2328391" y="208545"/>
                  <a:pt x="2315220" y="191715"/>
                  <a:pt x="2300585" y="171226"/>
                </a:cubicBezTo>
                <a:cubicBezTo>
                  <a:pt x="2299122" y="168299"/>
                  <a:pt x="2299853" y="166836"/>
                  <a:pt x="2302781" y="166836"/>
                </a:cubicBezTo>
                <a:cubicBezTo>
                  <a:pt x="2315952" y="166836"/>
                  <a:pt x="2331318" y="168299"/>
                  <a:pt x="2348880" y="171226"/>
                </a:cubicBezTo>
                <a:cubicBezTo>
                  <a:pt x="2364978" y="172690"/>
                  <a:pt x="2373759" y="180739"/>
                  <a:pt x="2375223" y="195374"/>
                </a:cubicBezTo>
                <a:cubicBezTo>
                  <a:pt x="2376686" y="204155"/>
                  <a:pt x="2375223" y="211472"/>
                  <a:pt x="2370832" y="217326"/>
                </a:cubicBezTo>
                <a:cubicBezTo>
                  <a:pt x="2372296" y="217326"/>
                  <a:pt x="2373759" y="217326"/>
                  <a:pt x="2375223" y="217326"/>
                </a:cubicBezTo>
                <a:cubicBezTo>
                  <a:pt x="2378149" y="215862"/>
                  <a:pt x="2381077" y="215131"/>
                  <a:pt x="2384003" y="215131"/>
                </a:cubicBezTo>
                <a:cubicBezTo>
                  <a:pt x="2395711" y="180007"/>
                  <a:pt x="2402297" y="159519"/>
                  <a:pt x="2403760" y="153665"/>
                </a:cubicBezTo>
                <a:cubicBezTo>
                  <a:pt x="2402297" y="153665"/>
                  <a:pt x="2399370" y="154396"/>
                  <a:pt x="2394979" y="155860"/>
                </a:cubicBezTo>
                <a:cubicBezTo>
                  <a:pt x="2365710" y="160250"/>
                  <a:pt x="2342294" y="163177"/>
                  <a:pt x="2324733" y="164641"/>
                </a:cubicBezTo>
                <a:cubicBezTo>
                  <a:pt x="2315952" y="167568"/>
                  <a:pt x="2302049" y="160250"/>
                  <a:pt x="2283023" y="142689"/>
                </a:cubicBezTo>
                <a:cubicBezTo>
                  <a:pt x="2277169" y="135371"/>
                  <a:pt x="2279365" y="130249"/>
                  <a:pt x="2289609" y="127322"/>
                </a:cubicBezTo>
                <a:cubicBezTo>
                  <a:pt x="2339367" y="120005"/>
                  <a:pt x="2379613" y="113419"/>
                  <a:pt x="2410346" y="107565"/>
                </a:cubicBezTo>
                <a:cubicBezTo>
                  <a:pt x="2405955" y="107565"/>
                  <a:pt x="2400101" y="104638"/>
                  <a:pt x="2392784" y="98784"/>
                </a:cubicBezTo>
                <a:cubicBezTo>
                  <a:pt x="2378149" y="88540"/>
                  <a:pt x="2359125" y="69515"/>
                  <a:pt x="2335709" y="41709"/>
                </a:cubicBezTo>
                <a:cubicBezTo>
                  <a:pt x="2334245" y="38782"/>
                  <a:pt x="2336440" y="36587"/>
                  <a:pt x="2342294" y="35123"/>
                </a:cubicBezTo>
                <a:close/>
                <a:moveTo>
                  <a:pt x="825401" y="29772"/>
                </a:moveTo>
                <a:cubicBezTo>
                  <a:pt x="827230" y="29681"/>
                  <a:pt x="829425" y="30001"/>
                  <a:pt x="831987" y="30733"/>
                </a:cubicBezTo>
                <a:cubicBezTo>
                  <a:pt x="859793" y="39514"/>
                  <a:pt x="879549" y="51953"/>
                  <a:pt x="891257" y="68051"/>
                </a:cubicBezTo>
                <a:cubicBezTo>
                  <a:pt x="897111" y="75369"/>
                  <a:pt x="896379" y="81954"/>
                  <a:pt x="889062" y="87808"/>
                </a:cubicBezTo>
                <a:cubicBezTo>
                  <a:pt x="889062" y="90735"/>
                  <a:pt x="885403" y="99516"/>
                  <a:pt x="878086" y="114151"/>
                </a:cubicBezTo>
                <a:cubicBezTo>
                  <a:pt x="875159" y="117078"/>
                  <a:pt x="873696" y="119273"/>
                  <a:pt x="873696" y="120736"/>
                </a:cubicBezTo>
                <a:cubicBezTo>
                  <a:pt x="867842" y="133908"/>
                  <a:pt x="860524" y="146347"/>
                  <a:pt x="851743" y="158055"/>
                </a:cubicBezTo>
                <a:cubicBezTo>
                  <a:pt x="854670" y="158055"/>
                  <a:pt x="859061" y="157323"/>
                  <a:pt x="864915" y="155860"/>
                </a:cubicBezTo>
                <a:cubicBezTo>
                  <a:pt x="870769" y="155860"/>
                  <a:pt x="875159" y="155860"/>
                  <a:pt x="878086" y="155860"/>
                </a:cubicBezTo>
                <a:cubicBezTo>
                  <a:pt x="892721" y="152933"/>
                  <a:pt x="909551" y="148543"/>
                  <a:pt x="928576" y="142689"/>
                </a:cubicBezTo>
                <a:cubicBezTo>
                  <a:pt x="937357" y="138298"/>
                  <a:pt x="946138" y="139030"/>
                  <a:pt x="954919" y="144884"/>
                </a:cubicBezTo>
                <a:cubicBezTo>
                  <a:pt x="975407" y="156592"/>
                  <a:pt x="989310" y="169031"/>
                  <a:pt x="996628" y="182202"/>
                </a:cubicBezTo>
                <a:cubicBezTo>
                  <a:pt x="1001018" y="188056"/>
                  <a:pt x="1000286" y="197569"/>
                  <a:pt x="994432" y="210740"/>
                </a:cubicBezTo>
                <a:cubicBezTo>
                  <a:pt x="990042" y="220985"/>
                  <a:pt x="987115" y="238546"/>
                  <a:pt x="985651" y="263425"/>
                </a:cubicBezTo>
                <a:cubicBezTo>
                  <a:pt x="981261" y="323428"/>
                  <a:pt x="973212" y="372454"/>
                  <a:pt x="961504" y="410505"/>
                </a:cubicBezTo>
                <a:cubicBezTo>
                  <a:pt x="949796" y="448555"/>
                  <a:pt x="933698" y="472703"/>
                  <a:pt x="913209" y="482947"/>
                </a:cubicBezTo>
                <a:cubicBezTo>
                  <a:pt x="898575" y="487337"/>
                  <a:pt x="886867" y="482215"/>
                  <a:pt x="878086" y="467580"/>
                </a:cubicBezTo>
                <a:cubicBezTo>
                  <a:pt x="864915" y="436847"/>
                  <a:pt x="845889" y="412700"/>
                  <a:pt x="821010" y="395138"/>
                </a:cubicBezTo>
                <a:cubicBezTo>
                  <a:pt x="818083" y="392211"/>
                  <a:pt x="816620" y="390016"/>
                  <a:pt x="816620" y="388553"/>
                </a:cubicBezTo>
                <a:cubicBezTo>
                  <a:pt x="816620" y="387089"/>
                  <a:pt x="818815" y="386357"/>
                  <a:pt x="823206" y="386357"/>
                </a:cubicBezTo>
                <a:cubicBezTo>
                  <a:pt x="840767" y="390748"/>
                  <a:pt x="859793" y="394407"/>
                  <a:pt x="880281" y="397334"/>
                </a:cubicBezTo>
                <a:cubicBezTo>
                  <a:pt x="891989" y="398797"/>
                  <a:pt x="898575" y="395870"/>
                  <a:pt x="900038" y="388553"/>
                </a:cubicBezTo>
                <a:cubicBezTo>
                  <a:pt x="914673" y="356356"/>
                  <a:pt x="921259" y="294158"/>
                  <a:pt x="919795" y="201959"/>
                </a:cubicBezTo>
                <a:cubicBezTo>
                  <a:pt x="919795" y="196106"/>
                  <a:pt x="916136" y="193179"/>
                  <a:pt x="908819" y="193179"/>
                </a:cubicBezTo>
                <a:cubicBezTo>
                  <a:pt x="898575" y="193179"/>
                  <a:pt x="882476" y="196106"/>
                  <a:pt x="860524" y="201959"/>
                </a:cubicBezTo>
                <a:cubicBezTo>
                  <a:pt x="856134" y="203423"/>
                  <a:pt x="853207" y="204155"/>
                  <a:pt x="851743" y="204155"/>
                </a:cubicBezTo>
                <a:cubicBezTo>
                  <a:pt x="850280" y="204155"/>
                  <a:pt x="848817" y="204155"/>
                  <a:pt x="847353" y="204155"/>
                </a:cubicBezTo>
                <a:cubicBezTo>
                  <a:pt x="841499" y="205618"/>
                  <a:pt x="837109" y="204886"/>
                  <a:pt x="834182" y="201959"/>
                </a:cubicBezTo>
                <a:cubicBezTo>
                  <a:pt x="831255" y="201959"/>
                  <a:pt x="827596" y="200496"/>
                  <a:pt x="823206" y="197569"/>
                </a:cubicBezTo>
                <a:cubicBezTo>
                  <a:pt x="821742" y="199032"/>
                  <a:pt x="818815" y="201959"/>
                  <a:pt x="814425" y="206350"/>
                </a:cubicBezTo>
                <a:cubicBezTo>
                  <a:pt x="804180" y="220985"/>
                  <a:pt x="795400" y="231229"/>
                  <a:pt x="788082" y="237083"/>
                </a:cubicBezTo>
                <a:cubicBezTo>
                  <a:pt x="807107" y="240010"/>
                  <a:pt x="827596" y="245132"/>
                  <a:pt x="849548" y="252449"/>
                </a:cubicBezTo>
                <a:cubicBezTo>
                  <a:pt x="871500" y="256840"/>
                  <a:pt x="883208" y="273670"/>
                  <a:pt x="884672" y="302939"/>
                </a:cubicBezTo>
                <a:cubicBezTo>
                  <a:pt x="878818" y="333672"/>
                  <a:pt x="864183" y="341721"/>
                  <a:pt x="840767" y="327087"/>
                </a:cubicBezTo>
                <a:cubicBezTo>
                  <a:pt x="826133" y="315379"/>
                  <a:pt x="807107" y="291231"/>
                  <a:pt x="783692" y="254645"/>
                </a:cubicBezTo>
                <a:cubicBezTo>
                  <a:pt x="780765" y="250254"/>
                  <a:pt x="778570" y="247327"/>
                  <a:pt x="777106" y="245864"/>
                </a:cubicBezTo>
                <a:cubicBezTo>
                  <a:pt x="769789" y="253181"/>
                  <a:pt x="762471" y="259035"/>
                  <a:pt x="755154" y="263425"/>
                </a:cubicBezTo>
                <a:cubicBezTo>
                  <a:pt x="755154" y="263425"/>
                  <a:pt x="754422" y="263425"/>
                  <a:pt x="752959" y="263425"/>
                </a:cubicBezTo>
                <a:cubicBezTo>
                  <a:pt x="752959" y="280987"/>
                  <a:pt x="752959" y="297817"/>
                  <a:pt x="752959" y="313915"/>
                </a:cubicBezTo>
                <a:cubicBezTo>
                  <a:pt x="754422" y="330014"/>
                  <a:pt x="754422" y="349039"/>
                  <a:pt x="752959" y="370991"/>
                </a:cubicBezTo>
                <a:cubicBezTo>
                  <a:pt x="752959" y="381235"/>
                  <a:pt x="752959" y="388553"/>
                  <a:pt x="752959" y="392943"/>
                </a:cubicBezTo>
                <a:cubicBezTo>
                  <a:pt x="751495" y="413432"/>
                  <a:pt x="742714" y="423676"/>
                  <a:pt x="726616" y="423676"/>
                </a:cubicBezTo>
                <a:cubicBezTo>
                  <a:pt x="709054" y="422213"/>
                  <a:pt x="698810" y="410505"/>
                  <a:pt x="695883" y="388553"/>
                </a:cubicBezTo>
                <a:cubicBezTo>
                  <a:pt x="669541" y="391480"/>
                  <a:pt x="650515" y="392943"/>
                  <a:pt x="638808" y="392943"/>
                </a:cubicBezTo>
                <a:lnTo>
                  <a:pt x="636612" y="392943"/>
                </a:lnTo>
                <a:cubicBezTo>
                  <a:pt x="636612" y="404651"/>
                  <a:pt x="634417" y="412700"/>
                  <a:pt x="630027" y="417090"/>
                </a:cubicBezTo>
                <a:cubicBezTo>
                  <a:pt x="621246" y="422944"/>
                  <a:pt x="611733" y="422944"/>
                  <a:pt x="601489" y="417090"/>
                </a:cubicBezTo>
                <a:cubicBezTo>
                  <a:pt x="589781" y="403919"/>
                  <a:pt x="583927" y="391480"/>
                  <a:pt x="583927" y="379772"/>
                </a:cubicBezTo>
                <a:cubicBezTo>
                  <a:pt x="585391" y="360747"/>
                  <a:pt x="584659" y="321965"/>
                  <a:pt x="581732" y="263425"/>
                </a:cubicBezTo>
                <a:cubicBezTo>
                  <a:pt x="581732" y="225375"/>
                  <a:pt x="576610" y="200496"/>
                  <a:pt x="566365" y="188788"/>
                </a:cubicBezTo>
                <a:cubicBezTo>
                  <a:pt x="561975" y="178544"/>
                  <a:pt x="564170" y="172690"/>
                  <a:pt x="572951" y="171226"/>
                </a:cubicBezTo>
                <a:cubicBezTo>
                  <a:pt x="577342" y="171226"/>
                  <a:pt x="586854" y="172690"/>
                  <a:pt x="601489" y="175617"/>
                </a:cubicBezTo>
                <a:cubicBezTo>
                  <a:pt x="607343" y="177080"/>
                  <a:pt x="611733" y="177812"/>
                  <a:pt x="614660" y="177812"/>
                </a:cubicBezTo>
                <a:cubicBezTo>
                  <a:pt x="617587" y="171958"/>
                  <a:pt x="621978" y="163909"/>
                  <a:pt x="627831" y="153665"/>
                </a:cubicBezTo>
                <a:cubicBezTo>
                  <a:pt x="633685" y="143420"/>
                  <a:pt x="638076" y="135371"/>
                  <a:pt x="641003" y="129517"/>
                </a:cubicBezTo>
                <a:cubicBezTo>
                  <a:pt x="652711" y="98784"/>
                  <a:pt x="657101" y="79759"/>
                  <a:pt x="654174" y="72442"/>
                </a:cubicBezTo>
                <a:cubicBezTo>
                  <a:pt x="651247" y="62197"/>
                  <a:pt x="657101" y="56344"/>
                  <a:pt x="671736" y="54880"/>
                </a:cubicBezTo>
                <a:cubicBezTo>
                  <a:pt x="687834" y="59270"/>
                  <a:pt x="703201" y="69515"/>
                  <a:pt x="717835" y="85613"/>
                </a:cubicBezTo>
                <a:cubicBezTo>
                  <a:pt x="726616" y="97321"/>
                  <a:pt x="725884" y="109029"/>
                  <a:pt x="715640" y="120736"/>
                </a:cubicBezTo>
                <a:cubicBezTo>
                  <a:pt x="711250" y="125127"/>
                  <a:pt x="702469" y="133908"/>
                  <a:pt x="689297" y="147079"/>
                </a:cubicBezTo>
                <a:cubicBezTo>
                  <a:pt x="674663" y="160250"/>
                  <a:pt x="664418" y="169763"/>
                  <a:pt x="658565" y="175617"/>
                </a:cubicBezTo>
                <a:cubicBezTo>
                  <a:pt x="664418" y="174153"/>
                  <a:pt x="672467" y="171226"/>
                  <a:pt x="682712" y="166836"/>
                </a:cubicBezTo>
                <a:cubicBezTo>
                  <a:pt x="690029" y="163909"/>
                  <a:pt x="694420" y="162446"/>
                  <a:pt x="695883" y="162446"/>
                </a:cubicBezTo>
                <a:cubicBezTo>
                  <a:pt x="707591" y="158055"/>
                  <a:pt x="717835" y="158787"/>
                  <a:pt x="726616" y="164641"/>
                </a:cubicBezTo>
                <a:cubicBezTo>
                  <a:pt x="731007" y="167568"/>
                  <a:pt x="736129" y="170495"/>
                  <a:pt x="741983" y="173422"/>
                </a:cubicBezTo>
                <a:cubicBezTo>
                  <a:pt x="747837" y="177812"/>
                  <a:pt x="752959" y="180739"/>
                  <a:pt x="757349" y="182202"/>
                </a:cubicBezTo>
                <a:cubicBezTo>
                  <a:pt x="764667" y="189520"/>
                  <a:pt x="766130" y="197569"/>
                  <a:pt x="761740" y="206350"/>
                </a:cubicBezTo>
                <a:cubicBezTo>
                  <a:pt x="760276" y="209277"/>
                  <a:pt x="758081" y="220985"/>
                  <a:pt x="755154" y="241473"/>
                </a:cubicBezTo>
                <a:cubicBezTo>
                  <a:pt x="781497" y="200496"/>
                  <a:pt x="801253" y="153665"/>
                  <a:pt x="814425" y="100980"/>
                </a:cubicBezTo>
                <a:cubicBezTo>
                  <a:pt x="818815" y="83418"/>
                  <a:pt x="820279" y="63661"/>
                  <a:pt x="818815" y="41709"/>
                </a:cubicBezTo>
                <a:cubicBezTo>
                  <a:pt x="817717" y="34025"/>
                  <a:pt x="819913" y="30047"/>
                  <a:pt x="825401" y="29772"/>
                </a:cubicBezTo>
                <a:close/>
                <a:moveTo>
                  <a:pt x="154763" y="8781"/>
                </a:moveTo>
                <a:cubicBezTo>
                  <a:pt x="156958" y="8049"/>
                  <a:pt x="159519" y="8049"/>
                  <a:pt x="162446" y="8781"/>
                </a:cubicBezTo>
                <a:cubicBezTo>
                  <a:pt x="191715" y="11707"/>
                  <a:pt x="215131" y="21952"/>
                  <a:pt x="232693" y="39514"/>
                </a:cubicBezTo>
                <a:cubicBezTo>
                  <a:pt x="237083" y="43904"/>
                  <a:pt x="237815" y="50490"/>
                  <a:pt x="234888" y="59270"/>
                </a:cubicBezTo>
                <a:cubicBezTo>
                  <a:pt x="231961" y="63661"/>
                  <a:pt x="229766" y="74637"/>
                  <a:pt x="228302" y="92199"/>
                </a:cubicBezTo>
                <a:cubicBezTo>
                  <a:pt x="226839" y="96589"/>
                  <a:pt x="226107" y="99516"/>
                  <a:pt x="226107" y="100980"/>
                </a:cubicBezTo>
                <a:cubicBezTo>
                  <a:pt x="226107" y="120005"/>
                  <a:pt x="225375" y="133908"/>
                  <a:pt x="223912" y="142689"/>
                </a:cubicBezTo>
                <a:cubicBezTo>
                  <a:pt x="238547" y="125127"/>
                  <a:pt x="250255" y="105370"/>
                  <a:pt x="259035" y="83418"/>
                </a:cubicBezTo>
                <a:cubicBezTo>
                  <a:pt x="266353" y="71710"/>
                  <a:pt x="270011" y="59270"/>
                  <a:pt x="270011" y="46099"/>
                </a:cubicBezTo>
                <a:cubicBezTo>
                  <a:pt x="270011" y="37318"/>
                  <a:pt x="275134" y="33660"/>
                  <a:pt x="285378" y="35123"/>
                </a:cubicBezTo>
                <a:cubicBezTo>
                  <a:pt x="305867" y="40977"/>
                  <a:pt x="324892" y="51221"/>
                  <a:pt x="342454" y="65856"/>
                </a:cubicBezTo>
                <a:cubicBezTo>
                  <a:pt x="348307" y="71710"/>
                  <a:pt x="348307" y="78296"/>
                  <a:pt x="342454" y="85613"/>
                </a:cubicBezTo>
                <a:cubicBezTo>
                  <a:pt x="316111" y="106102"/>
                  <a:pt x="286110" y="127322"/>
                  <a:pt x="252450" y="149274"/>
                </a:cubicBezTo>
                <a:cubicBezTo>
                  <a:pt x="256840" y="147811"/>
                  <a:pt x="263426" y="146347"/>
                  <a:pt x="272207" y="144884"/>
                </a:cubicBezTo>
                <a:cubicBezTo>
                  <a:pt x="279524" y="143420"/>
                  <a:pt x="285378" y="142689"/>
                  <a:pt x="289768" y="142689"/>
                </a:cubicBezTo>
                <a:cubicBezTo>
                  <a:pt x="307330" y="139762"/>
                  <a:pt x="324892" y="135371"/>
                  <a:pt x="342454" y="129517"/>
                </a:cubicBezTo>
                <a:cubicBezTo>
                  <a:pt x="354161" y="126590"/>
                  <a:pt x="364406" y="128786"/>
                  <a:pt x="373187" y="136103"/>
                </a:cubicBezTo>
                <a:cubicBezTo>
                  <a:pt x="390748" y="146347"/>
                  <a:pt x="406115" y="159519"/>
                  <a:pt x="419286" y="175617"/>
                </a:cubicBezTo>
                <a:cubicBezTo>
                  <a:pt x="426603" y="187325"/>
                  <a:pt x="424408" y="194642"/>
                  <a:pt x="412700" y="197569"/>
                </a:cubicBezTo>
                <a:cubicBezTo>
                  <a:pt x="374650" y="203423"/>
                  <a:pt x="341722" y="218058"/>
                  <a:pt x="313916" y="241473"/>
                </a:cubicBezTo>
                <a:cubicBezTo>
                  <a:pt x="313916" y="242937"/>
                  <a:pt x="313916" y="243669"/>
                  <a:pt x="313916" y="243669"/>
                </a:cubicBezTo>
                <a:cubicBezTo>
                  <a:pt x="319770" y="249522"/>
                  <a:pt x="318306" y="257572"/>
                  <a:pt x="309525" y="267816"/>
                </a:cubicBezTo>
                <a:cubicBezTo>
                  <a:pt x="300744" y="278060"/>
                  <a:pt x="293427" y="289036"/>
                  <a:pt x="287573" y="300744"/>
                </a:cubicBezTo>
                <a:cubicBezTo>
                  <a:pt x="291964" y="303671"/>
                  <a:pt x="296354" y="309525"/>
                  <a:pt x="300744" y="318306"/>
                </a:cubicBezTo>
                <a:cubicBezTo>
                  <a:pt x="303671" y="325623"/>
                  <a:pt x="300744" y="330014"/>
                  <a:pt x="291964" y="331477"/>
                </a:cubicBezTo>
                <a:cubicBezTo>
                  <a:pt x="289037" y="332941"/>
                  <a:pt x="283914" y="333672"/>
                  <a:pt x="276597" y="333672"/>
                </a:cubicBezTo>
                <a:cubicBezTo>
                  <a:pt x="270743" y="335136"/>
                  <a:pt x="266353" y="335868"/>
                  <a:pt x="263426" y="335868"/>
                </a:cubicBezTo>
                <a:cubicBezTo>
                  <a:pt x="272207" y="341721"/>
                  <a:pt x="278061" y="346844"/>
                  <a:pt x="280987" y="351234"/>
                </a:cubicBezTo>
                <a:cubicBezTo>
                  <a:pt x="285378" y="357088"/>
                  <a:pt x="285378" y="363674"/>
                  <a:pt x="280987" y="370991"/>
                </a:cubicBezTo>
                <a:cubicBezTo>
                  <a:pt x="272207" y="384162"/>
                  <a:pt x="267816" y="399529"/>
                  <a:pt x="267816" y="417090"/>
                </a:cubicBezTo>
                <a:cubicBezTo>
                  <a:pt x="267816" y="434652"/>
                  <a:pt x="275865" y="444165"/>
                  <a:pt x="291964" y="445628"/>
                </a:cubicBezTo>
                <a:cubicBezTo>
                  <a:pt x="322697" y="445628"/>
                  <a:pt x="342454" y="444165"/>
                  <a:pt x="351234" y="441238"/>
                </a:cubicBezTo>
                <a:cubicBezTo>
                  <a:pt x="361479" y="436847"/>
                  <a:pt x="370260" y="422213"/>
                  <a:pt x="377577" y="397334"/>
                </a:cubicBezTo>
                <a:cubicBezTo>
                  <a:pt x="381967" y="384162"/>
                  <a:pt x="385626" y="370991"/>
                  <a:pt x="388553" y="357820"/>
                </a:cubicBezTo>
                <a:cubicBezTo>
                  <a:pt x="391480" y="350502"/>
                  <a:pt x="393675" y="346844"/>
                  <a:pt x="395139" y="346844"/>
                </a:cubicBezTo>
                <a:cubicBezTo>
                  <a:pt x="396602" y="346844"/>
                  <a:pt x="398066" y="349771"/>
                  <a:pt x="399529" y="355624"/>
                </a:cubicBezTo>
                <a:cubicBezTo>
                  <a:pt x="405383" y="379040"/>
                  <a:pt x="416359" y="402456"/>
                  <a:pt x="432457" y="425871"/>
                </a:cubicBezTo>
                <a:cubicBezTo>
                  <a:pt x="436848" y="431725"/>
                  <a:pt x="439775" y="438311"/>
                  <a:pt x="441238" y="445628"/>
                </a:cubicBezTo>
                <a:cubicBezTo>
                  <a:pt x="441238" y="452946"/>
                  <a:pt x="439043" y="459531"/>
                  <a:pt x="434653" y="465385"/>
                </a:cubicBezTo>
                <a:cubicBezTo>
                  <a:pt x="417091" y="490264"/>
                  <a:pt x="381967" y="504167"/>
                  <a:pt x="329282" y="507094"/>
                </a:cubicBezTo>
                <a:cubicBezTo>
                  <a:pt x="280987" y="511485"/>
                  <a:pt x="249523" y="504167"/>
                  <a:pt x="234888" y="485142"/>
                </a:cubicBezTo>
                <a:cubicBezTo>
                  <a:pt x="218790" y="467580"/>
                  <a:pt x="211472" y="444165"/>
                  <a:pt x="212936" y="414895"/>
                </a:cubicBezTo>
                <a:cubicBezTo>
                  <a:pt x="212936" y="403187"/>
                  <a:pt x="212936" y="392211"/>
                  <a:pt x="212936" y="381967"/>
                </a:cubicBezTo>
                <a:cubicBezTo>
                  <a:pt x="212936" y="386357"/>
                  <a:pt x="211472" y="389284"/>
                  <a:pt x="208545" y="390748"/>
                </a:cubicBezTo>
                <a:cubicBezTo>
                  <a:pt x="205618" y="392211"/>
                  <a:pt x="200496" y="397334"/>
                  <a:pt x="193179" y="406114"/>
                </a:cubicBezTo>
                <a:cubicBezTo>
                  <a:pt x="188788" y="411968"/>
                  <a:pt x="185130" y="416359"/>
                  <a:pt x="182203" y="419286"/>
                </a:cubicBezTo>
                <a:cubicBezTo>
                  <a:pt x="160251" y="442701"/>
                  <a:pt x="136835" y="460995"/>
                  <a:pt x="111956" y="474166"/>
                </a:cubicBezTo>
                <a:cubicBezTo>
                  <a:pt x="81223" y="494655"/>
                  <a:pt x="48295" y="505631"/>
                  <a:pt x="13172" y="507094"/>
                </a:cubicBezTo>
                <a:cubicBezTo>
                  <a:pt x="4391" y="508558"/>
                  <a:pt x="0" y="508558"/>
                  <a:pt x="0" y="507094"/>
                </a:cubicBezTo>
                <a:cubicBezTo>
                  <a:pt x="0" y="505631"/>
                  <a:pt x="3659" y="502704"/>
                  <a:pt x="10976" y="498313"/>
                </a:cubicBezTo>
                <a:cubicBezTo>
                  <a:pt x="60734" y="470507"/>
                  <a:pt x="99516" y="435384"/>
                  <a:pt x="127322" y="392943"/>
                </a:cubicBezTo>
                <a:cubicBezTo>
                  <a:pt x="134640" y="384162"/>
                  <a:pt x="140494" y="374650"/>
                  <a:pt x="144884" y="364405"/>
                </a:cubicBezTo>
                <a:cubicBezTo>
                  <a:pt x="144884" y="364405"/>
                  <a:pt x="144152" y="364405"/>
                  <a:pt x="142689" y="364405"/>
                </a:cubicBezTo>
                <a:cubicBezTo>
                  <a:pt x="128054" y="355624"/>
                  <a:pt x="119273" y="346112"/>
                  <a:pt x="116346" y="335868"/>
                </a:cubicBezTo>
                <a:cubicBezTo>
                  <a:pt x="114883" y="308061"/>
                  <a:pt x="107566" y="278060"/>
                  <a:pt x="94394" y="245864"/>
                </a:cubicBezTo>
                <a:cubicBezTo>
                  <a:pt x="91467" y="240010"/>
                  <a:pt x="90736" y="236351"/>
                  <a:pt x="92199" y="234888"/>
                </a:cubicBezTo>
                <a:cubicBezTo>
                  <a:pt x="93663" y="233424"/>
                  <a:pt x="98053" y="232692"/>
                  <a:pt x="105370" y="232692"/>
                </a:cubicBezTo>
                <a:cubicBezTo>
                  <a:pt x="106834" y="232692"/>
                  <a:pt x="109761" y="233424"/>
                  <a:pt x="114151" y="234888"/>
                </a:cubicBezTo>
                <a:cubicBezTo>
                  <a:pt x="121469" y="236351"/>
                  <a:pt x="126591" y="237815"/>
                  <a:pt x="129518" y="239278"/>
                </a:cubicBezTo>
                <a:cubicBezTo>
                  <a:pt x="136835" y="237815"/>
                  <a:pt x="148543" y="234888"/>
                  <a:pt x="164641" y="230497"/>
                </a:cubicBezTo>
                <a:cubicBezTo>
                  <a:pt x="179276" y="227570"/>
                  <a:pt x="190252" y="225375"/>
                  <a:pt x="197569" y="223912"/>
                </a:cubicBezTo>
                <a:cubicBezTo>
                  <a:pt x="200496" y="222448"/>
                  <a:pt x="204887" y="220985"/>
                  <a:pt x="210741" y="219521"/>
                </a:cubicBezTo>
                <a:cubicBezTo>
                  <a:pt x="228302" y="215131"/>
                  <a:pt x="240742" y="211472"/>
                  <a:pt x="248059" y="208545"/>
                </a:cubicBezTo>
                <a:cubicBezTo>
                  <a:pt x="255377" y="205618"/>
                  <a:pt x="263426" y="205618"/>
                  <a:pt x="272207" y="208545"/>
                </a:cubicBezTo>
                <a:cubicBezTo>
                  <a:pt x="286841" y="215862"/>
                  <a:pt x="297086" y="222448"/>
                  <a:pt x="302940" y="228302"/>
                </a:cubicBezTo>
                <a:cubicBezTo>
                  <a:pt x="302940" y="226839"/>
                  <a:pt x="303671" y="224643"/>
                  <a:pt x="305135" y="221716"/>
                </a:cubicBezTo>
                <a:cubicBezTo>
                  <a:pt x="310989" y="207082"/>
                  <a:pt x="314647" y="197569"/>
                  <a:pt x="316111" y="193179"/>
                </a:cubicBezTo>
                <a:cubicBezTo>
                  <a:pt x="317574" y="188788"/>
                  <a:pt x="317574" y="186593"/>
                  <a:pt x="316111" y="186593"/>
                </a:cubicBezTo>
                <a:cubicBezTo>
                  <a:pt x="316111" y="185129"/>
                  <a:pt x="313916" y="184398"/>
                  <a:pt x="309525" y="184398"/>
                </a:cubicBezTo>
                <a:cubicBezTo>
                  <a:pt x="207082" y="197569"/>
                  <a:pt x="131713" y="210009"/>
                  <a:pt x="83418" y="221716"/>
                </a:cubicBezTo>
                <a:cubicBezTo>
                  <a:pt x="84882" y="237815"/>
                  <a:pt x="85613" y="252449"/>
                  <a:pt x="85613" y="265621"/>
                </a:cubicBezTo>
                <a:cubicBezTo>
                  <a:pt x="79759" y="291963"/>
                  <a:pt x="67320" y="306598"/>
                  <a:pt x="48295" y="309525"/>
                </a:cubicBezTo>
                <a:cubicBezTo>
                  <a:pt x="13172" y="294890"/>
                  <a:pt x="3659" y="268548"/>
                  <a:pt x="19757" y="230497"/>
                </a:cubicBezTo>
                <a:cubicBezTo>
                  <a:pt x="38782" y="207082"/>
                  <a:pt x="49758" y="184398"/>
                  <a:pt x="52685" y="162446"/>
                </a:cubicBezTo>
                <a:cubicBezTo>
                  <a:pt x="52685" y="156592"/>
                  <a:pt x="54149" y="153665"/>
                  <a:pt x="57076" y="153665"/>
                </a:cubicBezTo>
                <a:cubicBezTo>
                  <a:pt x="60003" y="153665"/>
                  <a:pt x="62930" y="155860"/>
                  <a:pt x="65856" y="160250"/>
                </a:cubicBezTo>
                <a:cubicBezTo>
                  <a:pt x="65856" y="160250"/>
                  <a:pt x="66588" y="160982"/>
                  <a:pt x="68052" y="162446"/>
                </a:cubicBezTo>
                <a:cubicBezTo>
                  <a:pt x="69515" y="165373"/>
                  <a:pt x="71710" y="171226"/>
                  <a:pt x="74637" y="180007"/>
                </a:cubicBezTo>
                <a:cubicBezTo>
                  <a:pt x="108297" y="175617"/>
                  <a:pt x="140494" y="169763"/>
                  <a:pt x="171227" y="162446"/>
                </a:cubicBezTo>
                <a:cubicBezTo>
                  <a:pt x="171227" y="125859"/>
                  <a:pt x="170495" y="100980"/>
                  <a:pt x="169032" y="87808"/>
                </a:cubicBezTo>
                <a:cubicBezTo>
                  <a:pt x="167568" y="67320"/>
                  <a:pt x="161714" y="46831"/>
                  <a:pt x="151470" y="26342"/>
                </a:cubicBezTo>
                <a:cubicBezTo>
                  <a:pt x="148543" y="20488"/>
                  <a:pt x="147811" y="16098"/>
                  <a:pt x="149275" y="13171"/>
                </a:cubicBezTo>
                <a:cubicBezTo>
                  <a:pt x="150738" y="10976"/>
                  <a:pt x="152567" y="9512"/>
                  <a:pt x="154763" y="8781"/>
                </a:cubicBezTo>
                <a:close/>
                <a:moveTo>
                  <a:pt x="1345667" y="0"/>
                </a:moveTo>
                <a:cubicBezTo>
                  <a:pt x="1364692" y="2927"/>
                  <a:pt x="1384449" y="10976"/>
                  <a:pt x="1404938" y="24147"/>
                </a:cubicBezTo>
                <a:cubicBezTo>
                  <a:pt x="1413718" y="28537"/>
                  <a:pt x="1415914" y="37318"/>
                  <a:pt x="1411523" y="50490"/>
                </a:cubicBezTo>
                <a:cubicBezTo>
                  <a:pt x="1405669" y="63661"/>
                  <a:pt x="1402742" y="78296"/>
                  <a:pt x="1402742" y="94394"/>
                </a:cubicBezTo>
                <a:cubicBezTo>
                  <a:pt x="1404206" y="94394"/>
                  <a:pt x="1407133" y="93662"/>
                  <a:pt x="1411523" y="92199"/>
                </a:cubicBezTo>
                <a:cubicBezTo>
                  <a:pt x="1429085" y="87808"/>
                  <a:pt x="1439329" y="84150"/>
                  <a:pt x="1442256" y="81223"/>
                </a:cubicBezTo>
                <a:cubicBezTo>
                  <a:pt x="1443720" y="81223"/>
                  <a:pt x="1445183" y="80491"/>
                  <a:pt x="1446647" y="79027"/>
                </a:cubicBezTo>
                <a:cubicBezTo>
                  <a:pt x="1453964" y="76100"/>
                  <a:pt x="1461281" y="76832"/>
                  <a:pt x="1468599" y="81223"/>
                </a:cubicBezTo>
                <a:cubicBezTo>
                  <a:pt x="1481770" y="91467"/>
                  <a:pt x="1492014" y="101711"/>
                  <a:pt x="1499332" y="111956"/>
                </a:cubicBezTo>
                <a:cubicBezTo>
                  <a:pt x="1502259" y="119273"/>
                  <a:pt x="1502259" y="125859"/>
                  <a:pt x="1499332" y="131713"/>
                </a:cubicBezTo>
                <a:cubicBezTo>
                  <a:pt x="1499332" y="131713"/>
                  <a:pt x="1498600" y="132444"/>
                  <a:pt x="1497137" y="133908"/>
                </a:cubicBezTo>
                <a:cubicBezTo>
                  <a:pt x="1497137" y="135371"/>
                  <a:pt x="1496405" y="136835"/>
                  <a:pt x="1494941" y="138298"/>
                </a:cubicBezTo>
                <a:cubicBezTo>
                  <a:pt x="1502259" y="138298"/>
                  <a:pt x="1508113" y="136835"/>
                  <a:pt x="1512503" y="133908"/>
                </a:cubicBezTo>
                <a:cubicBezTo>
                  <a:pt x="1524211" y="130981"/>
                  <a:pt x="1534455" y="131713"/>
                  <a:pt x="1543236" y="136103"/>
                </a:cubicBezTo>
                <a:cubicBezTo>
                  <a:pt x="1554944" y="140493"/>
                  <a:pt x="1563725" y="149274"/>
                  <a:pt x="1569579" y="162446"/>
                </a:cubicBezTo>
                <a:cubicBezTo>
                  <a:pt x="1573969" y="172690"/>
                  <a:pt x="1569579" y="178544"/>
                  <a:pt x="1556407" y="180007"/>
                </a:cubicBezTo>
                <a:cubicBezTo>
                  <a:pt x="1543236" y="180007"/>
                  <a:pt x="1517625" y="181471"/>
                  <a:pt x="1479575" y="184398"/>
                </a:cubicBezTo>
                <a:cubicBezTo>
                  <a:pt x="1476648" y="188788"/>
                  <a:pt x="1475185" y="194642"/>
                  <a:pt x="1475185" y="201959"/>
                </a:cubicBezTo>
                <a:cubicBezTo>
                  <a:pt x="1476648" y="201959"/>
                  <a:pt x="1477380" y="201959"/>
                  <a:pt x="1477380" y="201959"/>
                </a:cubicBezTo>
                <a:cubicBezTo>
                  <a:pt x="1486161" y="203423"/>
                  <a:pt x="1492746" y="210009"/>
                  <a:pt x="1497137" y="221716"/>
                </a:cubicBezTo>
                <a:cubicBezTo>
                  <a:pt x="1500064" y="231961"/>
                  <a:pt x="1496405" y="238546"/>
                  <a:pt x="1486161" y="241473"/>
                </a:cubicBezTo>
                <a:cubicBezTo>
                  <a:pt x="1470062" y="242937"/>
                  <a:pt x="1441525" y="246596"/>
                  <a:pt x="1400547" y="252449"/>
                </a:cubicBezTo>
                <a:lnTo>
                  <a:pt x="1400547" y="270011"/>
                </a:lnTo>
                <a:cubicBezTo>
                  <a:pt x="1403474" y="270011"/>
                  <a:pt x="1405669" y="270011"/>
                  <a:pt x="1407133" y="270011"/>
                </a:cubicBezTo>
                <a:cubicBezTo>
                  <a:pt x="1423231" y="265621"/>
                  <a:pt x="1437134" y="261962"/>
                  <a:pt x="1448842" y="259035"/>
                </a:cubicBezTo>
                <a:cubicBezTo>
                  <a:pt x="1459086" y="256108"/>
                  <a:pt x="1466404" y="256108"/>
                  <a:pt x="1470794" y="259035"/>
                </a:cubicBezTo>
                <a:cubicBezTo>
                  <a:pt x="1476648" y="261962"/>
                  <a:pt x="1485429" y="269279"/>
                  <a:pt x="1497137" y="280987"/>
                </a:cubicBezTo>
                <a:cubicBezTo>
                  <a:pt x="1501527" y="292695"/>
                  <a:pt x="1497868" y="300012"/>
                  <a:pt x="1486161" y="302939"/>
                </a:cubicBezTo>
                <a:cubicBezTo>
                  <a:pt x="1477380" y="302939"/>
                  <a:pt x="1463477" y="304403"/>
                  <a:pt x="1444451" y="307330"/>
                </a:cubicBezTo>
                <a:cubicBezTo>
                  <a:pt x="1425426" y="308793"/>
                  <a:pt x="1410791" y="310257"/>
                  <a:pt x="1400547" y="311720"/>
                </a:cubicBezTo>
                <a:lnTo>
                  <a:pt x="1400547" y="329282"/>
                </a:lnTo>
                <a:cubicBezTo>
                  <a:pt x="1403474" y="329282"/>
                  <a:pt x="1406401" y="329282"/>
                  <a:pt x="1409328" y="329282"/>
                </a:cubicBezTo>
                <a:cubicBezTo>
                  <a:pt x="1416645" y="327818"/>
                  <a:pt x="1430548" y="324891"/>
                  <a:pt x="1451037" y="320501"/>
                </a:cubicBezTo>
                <a:cubicBezTo>
                  <a:pt x="1458355" y="319038"/>
                  <a:pt x="1462745" y="318306"/>
                  <a:pt x="1464208" y="318306"/>
                </a:cubicBezTo>
                <a:cubicBezTo>
                  <a:pt x="1471526" y="315379"/>
                  <a:pt x="1478843" y="315379"/>
                  <a:pt x="1486161" y="318306"/>
                </a:cubicBezTo>
                <a:cubicBezTo>
                  <a:pt x="1505186" y="325623"/>
                  <a:pt x="1516893" y="335136"/>
                  <a:pt x="1521284" y="346844"/>
                </a:cubicBezTo>
                <a:cubicBezTo>
                  <a:pt x="1524211" y="357088"/>
                  <a:pt x="1519821" y="362942"/>
                  <a:pt x="1508113" y="364405"/>
                </a:cubicBezTo>
                <a:cubicBezTo>
                  <a:pt x="1493478" y="364405"/>
                  <a:pt x="1465672" y="365869"/>
                  <a:pt x="1424695" y="368796"/>
                </a:cubicBezTo>
                <a:cubicBezTo>
                  <a:pt x="1453964" y="365869"/>
                  <a:pt x="1449574" y="365869"/>
                  <a:pt x="1411523" y="368796"/>
                </a:cubicBezTo>
                <a:cubicBezTo>
                  <a:pt x="1408596" y="370259"/>
                  <a:pt x="1405669" y="370991"/>
                  <a:pt x="1402742" y="370991"/>
                </a:cubicBezTo>
                <a:cubicBezTo>
                  <a:pt x="1402742" y="392943"/>
                  <a:pt x="1399815" y="409773"/>
                  <a:pt x="1393961" y="421481"/>
                </a:cubicBezTo>
                <a:cubicBezTo>
                  <a:pt x="1453964" y="434652"/>
                  <a:pt x="1519089" y="442701"/>
                  <a:pt x="1589336" y="445628"/>
                </a:cubicBezTo>
                <a:cubicBezTo>
                  <a:pt x="1595189" y="447092"/>
                  <a:pt x="1598117" y="448555"/>
                  <a:pt x="1598117" y="450019"/>
                </a:cubicBezTo>
                <a:cubicBezTo>
                  <a:pt x="1599580" y="452946"/>
                  <a:pt x="1597385" y="455873"/>
                  <a:pt x="1591531" y="458800"/>
                </a:cubicBezTo>
                <a:cubicBezTo>
                  <a:pt x="1547627" y="477825"/>
                  <a:pt x="1505917" y="493191"/>
                  <a:pt x="1466404" y="504899"/>
                </a:cubicBezTo>
                <a:cubicBezTo>
                  <a:pt x="1454696" y="507826"/>
                  <a:pt x="1442988" y="507826"/>
                  <a:pt x="1431280" y="504899"/>
                </a:cubicBezTo>
                <a:cubicBezTo>
                  <a:pt x="1380058" y="493191"/>
                  <a:pt x="1335423" y="473434"/>
                  <a:pt x="1297372" y="445628"/>
                </a:cubicBezTo>
                <a:cubicBezTo>
                  <a:pt x="1278347" y="432457"/>
                  <a:pt x="1257126" y="419286"/>
                  <a:pt x="1233711" y="406114"/>
                </a:cubicBezTo>
                <a:cubicBezTo>
                  <a:pt x="1211759" y="435384"/>
                  <a:pt x="1169318" y="461727"/>
                  <a:pt x="1106388" y="485142"/>
                </a:cubicBezTo>
                <a:cubicBezTo>
                  <a:pt x="1100535" y="486606"/>
                  <a:pt x="1096876" y="486606"/>
                  <a:pt x="1095412" y="485142"/>
                </a:cubicBezTo>
                <a:cubicBezTo>
                  <a:pt x="1095412" y="482215"/>
                  <a:pt x="1098339" y="478557"/>
                  <a:pt x="1104193" y="474166"/>
                </a:cubicBezTo>
                <a:cubicBezTo>
                  <a:pt x="1143707" y="444897"/>
                  <a:pt x="1172245" y="414164"/>
                  <a:pt x="1189807" y="381967"/>
                </a:cubicBezTo>
                <a:cubicBezTo>
                  <a:pt x="1178099" y="374650"/>
                  <a:pt x="1170050" y="370259"/>
                  <a:pt x="1165659" y="368796"/>
                </a:cubicBezTo>
                <a:cubicBezTo>
                  <a:pt x="1152488" y="364405"/>
                  <a:pt x="1140780" y="362942"/>
                  <a:pt x="1130536" y="364405"/>
                </a:cubicBezTo>
                <a:cubicBezTo>
                  <a:pt x="1120291" y="364405"/>
                  <a:pt x="1114437" y="360015"/>
                  <a:pt x="1112974" y="351234"/>
                </a:cubicBezTo>
                <a:cubicBezTo>
                  <a:pt x="1112974" y="336599"/>
                  <a:pt x="1121755" y="329282"/>
                  <a:pt x="1139317" y="329282"/>
                </a:cubicBezTo>
                <a:cubicBezTo>
                  <a:pt x="1162732" y="330745"/>
                  <a:pt x="1180294" y="334404"/>
                  <a:pt x="1192002" y="340258"/>
                </a:cubicBezTo>
                <a:cubicBezTo>
                  <a:pt x="1196392" y="341721"/>
                  <a:pt x="1201514" y="343917"/>
                  <a:pt x="1207368" y="346844"/>
                </a:cubicBezTo>
                <a:cubicBezTo>
                  <a:pt x="1208832" y="340990"/>
                  <a:pt x="1211027" y="333672"/>
                  <a:pt x="1213954" y="324891"/>
                </a:cubicBezTo>
                <a:cubicBezTo>
                  <a:pt x="1216881" y="314647"/>
                  <a:pt x="1219076" y="307330"/>
                  <a:pt x="1220539" y="302939"/>
                </a:cubicBezTo>
                <a:cubicBezTo>
                  <a:pt x="1211759" y="305866"/>
                  <a:pt x="1202246" y="310257"/>
                  <a:pt x="1192002" y="316111"/>
                </a:cubicBezTo>
                <a:cubicBezTo>
                  <a:pt x="1186148" y="320501"/>
                  <a:pt x="1180294" y="319038"/>
                  <a:pt x="1174440" y="311720"/>
                </a:cubicBezTo>
                <a:cubicBezTo>
                  <a:pt x="1165659" y="302939"/>
                  <a:pt x="1159805" y="295622"/>
                  <a:pt x="1156878" y="289768"/>
                </a:cubicBezTo>
                <a:cubicBezTo>
                  <a:pt x="1152488" y="282451"/>
                  <a:pt x="1153951" y="277328"/>
                  <a:pt x="1161269" y="274402"/>
                </a:cubicBezTo>
                <a:cubicBezTo>
                  <a:pt x="1168586" y="267084"/>
                  <a:pt x="1173708" y="258303"/>
                  <a:pt x="1176635" y="248059"/>
                </a:cubicBezTo>
                <a:cubicBezTo>
                  <a:pt x="1181026" y="237815"/>
                  <a:pt x="1187611" y="219521"/>
                  <a:pt x="1196392" y="193179"/>
                </a:cubicBezTo>
                <a:cubicBezTo>
                  <a:pt x="1196392" y="190252"/>
                  <a:pt x="1194197" y="188788"/>
                  <a:pt x="1189807" y="188788"/>
                </a:cubicBezTo>
                <a:cubicBezTo>
                  <a:pt x="1182489" y="191715"/>
                  <a:pt x="1175172" y="195374"/>
                  <a:pt x="1167854" y="199764"/>
                </a:cubicBezTo>
                <a:cubicBezTo>
                  <a:pt x="1163464" y="201228"/>
                  <a:pt x="1158342" y="201228"/>
                  <a:pt x="1152488" y="199764"/>
                </a:cubicBezTo>
                <a:cubicBezTo>
                  <a:pt x="1151025" y="198301"/>
                  <a:pt x="1148097" y="196106"/>
                  <a:pt x="1143707" y="193179"/>
                </a:cubicBezTo>
                <a:cubicBezTo>
                  <a:pt x="1133463" y="185861"/>
                  <a:pt x="1126877" y="180739"/>
                  <a:pt x="1123950" y="177812"/>
                </a:cubicBezTo>
                <a:cubicBezTo>
                  <a:pt x="1119560" y="170495"/>
                  <a:pt x="1121755" y="165373"/>
                  <a:pt x="1130536" y="162446"/>
                </a:cubicBezTo>
                <a:cubicBezTo>
                  <a:pt x="1159805" y="153665"/>
                  <a:pt x="1186879" y="141225"/>
                  <a:pt x="1211759" y="125127"/>
                </a:cubicBezTo>
                <a:cubicBezTo>
                  <a:pt x="1219076" y="119273"/>
                  <a:pt x="1227125" y="119273"/>
                  <a:pt x="1235906" y="125127"/>
                </a:cubicBezTo>
                <a:cubicBezTo>
                  <a:pt x="1253468" y="135371"/>
                  <a:pt x="1263712" y="143420"/>
                  <a:pt x="1266639" y="149274"/>
                </a:cubicBezTo>
                <a:cubicBezTo>
                  <a:pt x="1272493" y="156592"/>
                  <a:pt x="1272493" y="163909"/>
                  <a:pt x="1266639" y="171226"/>
                </a:cubicBezTo>
                <a:cubicBezTo>
                  <a:pt x="1266639" y="172690"/>
                  <a:pt x="1265907" y="174153"/>
                  <a:pt x="1264444" y="175617"/>
                </a:cubicBezTo>
                <a:cubicBezTo>
                  <a:pt x="1262980" y="178544"/>
                  <a:pt x="1261517" y="180739"/>
                  <a:pt x="1260053" y="182202"/>
                </a:cubicBezTo>
                <a:cubicBezTo>
                  <a:pt x="1265907" y="180739"/>
                  <a:pt x="1276883" y="178544"/>
                  <a:pt x="1292982" y="175617"/>
                </a:cubicBezTo>
                <a:cubicBezTo>
                  <a:pt x="1309080" y="174153"/>
                  <a:pt x="1320056" y="172690"/>
                  <a:pt x="1325910" y="171226"/>
                </a:cubicBezTo>
                <a:cubicBezTo>
                  <a:pt x="1334691" y="168299"/>
                  <a:pt x="1343471" y="166836"/>
                  <a:pt x="1352252" y="166836"/>
                </a:cubicBezTo>
                <a:lnTo>
                  <a:pt x="1352252" y="144884"/>
                </a:lnTo>
                <a:cubicBezTo>
                  <a:pt x="1350789" y="144884"/>
                  <a:pt x="1349325" y="145616"/>
                  <a:pt x="1347862" y="147079"/>
                </a:cubicBezTo>
                <a:cubicBezTo>
                  <a:pt x="1342008" y="148543"/>
                  <a:pt x="1336154" y="149274"/>
                  <a:pt x="1330300" y="149274"/>
                </a:cubicBezTo>
                <a:cubicBezTo>
                  <a:pt x="1320056" y="152201"/>
                  <a:pt x="1312007" y="152201"/>
                  <a:pt x="1306153" y="149274"/>
                </a:cubicBezTo>
                <a:cubicBezTo>
                  <a:pt x="1297372" y="144884"/>
                  <a:pt x="1289323" y="137566"/>
                  <a:pt x="1282005" y="127322"/>
                </a:cubicBezTo>
                <a:cubicBezTo>
                  <a:pt x="1276152" y="118541"/>
                  <a:pt x="1278347" y="113419"/>
                  <a:pt x="1288591" y="111956"/>
                </a:cubicBezTo>
                <a:cubicBezTo>
                  <a:pt x="1295909" y="111956"/>
                  <a:pt x="1308348" y="110492"/>
                  <a:pt x="1325910" y="107565"/>
                </a:cubicBezTo>
                <a:cubicBezTo>
                  <a:pt x="1336154" y="106102"/>
                  <a:pt x="1344203" y="105370"/>
                  <a:pt x="1350057" y="105370"/>
                </a:cubicBezTo>
                <a:lnTo>
                  <a:pt x="1350057" y="98784"/>
                </a:lnTo>
                <a:cubicBezTo>
                  <a:pt x="1350057" y="57807"/>
                  <a:pt x="1344935" y="30001"/>
                  <a:pt x="1334691" y="15366"/>
                </a:cubicBezTo>
                <a:cubicBezTo>
                  <a:pt x="1333227" y="5122"/>
                  <a:pt x="1336886" y="0"/>
                  <a:pt x="134566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4400" i="0" u="none" strike="noStrike" kern="1200" cap="none" spc="0" normalizeH="0" baseline="0" noProof="0" dirty="0">
              <a:ln>
                <a:noFill/>
              </a:ln>
              <a:solidFill>
                <a:schemeClr val="bg1"/>
              </a:solidFill>
              <a:effectLst/>
              <a:uLnTx/>
              <a:uFillTx/>
              <a:latin typeface="方正粗楷简体" panose="02000000000000000000" pitchFamily="2" charset="-122"/>
              <a:ea typeface="方正粗楷简体" panose="02000000000000000000" pitchFamily="2" charset="-122"/>
            </a:endParaRPr>
          </a:p>
        </p:txBody>
      </p:sp>
      <p:sp>
        <p:nvSpPr>
          <p:cNvPr id="20" name="íṩ1îḑê"/>
          <p:cNvSpPr/>
          <p:nvPr/>
        </p:nvSpPr>
        <p:spPr>
          <a:xfrm>
            <a:off x="911776" y="2444582"/>
            <a:ext cx="323850" cy="323361"/>
          </a:xfrm>
          <a:custGeom>
            <a:avLst/>
            <a:gdLst>
              <a:gd name="T0" fmla="*/ 2283 w 4567"/>
              <a:gd name="T1" fmla="*/ 0 h 4567"/>
              <a:gd name="T2" fmla="*/ 0 w 4567"/>
              <a:gd name="T3" fmla="*/ 2283 h 4567"/>
              <a:gd name="T4" fmla="*/ 2283 w 4567"/>
              <a:gd name="T5" fmla="*/ 4567 h 4567"/>
              <a:gd name="T6" fmla="*/ 4567 w 4567"/>
              <a:gd name="T7" fmla="*/ 2283 h 4567"/>
              <a:gd name="T8" fmla="*/ 2283 w 4567"/>
              <a:gd name="T9" fmla="*/ 0 h 4567"/>
              <a:gd name="T10" fmla="*/ 3272 w 4567"/>
              <a:gd name="T11" fmla="*/ 1815 h 4567"/>
              <a:gd name="T12" fmla="*/ 2076 w 4567"/>
              <a:gd name="T13" fmla="*/ 3011 h 4567"/>
              <a:gd name="T14" fmla="*/ 1946 w 4567"/>
              <a:gd name="T15" fmla="*/ 3065 h 4567"/>
              <a:gd name="T16" fmla="*/ 1815 w 4567"/>
              <a:gd name="T17" fmla="*/ 3011 h 4567"/>
              <a:gd name="T18" fmla="*/ 1295 w 4567"/>
              <a:gd name="T19" fmla="*/ 2491 h 4567"/>
              <a:gd name="T20" fmla="*/ 1295 w 4567"/>
              <a:gd name="T21" fmla="*/ 2231 h 4567"/>
              <a:gd name="T22" fmla="*/ 1556 w 4567"/>
              <a:gd name="T23" fmla="*/ 2231 h 4567"/>
              <a:gd name="T24" fmla="*/ 1946 w 4567"/>
              <a:gd name="T25" fmla="*/ 2621 h 4567"/>
              <a:gd name="T26" fmla="*/ 3012 w 4567"/>
              <a:gd name="T27" fmla="*/ 1555 h 4567"/>
              <a:gd name="T28" fmla="*/ 3272 w 4567"/>
              <a:gd name="T29" fmla="*/ 1555 h 4567"/>
              <a:gd name="T30" fmla="*/ 3272 w 4567"/>
              <a:gd name="T31" fmla="*/ 1815 h 4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7" h="4567">
                <a:moveTo>
                  <a:pt x="2283" y="0"/>
                </a:moveTo>
                <a:cubicBezTo>
                  <a:pt x="1024" y="0"/>
                  <a:pt x="0" y="1024"/>
                  <a:pt x="0" y="2283"/>
                </a:cubicBezTo>
                <a:cubicBezTo>
                  <a:pt x="0" y="3542"/>
                  <a:pt x="1024" y="4567"/>
                  <a:pt x="2283" y="4567"/>
                </a:cubicBezTo>
                <a:cubicBezTo>
                  <a:pt x="3543" y="4567"/>
                  <a:pt x="4567" y="3542"/>
                  <a:pt x="4567" y="2283"/>
                </a:cubicBezTo>
                <a:cubicBezTo>
                  <a:pt x="4567" y="1024"/>
                  <a:pt x="3543" y="0"/>
                  <a:pt x="2283" y="0"/>
                </a:cubicBezTo>
                <a:close/>
                <a:moveTo>
                  <a:pt x="3272" y="1815"/>
                </a:moveTo>
                <a:lnTo>
                  <a:pt x="2076" y="3011"/>
                </a:lnTo>
                <a:cubicBezTo>
                  <a:pt x="2040" y="3047"/>
                  <a:pt x="1993" y="3065"/>
                  <a:pt x="1946" y="3065"/>
                </a:cubicBezTo>
                <a:cubicBezTo>
                  <a:pt x="1898" y="3065"/>
                  <a:pt x="1852" y="3047"/>
                  <a:pt x="1815" y="3011"/>
                </a:cubicBezTo>
                <a:lnTo>
                  <a:pt x="1295" y="2491"/>
                </a:lnTo>
                <a:cubicBezTo>
                  <a:pt x="1223" y="2419"/>
                  <a:pt x="1223" y="2303"/>
                  <a:pt x="1295" y="2231"/>
                </a:cubicBezTo>
                <a:cubicBezTo>
                  <a:pt x="1367" y="2159"/>
                  <a:pt x="1484" y="2159"/>
                  <a:pt x="1556" y="2231"/>
                </a:cubicBezTo>
                <a:lnTo>
                  <a:pt x="1946" y="2621"/>
                </a:lnTo>
                <a:lnTo>
                  <a:pt x="3012" y="1555"/>
                </a:lnTo>
                <a:cubicBezTo>
                  <a:pt x="3083" y="1483"/>
                  <a:pt x="3200" y="1483"/>
                  <a:pt x="3272" y="1555"/>
                </a:cubicBezTo>
                <a:cubicBezTo>
                  <a:pt x="3344" y="1627"/>
                  <a:pt x="3344" y="1744"/>
                  <a:pt x="3272" y="1815"/>
                </a:cubicBezTo>
                <a:close/>
              </a:path>
            </a:pathLst>
          </a:custGeom>
          <a:solidFill>
            <a:srgbClr val="AF1E2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1"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矩形 21"/>
          <p:cNvSpPr/>
          <p:nvPr/>
        </p:nvSpPr>
        <p:spPr>
          <a:xfrm>
            <a:off x="1435352" y="2393185"/>
            <a:ext cx="377539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坚持党要管党、从严治党的方针</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íṩ1îḑê"/>
          <p:cNvSpPr/>
          <p:nvPr/>
        </p:nvSpPr>
        <p:spPr>
          <a:xfrm>
            <a:off x="911776" y="3233672"/>
            <a:ext cx="323850" cy="323361"/>
          </a:xfrm>
          <a:custGeom>
            <a:avLst/>
            <a:gdLst>
              <a:gd name="T0" fmla="*/ 2283 w 4567"/>
              <a:gd name="T1" fmla="*/ 0 h 4567"/>
              <a:gd name="T2" fmla="*/ 0 w 4567"/>
              <a:gd name="T3" fmla="*/ 2283 h 4567"/>
              <a:gd name="T4" fmla="*/ 2283 w 4567"/>
              <a:gd name="T5" fmla="*/ 4567 h 4567"/>
              <a:gd name="T6" fmla="*/ 4567 w 4567"/>
              <a:gd name="T7" fmla="*/ 2283 h 4567"/>
              <a:gd name="T8" fmla="*/ 2283 w 4567"/>
              <a:gd name="T9" fmla="*/ 0 h 4567"/>
              <a:gd name="T10" fmla="*/ 3272 w 4567"/>
              <a:gd name="T11" fmla="*/ 1815 h 4567"/>
              <a:gd name="T12" fmla="*/ 2076 w 4567"/>
              <a:gd name="T13" fmla="*/ 3011 h 4567"/>
              <a:gd name="T14" fmla="*/ 1946 w 4567"/>
              <a:gd name="T15" fmla="*/ 3065 h 4567"/>
              <a:gd name="T16" fmla="*/ 1815 w 4567"/>
              <a:gd name="T17" fmla="*/ 3011 h 4567"/>
              <a:gd name="T18" fmla="*/ 1295 w 4567"/>
              <a:gd name="T19" fmla="*/ 2491 h 4567"/>
              <a:gd name="T20" fmla="*/ 1295 w 4567"/>
              <a:gd name="T21" fmla="*/ 2231 h 4567"/>
              <a:gd name="T22" fmla="*/ 1556 w 4567"/>
              <a:gd name="T23" fmla="*/ 2231 h 4567"/>
              <a:gd name="T24" fmla="*/ 1946 w 4567"/>
              <a:gd name="T25" fmla="*/ 2621 h 4567"/>
              <a:gd name="T26" fmla="*/ 3012 w 4567"/>
              <a:gd name="T27" fmla="*/ 1555 h 4567"/>
              <a:gd name="T28" fmla="*/ 3272 w 4567"/>
              <a:gd name="T29" fmla="*/ 1555 h 4567"/>
              <a:gd name="T30" fmla="*/ 3272 w 4567"/>
              <a:gd name="T31" fmla="*/ 1815 h 4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7" h="4567">
                <a:moveTo>
                  <a:pt x="2283" y="0"/>
                </a:moveTo>
                <a:cubicBezTo>
                  <a:pt x="1024" y="0"/>
                  <a:pt x="0" y="1024"/>
                  <a:pt x="0" y="2283"/>
                </a:cubicBezTo>
                <a:cubicBezTo>
                  <a:pt x="0" y="3542"/>
                  <a:pt x="1024" y="4567"/>
                  <a:pt x="2283" y="4567"/>
                </a:cubicBezTo>
                <a:cubicBezTo>
                  <a:pt x="3543" y="4567"/>
                  <a:pt x="4567" y="3542"/>
                  <a:pt x="4567" y="2283"/>
                </a:cubicBezTo>
                <a:cubicBezTo>
                  <a:pt x="4567" y="1024"/>
                  <a:pt x="3543" y="0"/>
                  <a:pt x="2283" y="0"/>
                </a:cubicBezTo>
                <a:close/>
                <a:moveTo>
                  <a:pt x="3272" y="1815"/>
                </a:moveTo>
                <a:lnTo>
                  <a:pt x="2076" y="3011"/>
                </a:lnTo>
                <a:cubicBezTo>
                  <a:pt x="2040" y="3047"/>
                  <a:pt x="1993" y="3065"/>
                  <a:pt x="1946" y="3065"/>
                </a:cubicBezTo>
                <a:cubicBezTo>
                  <a:pt x="1898" y="3065"/>
                  <a:pt x="1852" y="3047"/>
                  <a:pt x="1815" y="3011"/>
                </a:cubicBezTo>
                <a:lnTo>
                  <a:pt x="1295" y="2491"/>
                </a:lnTo>
                <a:cubicBezTo>
                  <a:pt x="1223" y="2419"/>
                  <a:pt x="1223" y="2303"/>
                  <a:pt x="1295" y="2231"/>
                </a:cubicBezTo>
                <a:cubicBezTo>
                  <a:pt x="1367" y="2159"/>
                  <a:pt x="1484" y="2159"/>
                  <a:pt x="1556" y="2231"/>
                </a:cubicBezTo>
                <a:lnTo>
                  <a:pt x="1946" y="2621"/>
                </a:lnTo>
                <a:lnTo>
                  <a:pt x="3012" y="1555"/>
                </a:lnTo>
                <a:cubicBezTo>
                  <a:pt x="3083" y="1483"/>
                  <a:pt x="3200" y="1483"/>
                  <a:pt x="3272" y="1555"/>
                </a:cubicBezTo>
                <a:cubicBezTo>
                  <a:pt x="3344" y="1627"/>
                  <a:pt x="3344" y="1744"/>
                  <a:pt x="3272" y="1815"/>
                </a:cubicBezTo>
                <a:close/>
              </a:path>
            </a:pathLst>
          </a:custGeom>
          <a:solidFill>
            <a:srgbClr val="AF1E2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1"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9" name="矩形 28"/>
          <p:cNvSpPr/>
          <p:nvPr/>
        </p:nvSpPr>
        <p:spPr>
          <a:xfrm>
            <a:off x="1424609" y="3079132"/>
            <a:ext cx="5827236" cy="707886"/>
          </a:xfrm>
          <a:prstGeom prst="rect">
            <a:avLst/>
          </a:prstGeom>
        </p:spPr>
        <p:txBody>
          <a:bodyPr wrap="none">
            <a:spAutoFit/>
          </a:bodyPr>
          <a:lstStyle/>
          <a:p>
            <a:pPr marL="0" marR="0" lvl="0" indent="0" algn="l" defTabSz="914400" rtl="0" eaLnBrk="1" fontAlgn="auto" latinLnBrk="0" hangingPunct="1">
              <a:spcBef>
                <a:spcPts val="0"/>
              </a:spcBef>
              <a:spcAft>
                <a:spcPts val="0"/>
              </a:spcAft>
              <a:buClrTx/>
              <a:buSzTx/>
              <a:buFontTx/>
              <a:buNone/>
              <a:defRPr/>
            </a:pPr>
            <a:r>
              <a:rPr lang="zh-CN" altLang="en-US" sz="2000" noProof="0" dirty="0">
                <a:solidFill>
                  <a:prstClr val="black">
                    <a:lumMod val="85000"/>
                    <a:lumOff val="15000"/>
                  </a:prstClr>
                </a:solidFill>
                <a:latin typeface="微软雅黑" panose="020B0503020204020204" pitchFamily="34" charset="-122"/>
                <a:ea typeface="微软雅黑" panose="020B0503020204020204" pitchFamily="34" charset="-122"/>
              </a:rPr>
              <a:t>改革和完善党的领导方式和执政方式、领导体制和</a:t>
            </a:r>
            <a:endParaRPr lang="en-US" altLang="zh-CN" sz="2000" noProof="0" dirty="0">
              <a:solidFill>
                <a:prstClr val="black">
                  <a:lumMod val="85000"/>
                  <a:lumOff val="15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spcBef>
                <a:spcPts val="0"/>
              </a:spcBef>
              <a:spcAft>
                <a:spcPts val="0"/>
              </a:spcAft>
              <a:buClrTx/>
              <a:buSzTx/>
              <a:buFontTx/>
              <a:buNone/>
              <a:defRPr/>
            </a:pPr>
            <a:r>
              <a:rPr lang="zh-CN" altLang="en-US" sz="2000" noProof="0" dirty="0">
                <a:solidFill>
                  <a:prstClr val="black">
                    <a:lumMod val="85000"/>
                    <a:lumOff val="15000"/>
                  </a:prstClr>
                </a:solidFill>
                <a:latin typeface="微软雅黑" panose="020B0503020204020204" pitchFamily="34" charset="-122"/>
                <a:ea typeface="微软雅黑" panose="020B0503020204020204" pitchFamily="34" charset="-122"/>
              </a:rPr>
              <a:t>工作制度</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íṩ1îḑê"/>
          <p:cNvSpPr/>
          <p:nvPr/>
        </p:nvSpPr>
        <p:spPr>
          <a:xfrm>
            <a:off x="911776" y="4237077"/>
            <a:ext cx="323850" cy="323361"/>
          </a:xfrm>
          <a:custGeom>
            <a:avLst/>
            <a:gdLst>
              <a:gd name="T0" fmla="*/ 2283 w 4567"/>
              <a:gd name="T1" fmla="*/ 0 h 4567"/>
              <a:gd name="T2" fmla="*/ 0 w 4567"/>
              <a:gd name="T3" fmla="*/ 2283 h 4567"/>
              <a:gd name="T4" fmla="*/ 2283 w 4567"/>
              <a:gd name="T5" fmla="*/ 4567 h 4567"/>
              <a:gd name="T6" fmla="*/ 4567 w 4567"/>
              <a:gd name="T7" fmla="*/ 2283 h 4567"/>
              <a:gd name="T8" fmla="*/ 2283 w 4567"/>
              <a:gd name="T9" fmla="*/ 0 h 4567"/>
              <a:gd name="T10" fmla="*/ 3272 w 4567"/>
              <a:gd name="T11" fmla="*/ 1815 h 4567"/>
              <a:gd name="T12" fmla="*/ 2076 w 4567"/>
              <a:gd name="T13" fmla="*/ 3011 h 4567"/>
              <a:gd name="T14" fmla="*/ 1946 w 4567"/>
              <a:gd name="T15" fmla="*/ 3065 h 4567"/>
              <a:gd name="T16" fmla="*/ 1815 w 4567"/>
              <a:gd name="T17" fmla="*/ 3011 h 4567"/>
              <a:gd name="T18" fmla="*/ 1295 w 4567"/>
              <a:gd name="T19" fmla="*/ 2491 h 4567"/>
              <a:gd name="T20" fmla="*/ 1295 w 4567"/>
              <a:gd name="T21" fmla="*/ 2231 h 4567"/>
              <a:gd name="T22" fmla="*/ 1556 w 4567"/>
              <a:gd name="T23" fmla="*/ 2231 h 4567"/>
              <a:gd name="T24" fmla="*/ 1946 w 4567"/>
              <a:gd name="T25" fmla="*/ 2621 h 4567"/>
              <a:gd name="T26" fmla="*/ 3012 w 4567"/>
              <a:gd name="T27" fmla="*/ 1555 h 4567"/>
              <a:gd name="T28" fmla="*/ 3272 w 4567"/>
              <a:gd name="T29" fmla="*/ 1555 h 4567"/>
              <a:gd name="T30" fmla="*/ 3272 w 4567"/>
              <a:gd name="T31" fmla="*/ 1815 h 4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7" h="4567">
                <a:moveTo>
                  <a:pt x="2283" y="0"/>
                </a:moveTo>
                <a:cubicBezTo>
                  <a:pt x="1024" y="0"/>
                  <a:pt x="0" y="1024"/>
                  <a:pt x="0" y="2283"/>
                </a:cubicBezTo>
                <a:cubicBezTo>
                  <a:pt x="0" y="3542"/>
                  <a:pt x="1024" y="4567"/>
                  <a:pt x="2283" y="4567"/>
                </a:cubicBezTo>
                <a:cubicBezTo>
                  <a:pt x="3543" y="4567"/>
                  <a:pt x="4567" y="3542"/>
                  <a:pt x="4567" y="2283"/>
                </a:cubicBezTo>
                <a:cubicBezTo>
                  <a:pt x="4567" y="1024"/>
                  <a:pt x="3543" y="0"/>
                  <a:pt x="2283" y="0"/>
                </a:cubicBezTo>
                <a:close/>
                <a:moveTo>
                  <a:pt x="3272" y="1815"/>
                </a:moveTo>
                <a:lnTo>
                  <a:pt x="2076" y="3011"/>
                </a:lnTo>
                <a:cubicBezTo>
                  <a:pt x="2040" y="3047"/>
                  <a:pt x="1993" y="3065"/>
                  <a:pt x="1946" y="3065"/>
                </a:cubicBezTo>
                <a:cubicBezTo>
                  <a:pt x="1898" y="3065"/>
                  <a:pt x="1852" y="3047"/>
                  <a:pt x="1815" y="3011"/>
                </a:cubicBezTo>
                <a:lnTo>
                  <a:pt x="1295" y="2491"/>
                </a:lnTo>
                <a:cubicBezTo>
                  <a:pt x="1223" y="2419"/>
                  <a:pt x="1223" y="2303"/>
                  <a:pt x="1295" y="2231"/>
                </a:cubicBezTo>
                <a:cubicBezTo>
                  <a:pt x="1367" y="2159"/>
                  <a:pt x="1484" y="2159"/>
                  <a:pt x="1556" y="2231"/>
                </a:cubicBezTo>
                <a:lnTo>
                  <a:pt x="1946" y="2621"/>
                </a:lnTo>
                <a:lnTo>
                  <a:pt x="3012" y="1555"/>
                </a:lnTo>
                <a:cubicBezTo>
                  <a:pt x="3083" y="1483"/>
                  <a:pt x="3200" y="1483"/>
                  <a:pt x="3272" y="1555"/>
                </a:cubicBezTo>
                <a:cubicBezTo>
                  <a:pt x="3344" y="1627"/>
                  <a:pt x="3344" y="1744"/>
                  <a:pt x="3272" y="1815"/>
                </a:cubicBezTo>
                <a:close/>
              </a:path>
            </a:pathLst>
          </a:custGeom>
          <a:solidFill>
            <a:srgbClr val="AF1E2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1"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4" name="矩形 33"/>
          <p:cNvSpPr/>
          <p:nvPr/>
        </p:nvSpPr>
        <p:spPr>
          <a:xfrm>
            <a:off x="1406504" y="4076739"/>
            <a:ext cx="5827236"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把思想建设、组织建设和作风建设有机结合起来，</a:t>
            </a:r>
            <a:endPar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把制度建设贯穿其中</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p:cNvSpPr txBox="1"/>
          <p:nvPr/>
        </p:nvSpPr>
        <p:spPr>
          <a:xfrm>
            <a:off x="8964706" y="2046654"/>
            <a:ext cx="1118619" cy="558722"/>
          </a:xfrm>
          <a:custGeom>
            <a:avLst/>
            <a:gdLst/>
            <a:ahLst/>
            <a:cxnLst/>
            <a:rect l="l" t="t" r="r" b="b"/>
            <a:pathLst>
              <a:path w="1118619" h="558722">
                <a:moveTo>
                  <a:pt x="309526" y="371667"/>
                </a:moveTo>
                <a:lnTo>
                  <a:pt x="309526" y="483623"/>
                </a:lnTo>
                <a:lnTo>
                  <a:pt x="357820" y="483623"/>
                </a:lnTo>
                <a:lnTo>
                  <a:pt x="357820" y="371667"/>
                </a:lnTo>
                <a:close/>
                <a:moveTo>
                  <a:pt x="194277" y="292090"/>
                </a:moveTo>
                <a:cubicBezTo>
                  <a:pt x="195009" y="291724"/>
                  <a:pt x="190984" y="295566"/>
                  <a:pt x="182203" y="303615"/>
                </a:cubicBezTo>
                <a:lnTo>
                  <a:pt x="193773" y="292491"/>
                </a:lnTo>
                <a:close/>
                <a:moveTo>
                  <a:pt x="869306" y="279468"/>
                </a:moveTo>
                <a:cubicBezTo>
                  <a:pt x="861988" y="355569"/>
                  <a:pt x="823206" y="414108"/>
                  <a:pt x="752959" y="455085"/>
                </a:cubicBezTo>
                <a:cubicBezTo>
                  <a:pt x="767594" y="463866"/>
                  <a:pt x="792473" y="468988"/>
                  <a:pt x="827596" y="470452"/>
                </a:cubicBezTo>
                <a:cubicBezTo>
                  <a:pt x="852476" y="473378"/>
                  <a:pt x="884672" y="474110"/>
                  <a:pt x="924186" y="472647"/>
                </a:cubicBezTo>
                <a:cubicBezTo>
                  <a:pt x="912478" y="472647"/>
                  <a:pt x="908088" y="459475"/>
                  <a:pt x="911015" y="433133"/>
                </a:cubicBezTo>
                <a:cubicBezTo>
                  <a:pt x="915405" y="390692"/>
                  <a:pt x="917600" y="339470"/>
                  <a:pt x="917600" y="279468"/>
                </a:cubicBezTo>
                <a:close/>
                <a:moveTo>
                  <a:pt x="724421" y="279468"/>
                </a:moveTo>
                <a:lnTo>
                  <a:pt x="724421" y="393619"/>
                </a:lnTo>
                <a:cubicBezTo>
                  <a:pt x="724421" y="415571"/>
                  <a:pt x="729544" y="432401"/>
                  <a:pt x="739788" y="444109"/>
                </a:cubicBezTo>
                <a:cubicBezTo>
                  <a:pt x="770521" y="400205"/>
                  <a:pt x="787351" y="345324"/>
                  <a:pt x="790278" y="279468"/>
                </a:cubicBezTo>
                <a:lnTo>
                  <a:pt x="757350" y="279468"/>
                </a:lnTo>
                <a:cubicBezTo>
                  <a:pt x="747105" y="279468"/>
                  <a:pt x="736129" y="279468"/>
                  <a:pt x="724421" y="279468"/>
                </a:cubicBezTo>
                <a:close/>
                <a:moveTo>
                  <a:pt x="309526" y="257516"/>
                </a:moveTo>
                <a:lnTo>
                  <a:pt x="309526" y="356300"/>
                </a:lnTo>
                <a:lnTo>
                  <a:pt x="357820" y="356300"/>
                </a:lnTo>
                <a:lnTo>
                  <a:pt x="357820" y="257516"/>
                </a:lnTo>
                <a:close/>
                <a:moveTo>
                  <a:pt x="204155" y="222392"/>
                </a:moveTo>
                <a:cubicBezTo>
                  <a:pt x="201228" y="225319"/>
                  <a:pt x="195375" y="230441"/>
                  <a:pt x="186594" y="237759"/>
                </a:cubicBezTo>
                <a:cubicBezTo>
                  <a:pt x="179276" y="245076"/>
                  <a:pt x="173422" y="250930"/>
                  <a:pt x="169032" y="255320"/>
                </a:cubicBezTo>
                <a:lnTo>
                  <a:pt x="169032" y="272882"/>
                </a:lnTo>
                <a:lnTo>
                  <a:pt x="169109" y="305428"/>
                </a:lnTo>
                <a:lnTo>
                  <a:pt x="171227" y="294834"/>
                </a:lnTo>
                <a:cubicBezTo>
                  <a:pt x="184399" y="269955"/>
                  <a:pt x="195375" y="245808"/>
                  <a:pt x="204155" y="222392"/>
                </a:cubicBezTo>
                <a:close/>
                <a:moveTo>
                  <a:pt x="875891" y="156536"/>
                </a:moveTo>
                <a:lnTo>
                  <a:pt x="875891" y="187269"/>
                </a:lnTo>
                <a:cubicBezTo>
                  <a:pt x="875891" y="213611"/>
                  <a:pt x="874428" y="238490"/>
                  <a:pt x="871501" y="261906"/>
                </a:cubicBezTo>
                <a:lnTo>
                  <a:pt x="917600" y="261906"/>
                </a:lnTo>
                <a:lnTo>
                  <a:pt x="917600" y="156536"/>
                </a:lnTo>
                <a:close/>
                <a:moveTo>
                  <a:pt x="169032" y="156536"/>
                </a:moveTo>
                <a:lnTo>
                  <a:pt x="169032" y="211416"/>
                </a:lnTo>
                <a:cubicBezTo>
                  <a:pt x="173422" y="208489"/>
                  <a:pt x="180740" y="204830"/>
                  <a:pt x="190984" y="200440"/>
                </a:cubicBezTo>
                <a:cubicBezTo>
                  <a:pt x="199765" y="196050"/>
                  <a:pt x="206351" y="193123"/>
                  <a:pt x="210741" y="191659"/>
                </a:cubicBezTo>
                <a:cubicBezTo>
                  <a:pt x="213668" y="191659"/>
                  <a:pt x="215863" y="190927"/>
                  <a:pt x="217327" y="189464"/>
                </a:cubicBezTo>
                <a:cubicBezTo>
                  <a:pt x="218790" y="185074"/>
                  <a:pt x="220985" y="179220"/>
                  <a:pt x="223912" y="171902"/>
                </a:cubicBezTo>
                <a:cubicBezTo>
                  <a:pt x="225376" y="164585"/>
                  <a:pt x="226839" y="159463"/>
                  <a:pt x="228303" y="156536"/>
                </a:cubicBezTo>
                <a:close/>
                <a:moveTo>
                  <a:pt x="322697" y="143364"/>
                </a:moveTo>
                <a:cubicBezTo>
                  <a:pt x="322697" y="143364"/>
                  <a:pt x="321965" y="144096"/>
                  <a:pt x="320502" y="145560"/>
                </a:cubicBezTo>
                <a:cubicBezTo>
                  <a:pt x="320502" y="147023"/>
                  <a:pt x="319038" y="147755"/>
                  <a:pt x="316111" y="147755"/>
                </a:cubicBezTo>
                <a:cubicBezTo>
                  <a:pt x="311721" y="152145"/>
                  <a:pt x="309526" y="158731"/>
                  <a:pt x="309526" y="167512"/>
                </a:cubicBezTo>
                <a:lnTo>
                  <a:pt x="309526" y="242149"/>
                </a:lnTo>
                <a:lnTo>
                  <a:pt x="357820" y="242149"/>
                </a:lnTo>
                <a:lnTo>
                  <a:pt x="357820" y="143364"/>
                </a:lnTo>
                <a:close/>
                <a:moveTo>
                  <a:pt x="603685" y="22628"/>
                </a:moveTo>
                <a:cubicBezTo>
                  <a:pt x="665151" y="32872"/>
                  <a:pt x="702469" y="53361"/>
                  <a:pt x="715641" y="84094"/>
                </a:cubicBezTo>
                <a:cubicBezTo>
                  <a:pt x="720031" y="120681"/>
                  <a:pt x="704664" y="143364"/>
                  <a:pt x="669541" y="152145"/>
                </a:cubicBezTo>
                <a:cubicBezTo>
                  <a:pt x="644662" y="153609"/>
                  <a:pt x="629295" y="142633"/>
                  <a:pt x="623441" y="119217"/>
                </a:cubicBezTo>
                <a:cubicBezTo>
                  <a:pt x="623441" y="89948"/>
                  <a:pt x="613929" y="62141"/>
                  <a:pt x="594904" y="35799"/>
                </a:cubicBezTo>
                <a:cubicBezTo>
                  <a:pt x="591977" y="31408"/>
                  <a:pt x="591245" y="27750"/>
                  <a:pt x="592708" y="24823"/>
                </a:cubicBezTo>
                <a:cubicBezTo>
                  <a:pt x="594172" y="23359"/>
                  <a:pt x="597831" y="22628"/>
                  <a:pt x="603685" y="22628"/>
                </a:cubicBezTo>
                <a:close/>
                <a:moveTo>
                  <a:pt x="364406" y="7261"/>
                </a:moveTo>
                <a:cubicBezTo>
                  <a:pt x="415628" y="14578"/>
                  <a:pt x="444166" y="32872"/>
                  <a:pt x="450020" y="62141"/>
                </a:cubicBezTo>
                <a:cubicBezTo>
                  <a:pt x="457337" y="95801"/>
                  <a:pt x="446361" y="116290"/>
                  <a:pt x="417091" y="123607"/>
                </a:cubicBezTo>
                <a:cubicBezTo>
                  <a:pt x="389285" y="126534"/>
                  <a:pt x="375382" y="112631"/>
                  <a:pt x="375382" y="81898"/>
                </a:cubicBezTo>
                <a:cubicBezTo>
                  <a:pt x="376846" y="58483"/>
                  <a:pt x="370992" y="37994"/>
                  <a:pt x="357820" y="20432"/>
                </a:cubicBezTo>
                <a:cubicBezTo>
                  <a:pt x="354894" y="17505"/>
                  <a:pt x="354162" y="14578"/>
                  <a:pt x="355625" y="11652"/>
                </a:cubicBezTo>
                <a:cubicBezTo>
                  <a:pt x="357089" y="8725"/>
                  <a:pt x="360016" y="7261"/>
                  <a:pt x="364406" y="7261"/>
                </a:cubicBezTo>
                <a:close/>
                <a:moveTo>
                  <a:pt x="98785" y="675"/>
                </a:moveTo>
                <a:cubicBezTo>
                  <a:pt x="125128" y="675"/>
                  <a:pt x="150739" y="5798"/>
                  <a:pt x="175618" y="16042"/>
                </a:cubicBezTo>
                <a:cubicBezTo>
                  <a:pt x="191716" y="21896"/>
                  <a:pt x="193911" y="30677"/>
                  <a:pt x="182203" y="42385"/>
                </a:cubicBezTo>
                <a:cubicBezTo>
                  <a:pt x="173422" y="48238"/>
                  <a:pt x="169032" y="54824"/>
                  <a:pt x="169032" y="62141"/>
                </a:cubicBezTo>
                <a:lnTo>
                  <a:pt x="169032" y="123607"/>
                </a:lnTo>
                <a:cubicBezTo>
                  <a:pt x="179276" y="104582"/>
                  <a:pt x="187325" y="95070"/>
                  <a:pt x="193179" y="95070"/>
                </a:cubicBezTo>
                <a:cubicBezTo>
                  <a:pt x="200497" y="95070"/>
                  <a:pt x="215132" y="104582"/>
                  <a:pt x="237084" y="123607"/>
                </a:cubicBezTo>
                <a:cubicBezTo>
                  <a:pt x="237084" y="117754"/>
                  <a:pt x="238547" y="112631"/>
                  <a:pt x="241474" y="108241"/>
                </a:cubicBezTo>
                <a:cubicBezTo>
                  <a:pt x="245865" y="78971"/>
                  <a:pt x="249523" y="50434"/>
                  <a:pt x="252450" y="22628"/>
                </a:cubicBezTo>
                <a:cubicBezTo>
                  <a:pt x="252450" y="10920"/>
                  <a:pt x="258304" y="7261"/>
                  <a:pt x="270012" y="11652"/>
                </a:cubicBezTo>
                <a:cubicBezTo>
                  <a:pt x="303672" y="17505"/>
                  <a:pt x="331478" y="24823"/>
                  <a:pt x="353430" y="33604"/>
                </a:cubicBezTo>
                <a:cubicBezTo>
                  <a:pt x="365138" y="40921"/>
                  <a:pt x="365138" y="48970"/>
                  <a:pt x="353430" y="57751"/>
                </a:cubicBezTo>
                <a:cubicBezTo>
                  <a:pt x="344649" y="60678"/>
                  <a:pt x="338795" y="66532"/>
                  <a:pt x="335868" y="75313"/>
                </a:cubicBezTo>
                <a:cubicBezTo>
                  <a:pt x="330014" y="92874"/>
                  <a:pt x="322697" y="109704"/>
                  <a:pt x="313916" y="125803"/>
                </a:cubicBezTo>
                <a:lnTo>
                  <a:pt x="443434" y="125803"/>
                </a:lnTo>
                <a:cubicBezTo>
                  <a:pt x="459532" y="97997"/>
                  <a:pt x="471972" y="83362"/>
                  <a:pt x="480753" y="81898"/>
                </a:cubicBezTo>
                <a:cubicBezTo>
                  <a:pt x="498314" y="83362"/>
                  <a:pt x="520266" y="97997"/>
                  <a:pt x="546609" y="125803"/>
                </a:cubicBezTo>
                <a:cubicBezTo>
                  <a:pt x="549536" y="136047"/>
                  <a:pt x="546609" y="142633"/>
                  <a:pt x="537828" y="145560"/>
                </a:cubicBezTo>
                <a:cubicBezTo>
                  <a:pt x="520266" y="144096"/>
                  <a:pt x="491729" y="143364"/>
                  <a:pt x="452215" y="143364"/>
                </a:cubicBezTo>
                <a:cubicBezTo>
                  <a:pt x="452215" y="144828"/>
                  <a:pt x="450020" y="147023"/>
                  <a:pt x="445629" y="149950"/>
                </a:cubicBezTo>
                <a:cubicBezTo>
                  <a:pt x="439775" y="152877"/>
                  <a:pt x="436848" y="158731"/>
                  <a:pt x="436848" y="167512"/>
                </a:cubicBezTo>
                <a:lnTo>
                  <a:pt x="436848" y="242149"/>
                </a:lnTo>
                <a:lnTo>
                  <a:pt x="439043" y="242149"/>
                </a:lnTo>
                <a:cubicBezTo>
                  <a:pt x="456605" y="212880"/>
                  <a:pt x="469045" y="198245"/>
                  <a:pt x="476362" y="198245"/>
                </a:cubicBezTo>
                <a:cubicBezTo>
                  <a:pt x="493924" y="196781"/>
                  <a:pt x="515876" y="211416"/>
                  <a:pt x="542219" y="242149"/>
                </a:cubicBezTo>
                <a:cubicBezTo>
                  <a:pt x="548072" y="253857"/>
                  <a:pt x="545145" y="259711"/>
                  <a:pt x="533438" y="259711"/>
                </a:cubicBezTo>
                <a:cubicBezTo>
                  <a:pt x="524657" y="259711"/>
                  <a:pt x="509290" y="259711"/>
                  <a:pt x="487338" y="259711"/>
                </a:cubicBezTo>
                <a:cubicBezTo>
                  <a:pt x="463923" y="258247"/>
                  <a:pt x="447093" y="257516"/>
                  <a:pt x="436848" y="257516"/>
                </a:cubicBezTo>
                <a:lnTo>
                  <a:pt x="436848" y="356300"/>
                </a:lnTo>
                <a:lnTo>
                  <a:pt x="439043" y="356300"/>
                </a:lnTo>
                <a:cubicBezTo>
                  <a:pt x="458069" y="325567"/>
                  <a:pt x="470508" y="310201"/>
                  <a:pt x="476362" y="310201"/>
                </a:cubicBezTo>
                <a:cubicBezTo>
                  <a:pt x="493924" y="310201"/>
                  <a:pt x="515876" y="324836"/>
                  <a:pt x="542219" y="354105"/>
                </a:cubicBezTo>
                <a:cubicBezTo>
                  <a:pt x="548072" y="365813"/>
                  <a:pt x="545145" y="372399"/>
                  <a:pt x="533438" y="373862"/>
                </a:cubicBezTo>
                <a:cubicBezTo>
                  <a:pt x="514412" y="372399"/>
                  <a:pt x="482216" y="371667"/>
                  <a:pt x="436848" y="371667"/>
                </a:cubicBezTo>
                <a:lnTo>
                  <a:pt x="436848" y="483623"/>
                </a:lnTo>
                <a:lnTo>
                  <a:pt x="450020" y="483623"/>
                </a:lnTo>
                <a:cubicBezTo>
                  <a:pt x="466118" y="454353"/>
                  <a:pt x="477826" y="438987"/>
                  <a:pt x="485143" y="437523"/>
                </a:cubicBezTo>
                <a:cubicBezTo>
                  <a:pt x="502705" y="437523"/>
                  <a:pt x="524657" y="452158"/>
                  <a:pt x="550999" y="481428"/>
                </a:cubicBezTo>
                <a:cubicBezTo>
                  <a:pt x="556853" y="491672"/>
                  <a:pt x="554658" y="498258"/>
                  <a:pt x="544414" y="501185"/>
                </a:cubicBezTo>
                <a:cubicBezTo>
                  <a:pt x="515144" y="499721"/>
                  <a:pt x="473435" y="498989"/>
                  <a:pt x="419287" y="498989"/>
                </a:cubicBezTo>
                <a:lnTo>
                  <a:pt x="309526" y="498989"/>
                </a:lnTo>
                <a:lnTo>
                  <a:pt x="309526" y="512161"/>
                </a:lnTo>
                <a:cubicBezTo>
                  <a:pt x="310989" y="537040"/>
                  <a:pt x="304404" y="550211"/>
                  <a:pt x="289769" y="551674"/>
                </a:cubicBezTo>
                <a:cubicBezTo>
                  <a:pt x="275134" y="554601"/>
                  <a:pt x="261963" y="556797"/>
                  <a:pt x="250255" y="558260"/>
                </a:cubicBezTo>
                <a:cubicBezTo>
                  <a:pt x="229766" y="561187"/>
                  <a:pt x="220985" y="550211"/>
                  <a:pt x="223912" y="525332"/>
                </a:cubicBezTo>
                <a:cubicBezTo>
                  <a:pt x="228303" y="479964"/>
                  <a:pt x="230498" y="417035"/>
                  <a:pt x="230498" y="336543"/>
                </a:cubicBezTo>
                <a:lnTo>
                  <a:pt x="230498" y="255320"/>
                </a:lnTo>
                <a:cubicBezTo>
                  <a:pt x="225376" y="261174"/>
                  <a:pt x="218790" y="268126"/>
                  <a:pt x="210741" y="276175"/>
                </a:cubicBezTo>
                <a:lnTo>
                  <a:pt x="193773" y="292491"/>
                </a:lnTo>
                <a:lnTo>
                  <a:pt x="189612" y="295795"/>
                </a:lnTo>
                <a:cubicBezTo>
                  <a:pt x="186868" y="298081"/>
                  <a:pt x="182935" y="301420"/>
                  <a:pt x="177813" y="305810"/>
                </a:cubicBezTo>
                <a:cubicBezTo>
                  <a:pt x="175618" y="307274"/>
                  <a:pt x="173788" y="308006"/>
                  <a:pt x="172325" y="308006"/>
                </a:cubicBezTo>
                <a:lnTo>
                  <a:pt x="169110" y="305862"/>
                </a:lnTo>
                <a:lnTo>
                  <a:pt x="169169" y="331193"/>
                </a:lnTo>
                <a:cubicBezTo>
                  <a:pt x="169444" y="386347"/>
                  <a:pt x="170130" y="432035"/>
                  <a:pt x="171227" y="468256"/>
                </a:cubicBezTo>
                <a:cubicBezTo>
                  <a:pt x="174154" y="498989"/>
                  <a:pt x="164642" y="518746"/>
                  <a:pt x="142689" y="527527"/>
                </a:cubicBezTo>
                <a:cubicBezTo>
                  <a:pt x="129518" y="533381"/>
                  <a:pt x="112688" y="538503"/>
                  <a:pt x="92200" y="542894"/>
                </a:cubicBezTo>
                <a:cubicBezTo>
                  <a:pt x="77565" y="550211"/>
                  <a:pt x="67320" y="543625"/>
                  <a:pt x="61466" y="523137"/>
                </a:cubicBezTo>
                <a:cubicBezTo>
                  <a:pt x="57076" y="505575"/>
                  <a:pt x="46100" y="492404"/>
                  <a:pt x="28538" y="483623"/>
                </a:cubicBezTo>
                <a:cubicBezTo>
                  <a:pt x="15367" y="480696"/>
                  <a:pt x="10245" y="476305"/>
                  <a:pt x="13172" y="470452"/>
                </a:cubicBezTo>
                <a:cubicBezTo>
                  <a:pt x="11708" y="466061"/>
                  <a:pt x="18294" y="463866"/>
                  <a:pt x="32929" y="463866"/>
                </a:cubicBezTo>
                <a:cubicBezTo>
                  <a:pt x="73906" y="471183"/>
                  <a:pt x="92200" y="455085"/>
                  <a:pt x="87809" y="415571"/>
                </a:cubicBezTo>
                <a:lnTo>
                  <a:pt x="87809" y="327763"/>
                </a:lnTo>
                <a:cubicBezTo>
                  <a:pt x="84882" y="327763"/>
                  <a:pt x="83419" y="328494"/>
                  <a:pt x="83419" y="329958"/>
                </a:cubicBezTo>
                <a:cubicBezTo>
                  <a:pt x="71711" y="338739"/>
                  <a:pt x="65857" y="345324"/>
                  <a:pt x="65857" y="349715"/>
                </a:cubicBezTo>
                <a:cubicBezTo>
                  <a:pt x="58540" y="361422"/>
                  <a:pt x="49759" y="362154"/>
                  <a:pt x="39514" y="351910"/>
                </a:cubicBezTo>
                <a:cubicBezTo>
                  <a:pt x="30733" y="340202"/>
                  <a:pt x="19026" y="320445"/>
                  <a:pt x="4391" y="292639"/>
                </a:cubicBezTo>
                <a:cubicBezTo>
                  <a:pt x="0" y="282395"/>
                  <a:pt x="4391" y="274346"/>
                  <a:pt x="17562" y="268492"/>
                </a:cubicBezTo>
                <a:cubicBezTo>
                  <a:pt x="29270" y="264101"/>
                  <a:pt x="52686" y="256052"/>
                  <a:pt x="87809" y="244344"/>
                </a:cubicBezTo>
                <a:lnTo>
                  <a:pt x="87809" y="156536"/>
                </a:lnTo>
                <a:lnTo>
                  <a:pt x="52686" y="156536"/>
                </a:lnTo>
                <a:cubicBezTo>
                  <a:pt x="36587" y="156536"/>
                  <a:pt x="25611" y="157267"/>
                  <a:pt x="19757" y="158731"/>
                </a:cubicBezTo>
                <a:cubicBezTo>
                  <a:pt x="16830" y="158731"/>
                  <a:pt x="13172" y="157267"/>
                  <a:pt x="8781" y="154340"/>
                </a:cubicBezTo>
                <a:cubicBezTo>
                  <a:pt x="8781" y="154340"/>
                  <a:pt x="8050" y="152877"/>
                  <a:pt x="6586" y="149950"/>
                </a:cubicBezTo>
                <a:cubicBezTo>
                  <a:pt x="3659" y="145560"/>
                  <a:pt x="2196" y="141901"/>
                  <a:pt x="2196" y="138974"/>
                </a:cubicBezTo>
                <a:cubicBezTo>
                  <a:pt x="732" y="136047"/>
                  <a:pt x="0" y="133852"/>
                  <a:pt x="0" y="132388"/>
                </a:cubicBezTo>
                <a:cubicBezTo>
                  <a:pt x="0" y="132388"/>
                  <a:pt x="1464" y="132388"/>
                  <a:pt x="4391" y="132388"/>
                </a:cubicBezTo>
                <a:cubicBezTo>
                  <a:pt x="35124" y="136779"/>
                  <a:pt x="54881" y="138974"/>
                  <a:pt x="63662" y="138974"/>
                </a:cubicBezTo>
                <a:lnTo>
                  <a:pt x="87809" y="138974"/>
                </a:lnTo>
                <a:lnTo>
                  <a:pt x="87809" y="112631"/>
                </a:lnTo>
                <a:cubicBezTo>
                  <a:pt x="87809" y="84825"/>
                  <a:pt x="85614" y="54092"/>
                  <a:pt x="81223" y="20432"/>
                </a:cubicBezTo>
                <a:cubicBezTo>
                  <a:pt x="78296" y="11652"/>
                  <a:pt x="78296" y="6529"/>
                  <a:pt x="81223" y="5066"/>
                </a:cubicBezTo>
                <a:cubicBezTo>
                  <a:pt x="82687" y="2139"/>
                  <a:pt x="88541" y="675"/>
                  <a:pt x="98785" y="675"/>
                </a:cubicBezTo>
                <a:close/>
                <a:moveTo>
                  <a:pt x="793296" y="264"/>
                </a:moveTo>
                <a:cubicBezTo>
                  <a:pt x="796040" y="-193"/>
                  <a:pt x="799424" y="-56"/>
                  <a:pt x="803449" y="675"/>
                </a:cubicBezTo>
                <a:cubicBezTo>
                  <a:pt x="831255" y="3602"/>
                  <a:pt x="856134" y="9456"/>
                  <a:pt x="878086" y="18237"/>
                </a:cubicBezTo>
                <a:cubicBezTo>
                  <a:pt x="892721" y="27018"/>
                  <a:pt x="894185" y="35799"/>
                  <a:pt x="882477" y="44580"/>
                </a:cubicBezTo>
                <a:cubicBezTo>
                  <a:pt x="878086" y="48970"/>
                  <a:pt x="875891" y="54824"/>
                  <a:pt x="875891" y="62141"/>
                </a:cubicBezTo>
                <a:lnTo>
                  <a:pt x="875891" y="141169"/>
                </a:lnTo>
                <a:lnTo>
                  <a:pt x="917600" y="141169"/>
                </a:lnTo>
                <a:lnTo>
                  <a:pt x="917600" y="110436"/>
                </a:lnTo>
                <a:cubicBezTo>
                  <a:pt x="917600" y="66532"/>
                  <a:pt x="915405" y="36531"/>
                  <a:pt x="911015" y="20432"/>
                </a:cubicBezTo>
                <a:cubicBezTo>
                  <a:pt x="908088" y="11652"/>
                  <a:pt x="908088" y="6529"/>
                  <a:pt x="911015" y="5066"/>
                </a:cubicBezTo>
                <a:cubicBezTo>
                  <a:pt x="912478" y="2139"/>
                  <a:pt x="917600" y="675"/>
                  <a:pt x="926381" y="675"/>
                </a:cubicBezTo>
                <a:cubicBezTo>
                  <a:pt x="948333" y="3602"/>
                  <a:pt x="975408" y="9456"/>
                  <a:pt x="1007604" y="18237"/>
                </a:cubicBezTo>
                <a:cubicBezTo>
                  <a:pt x="1020775" y="25555"/>
                  <a:pt x="1022239" y="34335"/>
                  <a:pt x="1011994" y="44580"/>
                </a:cubicBezTo>
                <a:cubicBezTo>
                  <a:pt x="1001750" y="50434"/>
                  <a:pt x="997360" y="55556"/>
                  <a:pt x="998823" y="59946"/>
                </a:cubicBezTo>
                <a:lnTo>
                  <a:pt x="998823" y="134584"/>
                </a:lnTo>
                <a:cubicBezTo>
                  <a:pt x="1014921" y="106777"/>
                  <a:pt x="1025166" y="92874"/>
                  <a:pt x="1029556" y="92874"/>
                </a:cubicBezTo>
                <a:cubicBezTo>
                  <a:pt x="1047118" y="97265"/>
                  <a:pt x="1071265" y="114095"/>
                  <a:pt x="1101998" y="143364"/>
                </a:cubicBezTo>
                <a:cubicBezTo>
                  <a:pt x="1106389" y="152145"/>
                  <a:pt x="1104193" y="157267"/>
                  <a:pt x="1095413" y="158731"/>
                </a:cubicBezTo>
                <a:cubicBezTo>
                  <a:pt x="1092485" y="158731"/>
                  <a:pt x="1084437" y="158731"/>
                  <a:pt x="1071265" y="158731"/>
                </a:cubicBezTo>
                <a:cubicBezTo>
                  <a:pt x="1047850" y="157267"/>
                  <a:pt x="1031020" y="156536"/>
                  <a:pt x="1020775" y="156536"/>
                </a:cubicBezTo>
                <a:lnTo>
                  <a:pt x="998823" y="156536"/>
                </a:lnTo>
                <a:lnTo>
                  <a:pt x="998823" y="261906"/>
                </a:lnTo>
                <a:lnTo>
                  <a:pt x="1001018" y="261906"/>
                </a:lnTo>
                <a:cubicBezTo>
                  <a:pt x="1021507" y="228246"/>
                  <a:pt x="1034678" y="211416"/>
                  <a:pt x="1040532" y="211416"/>
                </a:cubicBezTo>
                <a:cubicBezTo>
                  <a:pt x="1066875" y="223124"/>
                  <a:pt x="1090290" y="240686"/>
                  <a:pt x="1110779" y="264101"/>
                </a:cubicBezTo>
                <a:cubicBezTo>
                  <a:pt x="1116633" y="272882"/>
                  <a:pt x="1115169" y="278004"/>
                  <a:pt x="1106389" y="279468"/>
                </a:cubicBezTo>
                <a:cubicBezTo>
                  <a:pt x="1085900" y="279468"/>
                  <a:pt x="1061021" y="279468"/>
                  <a:pt x="1031751" y="279468"/>
                </a:cubicBezTo>
                <a:lnTo>
                  <a:pt x="998823" y="279468"/>
                </a:lnTo>
                <a:cubicBezTo>
                  <a:pt x="998823" y="313128"/>
                  <a:pt x="1000287" y="360691"/>
                  <a:pt x="1003214" y="422157"/>
                </a:cubicBezTo>
                <a:cubicBezTo>
                  <a:pt x="1006141" y="444109"/>
                  <a:pt x="1000287" y="457280"/>
                  <a:pt x="985652" y="461671"/>
                </a:cubicBezTo>
                <a:cubicBezTo>
                  <a:pt x="982725" y="461671"/>
                  <a:pt x="979066" y="462402"/>
                  <a:pt x="974676" y="463866"/>
                </a:cubicBezTo>
                <a:cubicBezTo>
                  <a:pt x="961505" y="468256"/>
                  <a:pt x="950528" y="471183"/>
                  <a:pt x="941748" y="472647"/>
                </a:cubicBezTo>
                <a:cubicBezTo>
                  <a:pt x="995896" y="472647"/>
                  <a:pt x="1044923" y="469720"/>
                  <a:pt x="1088827" y="463866"/>
                </a:cubicBezTo>
                <a:cubicBezTo>
                  <a:pt x="1107852" y="459475"/>
                  <a:pt x="1117365" y="458744"/>
                  <a:pt x="1117365" y="461671"/>
                </a:cubicBezTo>
                <a:cubicBezTo>
                  <a:pt x="1120292" y="464598"/>
                  <a:pt x="1118096" y="469720"/>
                  <a:pt x="1110779" y="477037"/>
                </a:cubicBezTo>
                <a:cubicBezTo>
                  <a:pt x="1091754" y="491672"/>
                  <a:pt x="1080778" y="509965"/>
                  <a:pt x="1077851" y="531918"/>
                </a:cubicBezTo>
                <a:cubicBezTo>
                  <a:pt x="1079314" y="548016"/>
                  <a:pt x="1070533" y="554601"/>
                  <a:pt x="1051508" y="551674"/>
                </a:cubicBezTo>
                <a:cubicBezTo>
                  <a:pt x="943211" y="551674"/>
                  <a:pt x="870769" y="550211"/>
                  <a:pt x="834182" y="547284"/>
                </a:cubicBezTo>
                <a:cubicBezTo>
                  <a:pt x="771253" y="535576"/>
                  <a:pt x="728080" y="504111"/>
                  <a:pt x="704664" y="452890"/>
                </a:cubicBezTo>
                <a:cubicBezTo>
                  <a:pt x="700274" y="442645"/>
                  <a:pt x="692957" y="441914"/>
                  <a:pt x="682712" y="450695"/>
                </a:cubicBezTo>
                <a:cubicBezTo>
                  <a:pt x="659297" y="488745"/>
                  <a:pt x="646857" y="515088"/>
                  <a:pt x="645394" y="529722"/>
                </a:cubicBezTo>
                <a:cubicBezTo>
                  <a:pt x="643930" y="545821"/>
                  <a:pt x="635881" y="549479"/>
                  <a:pt x="621246" y="540698"/>
                </a:cubicBezTo>
                <a:cubicBezTo>
                  <a:pt x="609538" y="533381"/>
                  <a:pt x="596367" y="520210"/>
                  <a:pt x="581732" y="501185"/>
                </a:cubicBezTo>
                <a:cubicBezTo>
                  <a:pt x="574415" y="493867"/>
                  <a:pt x="569293" y="488745"/>
                  <a:pt x="566366" y="485818"/>
                </a:cubicBezTo>
                <a:cubicBezTo>
                  <a:pt x="554658" y="477037"/>
                  <a:pt x="556853" y="468988"/>
                  <a:pt x="572952" y="461671"/>
                </a:cubicBezTo>
                <a:cubicBezTo>
                  <a:pt x="625637" y="429474"/>
                  <a:pt x="649052" y="408254"/>
                  <a:pt x="643198" y="398009"/>
                </a:cubicBezTo>
                <a:lnTo>
                  <a:pt x="643198" y="233368"/>
                </a:lnTo>
                <a:lnTo>
                  <a:pt x="608075" y="233368"/>
                </a:lnTo>
                <a:cubicBezTo>
                  <a:pt x="599294" y="233368"/>
                  <a:pt x="590513" y="234832"/>
                  <a:pt x="581732" y="237759"/>
                </a:cubicBezTo>
                <a:cubicBezTo>
                  <a:pt x="575878" y="237759"/>
                  <a:pt x="572220" y="236295"/>
                  <a:pt x="570756" y="233368"/>
                </a:cubicBezTo>
                <a:cubicBezTo>
                  <a:pt x="567829" y="230441"/>
                  <a:pt x="564902" y="226051"/>
                  <a:pt x="561975" y="220197"/>
                </a:cubicBezTo>
                <a:cubicBezTo>
                  <a:pt x="559049" y="215807"/>
                  <a:pt x="560512" y="214343"/>
                  <a:pt x="566366" y="215807"/>
                </a:cubicBezTo>
                <a:cubicBezTo>
                  <a:pt x="583928" y="218734"/>
                  <a:pt x="600758" y="220197"/>
                  <a:pt x="616856" y="220197"/>
                </a:cubicBezTo>
                <a:lnTo>
                  <a:pt x="638808" y="220197"/>
                </a:lnTo>
                <a:cubicBezTo>
                  <a:pt x="650516" y="199708"/>
                  <a:pt x="661492" y="188000"/>
                  <a:pt x="671736" y="185074"/>
                </a:cubicBezTo>
                <a:cubicBezTo>
                  <a:pt x="701006" y="195318"/>
                  <a:pt x="724421" y="210684"/>
                  <a:pt x="741983" y="231173"/>
                </a:cubicBezTo>
                <a:cubicBezTo>
                  <a:pt x="743447" y="237027"/>
                  <a:pt x="739788" y="242881"/>
                  <a:pt x="731007" y="248735"/>
                </a:cubicBezTo>
                <a:cubicBezTo>
                  <a:pt x="726617" y="250198"/>
                  <a:pt x="724421" y="254589"/>
                  <a:pt x="724421" y="261906"/>
                </a:cubicBezTo>
                <a:cubicBezTo>
                  <a:pt x="736129" y="261906"/>
                  <a:pt x="749301" y="261906"/>
                  <a:pt x="763935" y="261906"/>
                </a:cubicBezTo>
                <a:lnTo>
                  <a:pt x="792473" y="261906"/>
                </a:lnTo>
                <a:cubicBezTo>
                  <a:pt x="792473" y="239954"/>
                  <a:pt x="792473" y="214343"/>
                  <a:pt x="792473" y="185074"/>
                </a:cubicBezTo>
                <a:lnTo>
                  <a:pt x="792473" y="156536"/>
                </a:lnTo>
                <a:lnTo>
                  <a:pt x="770521" y="156536"/>
                </a:lnTo>
                <a:cubicBezTo>
                  <a:pt x="751496" y="156536"/>
                  <a:pt x="735397" y="157999"/>
                  <a:pt x="722226" y="160926"/>
                </a:cubicBezTo>
                <a:cubicBezTo>
                  <a:pt x="717836" y="160926"/>
                  <a:pt x="714909" y="159463"/>
                  <a:pt x="713445" y="156536"/>
                </a:cubicBezTo>
                <a:cubicBezTo>
                  <a:pt x="710518" y="153609"/>
                  <a:pt x="707591" y="149218"/>
                  <a:pt x="704664" y="143364"/>
                </a:cubicBezTo>
                <a:cubicBezTo>
                  <a:pt x="703201" y="140437"/>
                  <a:pt x="703201" y="138242"/>
                  <a:pt x="704664" y="136779"/>
                </a:cubicBezTo>
                <a:cubicBezTo>
                  <a:pt x="704664" y="135315"/>
                  <a:pt x="706128" y="135315"/>
                  <a:pt x="709055" y="136779"/>
                </a:cubicBezTo>
                <a:cubicBezTo>
                  <a:pt x="731007" y="139706"/>
                  <a:pt x="753691" y="141169"/>
                  <a:pt x="777107" y="141169"/>
                </a:cubicBezTo>
                <a:lnTo>
                  <a:pt x="792473" y="141169"/>
                </a:lnTo>
                <a:lnTo>
                  <a:pt x="792473" y="117022"/>
                </a:lnTo>
                <a:cubicBezTo>
                  <a:pt x="792473" y="68727"/>
                  <a:pt x="790278" y="36531"/>
                  <a:pt x="785887" y="20432"/>
                </a:cubicBezTo>
                <a:cubicBezTo>
                  <a:pt x="782595" y="8359"/>
                  <a:pt x="785064" y="1636"/>
                  <a:pt x="793296" y="264"/>
                </a:cubicBezTo>
                <a:close/>
              </a:path>
            </a:pathLst>
          </a:custGeom>
          <a:solidFill>
            <a:srgbClr val="FFC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rgbClr val="E97C30"/>
              </a:solidFill>
              <a:latin typeface="方正粗宋简体" panose="02000000000000000000" pitchFamily="2" charset="-122"/>
              <a:ea typeface="方正粗宋简体" panose="02000000000000000000" pitchFamily="2" charset="-122"/>
            </a:endParaRPr>
          </a:p>
        </p:txBody>
      </p:sp>
      <p:sp>
        <p:nvSpPr>
          <p:cNvPr id="11" name="直角三角形 10"/>
          <p:cNvSpPr/>
          <p:nvPr/>
        </p:nvSpPr>
        <p:spPr>
          <a:xfrm>
            <a:off x="7694838" y="5050971"/>
            <a:ext cx="914400" cy="914400"/>
          </a:xfrm>
          <a:prstGeom prst="rtTriangle">
            <a:avLst/>
          </a:prstGeom>
          <a:solidFill>
            <a:srgbClr val="E97C3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7467948" y="2789647"/>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541" y="2789647"/>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图文框 12"/>
          <p:cNvSpPr/>
          <p:nvPr/>
        </p:nvSpPr>
        <p:spPr>
          <a:xfrm>
            <a:off x="594692" y="640586"/>
            <a:ext cx="11002616" cy="5576828"/>
          </a:xfrm>
          <a:prstGeom prst="frame">
            <a:avLst>
              <a:gd name="adj1" fmla="val 4414"/>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943429" y="987253"/>
            <a:ext cx="10305142" cy="488349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1331376" y="1207975"/>
            <a:ext cx="9529248" cy="4442050"/>
          </a:xfrm>
          <a:prstGeom prst="rect">
            <a:avLst/>
          </a:prstGeom>
        </p:spPr>
        <p:txBody>
          <a:bodyPr wrap="square">
            <a:spAutoFit/>
          </a:bodyPr>
          <a:lstStyle/>
          <a:p>
            <a:pPr marL="0" marR="0" lvl="0" indent="0" algn="just" defTabSz="914400" rtl="0" eaLnBrk="1" fontAlgn="auto" latinLnBrk="0" hangingPunct="1">
              <a:lnSpc>
                <a:spcPct val="135000"/>
              </a:lnSpc>
              <a:spcBef>
                <a:spcPts val="0"/>
              </a:spcBef>
              <a:spcAft>
                <a:spcPts val="0"/>
              </a:spcAft>
              <a:buClrTx/>
              <a:buSzTx/>
              <a:buFontTx/>
              <a:buNone/>
              <a:defRPr/>
            </a:pPr>
            <a:r>
              <a:rPr kumimoji="0" lang="zh-CN" altLang="en-US" sz="22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微软雅黑" panose="020B0503020204020204" pitchFamily="34" charset="-122"/>
              </a:rPr>
              <a:t>    </a:t>
            </a:r>
            <a:r>
              <a:rPr lang="zh-CN" altLang="zh-CN" sz="2200" b="1" kern="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我们党正处在整体性新老交替的重要时期，必须不失时机地抓紧对年轻干部的培养锻炼，培养造就数以万计年轻的中高级领导干部，特别是要加紧培养造就一批忠诚于马克思主义、坚持走有中国特色社会主义道路、会治党治国的政治家，确保老一辈无产阶级革命家开创的社会主义事业能够代代相传，确保我国社会主义现代化建设取得最后成功，确保党和国家长治久安。邓小平同志生前对这个问题是十分关注的，反反复复地讲，想得是很深的。现在，这项任务历史地落到了我们这些人身上。我对这个问题想得很多，有时夜不能寐。培养选拔好一大批德才兼备的接班人，关系重大啊！</a:t>
            </a:r>
            <a:endParaRPr lang="en-US" altLang="zh-CN" sz="2200" b="1" kern="0" dirty="0">
              <a:solidFill>
                <a:srgbClr val="000000"/>
              </a:solidFill>
              <a:effectLst/>
              <a:latin typeface="楷体" panose="02010609060101010101" pitchFamily="49" charset="-122"/>
              <a:ea typeface="楷体" panose="02010609060101010101" pitchFamily="49" charset="-122"/>
              <a:cs typeface="宋体" panose="02010600030101010101" pitchFamily="2" charset="-122"/>
            </a:endParaRPr>
          </a:p>
          <a:p>
            <a:pPr marL="0" marR="0" lvl="0" indent="0" algn="r" defTabSz="914400" rtl="0" eaLnBrk="1" fontAlgn="auto" latinLnBrk="0" hangingPunct="1">
              <a:lnSpc>
                <a:spcPct val="135000"/>
              </a:lnSpc>
              <a:spcBef>
                <a:spcPts val="0"/>
              </a:spcBef>
              <a:spcAft>
                <a:spcPts val="0"/>
              </a:spcAft>
              <a:buClrTx/>
              <a:buSzTx/>
              <a:buFontTx/>
              <a:buNone/>
              <a:defRPr/>
            </a:pPr>
            <a:r>
              <a:rPr lang="en-US" altLang="zh-CN" b="1" kern="0" dirty="0">
                <a:solidFill>
                  <a:srgbClr val="000000"/>
                </a:solidFill>
                <a:latin typeface="楷体" panose="02010609060101010101" pitchFamily="49" charset="-122"/>
                <a:ea typeface="楷体" panose="02010609060101010101" pitchFamily="49" charset="-122"/>
                <a:cs typeface="Times New Roman" panose="02020603050405020304" charset="0"/>
              </a:rPr>
              <a:t>——</a:t>
            </a:r>
            <a:r>
              <a:rPr lang="zh-CN" altLang="en-US" b="1" kern="0" dirty="0">
                <a:solidFill>
                  <a:srgbClr val="000000"/>
                </a:solidFill>
                <a:latin typeface="楷体" panose="02010609060101010101" pitchFamily="49" charset="-122"/>
                <a:ea typeface="楷体" panose="02010609060101010101" pitchFamily="49" charset="-122"/>
                <a:cs typeface="Times New Roman" panose="02020603050405020304" charset="0"/>
              </a:rPr>
              <a:t>江泽民：</a:t>
            </a:r>
            <a:r>
              <a:rPr lang="en-US" altLang="zh-CN" b="1" kern="0" dirty="0">
                <a:solidFill>
                  <a:srgbClr val="000000"/>
                </a:solidFill>
                <a:latin typeface="楷体" panose="02010609060101010101" pitchFamily="49" charset="-122"/>
                <a:ea typeface="楷体" panose="02010609060101010101" pitchFamily="49" charset="-122"/>
                <a:cs typeface="Times New Roman" panose="02020603050405020304" charset="0"/>
              </a:rPr>
              <a:t>《</a:t>
            </a:r>
            <a:r>
              <a:rPr lang="zh-CN" altLang="en-US" b="1" kern="0" dirty="0">
                <a:solidFill>
                  <a:srgbClr val="000000"/>
                </a:solidFill>
                <a:latin typeface="楷体" panose="02010609060101010101" pitchFamily="49" charset="-122"/>
                <a:ea typeface="楷体" panose="02010609060101010101" pitchFamily="49" charset="-122"/>
                <a:cs typeface="Times New Roman" panose="02020603050405020304" charset="0"/>
              </a:rPr>
              <a:t>通报中央政治局常委“三讲”情况的讲话</a:t>
            </a:r>
            <a:r>
              <a:rPr lang="en-US" altLang="zh-CN" b="1" kern="0" dirty="0">
                <a:solidFill>
                  <a:srgbClr val="000000"/>
                </a:solidFill>
                <a:latin typeface="楷体" panose="02010609060101010101" pitchFamily="49" charset="-122"/>
                <a:ea typeface="楷体" panose="02010609060101010101" pitchFamily="49" charset="-122"/>
                <a:cs typeface="Times New Roman" panose="02020603050405020304" charset="0"/>
              </a:rPr>
              <a:t>》</a:t>
            </a:r>
            <a:endParaRPr lang="en-US" altLang="zh-CN" b="1" kern="0" dirty="0">
              <a:solidFill>
                <a:srgbClr val="000000"/>
              </a:solidFill>
              <a:latin typeface="楷体" panose="02010609060101010101" pitchFamily="49" charset="-122"/>
              <a:ea typeface="楷体" panose="02010609060101010101" pitchFamily="49" charset="-122"/>
              <a:cs typeface="Times New Roman" panose="02020603050405020304" charset="0"/>
            </a:endParaRPr>
          </a:p>
          <a:p>
            <a:pPr marL="0" marR="0" lvl="0" indent="0" algn="r" defTabSz="914400" rtl="0" eaLnBrk="1" fontAlgn="auto" latinLnBrk="0" hangingPunct="1">
              <a:lnSpc>
                <a:spcPct val="135000"/>
              </a:lnSpc>
              <a:spcBef>
                <a:spcPts val="0"/>
              </a:spcBef>
              <a:spcAft>
                <a:spcPts val="0"/>
              </a:spcAft>
              <a:buClrTx/>
              <a:buSzTx/>
              <a:buFontTx/>
              <a:buNone/>
              <a:defRPr/>
            </a:pPr>
            <a:r>
              <a:rPr lang="zh-CN" altLang="en-US" b="1" kern="0" dirty="0">
                <a:solidFill>
                  <a:srgbClr val="000000"/>
                </a:solidFill>
                <a:effectLst/>
                <a:latin typeface="楷体" panose="02010609060101010101" pitchFamily="49" charset="-122"/>
                <a:ea typeface="楷体" panose="02010609060101010101" pitchFamily="49" charset="-122"/>
                <a:cs typeface="Times New Roman" panose="02020603050405020304" charset="0"/>
              </a:rPr>
              <a:t>（</a:t>
            </a:r>
            <a:r>
              <a:rPr lang="en-US" altLang="zh-CN" b="1" kern="0" dirty="0">
                <a:solidFill>
                  <a:srgbClr val="000000"/>
                </a:solidFill>
                <a:effectLst/>
                <a:latin typeface="楷体" panose="02010609060101010101" pitchFamily="49" charset="-122"/>
                <a:ea typeface="楷体" panose="02010609060101010101" pitchFamily="49" charset="-122"/>
                <a:cs typeface="Times New Roman" panose="02020603050405020304" charset="0"/>
              </a:rPr>
              <a:t>2000</a:t>
            </a:r>
            <a:r>
              <a:rPr lang="zh-CN" altLang="en-US" b="1" kern="0" dirty="0">
                <a:solidFill>
                  <a:srgbClr val="000000"/>
                </a:solidFill>
                <a:effectLst/>
                <a:latin typeface="楷体" panose="02010609060101010101" pitchFamily="49" charset="-122"/>
                <a:ea typeface="楷体" panose="02010609060101010101" pitchFamily="49" charset="-122"/>
                <a:cs typeface="Times New Roman" panose="02020603050405020304" charset="0"/>
              </a:rPr>
              <a:t>年</a:t>
            </a:r>
            <a:r>
              <a:rPr lang="en-US" altLang="zh-CN" b="1" kern="0" dirty="0">
                <a:solidFill>
                  <a:srgbClr val="000000"/>
                </a:solidFill>
                <a:effectLst/>
                <a:latin typeface="楷体" panose="02010609060101010101" pitchFamily="49" charset="-122"/>
                <a:ea typeface="楷体" panose="02010609060101010101" pitchFamily="49" charset="-122"/>
                <a:cs typeface="Times New Roman" panose="02020603050405020304" charset="0"/>
              </a:rPr>
              <a:t>1</a:t>
            </a:r>
            <a:r>
              <a:rPr lang="zh-CN" altLang="en-US" b="1" kern="0" dirty="0">
                <a:solidFill>
                  <a:srgbClr val="000000"/>
                </a:solidFill>
                <a:effectLst/>
                <a:latin typeface="楷体" panose="02010609060101010101" pitchFamily="49" charset="-122"/>
                <a:ea typeface="楷体" panose="02010609060101010101" pitchFamily="49" charset="-122"/>
                <a:cs typeface="Times New Roman" panose="02020603050405020304" charset="0"/>
              </a:rPr>
              <a:t>月</a:t>
            </a:r>
            <a:r>
              <a:rPr lang="en-US" altLang="zh-CN" b="1" kern="0" dirty="0">
                <a:solidFill>
                  <a:srgbClr val="000000"/>
                </a:solidFill>
                <a:effectLst/>
                <a:latin typeface="楷体" panose="02010609060101010101" pitchFamily="49" charset="-122"/>
                <a:ea typeface="楷体" panose="02010609060101010101" pitchFamily="49" charset="-122"/>
                <a:cs typeface="Times New Roman" panose="02020603050405020304" charset="0"/>
              </a:rPr>
              <a:t>20</a:t>
            </a:r>
            <a:r>
              <a:rPr lang="zh-CN" altLang="en-US" b="1" kern="0" dirty="0">
                <a:solidFill>
                  <a:srgbClr val="000000"/>
                </a:solidFill>
                <a:effectLst/>
                <a:latin typeface="楷体" panose="02010609060101010101" pitchFamily="49" charset="-122"/>
                <a:ea typeface="楷体" panose="02010609060101010101" pitchFamily="49" charset="-122"/>
                <a:cs typeface="Times New Roman" panose="02020603050405020304" charset="0"/>
              </a:rPr>
              <a:t>日）</a:t>
            </a:r>
            <a:endParaRPr lang="zh-CN" altLang="zh-CN" b="1" kern="100" dirty="0">
              <a:effectLst/>
              <a:latin typeface="楷体" panose="02010609060101010101" pitchFamily="49" charset="-122"/>
              <a:ea typeface="楷体" panose="02010609060101010101" pitchFamily="49" charset="-122"/>
              <a:cs typeface="Times New Roman" panose="02020603050405020304" charset="0"/>
            </a:endParaRPr>
          </a:p>
        </p:txBody>
      </p:sp>
      <p:sp>
        <p:nvSpPr>
          <p:cNvPr id="15" name="文本框 14"/>
          <p:cNvSpPr txBox="1"/>
          <p:nvPr/>
        </p:nvSpPr>
        <p:spPr>
          <a:xfrm>
            <a:off x="8382738" y="6440536"/>
            <a:ext cx="3743923" cy="29597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000" b="1"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毛泽东思想和中国特色社会主义理论体系概论</a:t>
            </a:r>
            <a:endParaRPr kumimoji="0" lang="en-US" altLang="zh-CN" sz="1000" b="1" i="0" u="none" strike="noStrike" kern="1200" cap="none" spc="12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spc="120" dirty="0" smtClean="0">
                <a:solidFill>
                  <a:schemeClr val="bg1"/>
                </a:solidFill>
                <a:latin typeface="微软雅黑" panose="020B0503020204020204" pitchFamily="34" charset="-122"/>
                <a:ea typeface="微软雅黑" panose="020B0503020204020204" pitchFamily="34" charset="-122"/>
              </a:rPr>
              <a:t>重要</a:t>
            </a:r>
            <a:r>
              <a:rPr lang="zh-CN" altLang="en-US" sz="1100" spc="120" dirty="0">
                <a:solidFill>
                  <a:schemeClr val="bg1"/>
                </a:solidFill>
                <a:latin typeface="微软雅黑" panose="020B0503020204020204" pitchFamily="34" charset="-122"/>
                <a:ea typeface="微软雅黑" panose="020B0503020204020204" pitchFamily="34" charset="-122"/>
              </a:rPr>
              <a:t>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5719" y="184281"/>
            <a:ext cx="7156536" cy="276422"/>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重要</a:t>
            </a:r>
            <a:r>
              <a:rPr lang="zh-CN" altLang="en-US" sz="1100" dirty="0">
                <a:solidFill>
                  <a:schemeClr val="bg1"/>
                </a:solidFill>
                <a:latin typeface="微软雅黑" panose="020B0503020204020204" pitchFamily="34" charset="-122"/>
                <a:ea typeface="微软雅黑" panose="020B0503020204020204" pitchFamily="34" charset="-122"/>
                <a:sym typeface="+mn-ea"/>
              </a:rPr>
              <a:t>思想的核心观点和主要内容是什么？</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422" y="0"/>
            <a:ext cx="12189578" cy="3119050"/>
          </a:xfrm>
          <a:prstGeom prst="rect">
            <a:avLst/>
          </a:prstGeom>
          <a:gradFill flip="none" rotWithShape="1">
            <a:gsLst>
              <a:gs pos="0">
                <a:srgbClr val="EFC879">
                  <a:alpha val="55000"/>
                </a:srgbClr>
              </a:gs>
              <a:gs pos="100000">
                <a:srgbClr val="FBECC4">
                  <a:alpha val="0"/>
                </a:srgb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otham Rounded Book"/>
              <a:ea typeface="思源黑体 CN Regular"/>
            </a:endParaRPr>
          </a:p>
        </p:txBody>
      </p:sp>
      <p:sp>
        <p:nvSpPr>
          <p:cNvPr id="9" name="文本框 8"/>
          <p:cNvSpPr txBox="1"/>
          <p:nvPr/>
        </p:nvSpPr>
        <p:spPr>
          <a:xfrm>
            <a:off x="1289550" y="2269863"/>
            <a:ext cx="6160316" cy="553998"/>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坚持学习、学习、再学习，实践、实践、再实践</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09366" y="3625082"/>
            <a:ext cx="5637534" cy="1015663"/>
          </a:xfrm>
          <a:prstGeom prst="rect">
            <a:avLst/>
          </a:prstGeom>
          <a:noFill/>
        </p:spPr>
        <p:txBody>
          <a:bodyPr wrap="square" rtlCol="0">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坚持坚定正确的政治方向、政治立场和政治观点，严守政治纪律，提高政治敏锐性和政治鉴别力</a:t>
            </a:r>
            <a:endParaRPr lang="zh-CN" altLang="en-US" dirty="0"/>
          </a:p>
        </p:txBody>
      </p:sp>
      <p:sp>
        <p:nvSpPr>
          <p:cNvPr id="11" name="文本框 10"/>
          <p:cNvSpPr txBox="1"/>
          <p:nvPr/>
        </p:nvSpPr>
        <p:spPr>
          <a:xfrm>
            <a:off x="1293544" y="5339030"/>
            <a:ext cx="5653355" cy="553998"/>
          </a:xfrm>
          <a:prstGeom prst="rect">
            <a:avLst/>
          </a:prstGeom>
          <a:noFill/>
        </p:spPr>
        <p:txBody>
          <a:bodyPr wrap="square" rtlCol="0">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坚持和发扬共产党人的政治本色与革命气节</a:t>
            </a:r>
            <a:endParaRPr lang="zh-CN" altLang="en-US" dirty="0"/>
          </a:p>
        </p:txBody>
      </p:sp>
      <p:sp>
        <p:nvSpPr>
          <p:cNvPr id="16" name="文本框 15"/>
          <p:cNvSpPr txBox="1"/>
          <p:nvPr/>
        </p:nvSpPr>
        <p:spPr>
          <a:xfrm>
            <a:off x="1186644" y="1780938"/>
            <a:ext cx="1195318" cy="461665"/>
          </a:xfrm>
          <a:prstGeom prst="rect">
            <a:avLst/>
          </a:prstGeom>
          <a:noFill/>
        </p:spPr>
        <p:txBody>
          <a:bodyPr wrap="square">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讲学习</a:t>
            </a:r>
            <a:endParaRPr lang="zh-CN" altLang="en-US" sz="2400" dirty="0">
              <a:solidFill>
                <a:srgbClr val="C00000"/>
              </a:solidFill>
            </a:endParaRPr>
          </a:p>
        </p:txBody>
      </p:sp>
      <p:sp>
        <p:nvSpPr>
          <p:cNvPr id="18" name="文本框 17"/>
          <p:cNvSpPr txBox="1"/>
          <p:nvPr/>
        </p:nvSpPr>
        <p:spPr>
          <a:xfrm>
            <a:off x="1186644" y="3147115"/>
            <a:ext cx="1310053" cy="461665"/>
          </a:xfrm>
          <a:prstGeom prst="rect">
            <a:avLst/>
          </a:prstGeom>
          <a:noFill/>
        </p:spPr>
        <p:txBody>
          <a:bodyPr wrap="square">
            <a:spAutoFit/>
          </a:bodyPr>
          <a:lstStyle>
            <a:defPPr>
              <a:defRPr lang="zh-CN"/>
            </a:defPPr>
            <a:lvl1pPr algn="ctr">
              <a:defRPr sz="2400" b="1">
                <a:solidFill>
                  <a:schemeClr val="tx1">
                    <a:lumMod val="85000"/>
                    <a:lumOff val="15000"/>
                  </a:schemeClr>
                </a:solidFill>
                <a:latin typeface="华文中宋" panose="02010600040101010101" pitchFamily="2" charset="-122"/>
                <a:ea typeface="华文中宋" panose="02010600040101010101" pitchFamily="2" charset="-122"/>
              </a:defRPr>
            </a:lvl1pPr>
          </a:lstStyle>
          <a:p>
            <a:r>
              <a:rPr lang="zh-CN" altLang="en-US" dirty="0">
                <a:solidFill>
                  <a:srgbClr val="C00000"/>
                </a:solidFill>
              </a:rPr>
              <a:t>讲政治</a:t>
            </a:r>
            <a:endParaRPr lang="zh-CN" altLang="en-US" dirty="0">
              <a:solidFill>
                <a:srgbClr val="C00000"/>
              </a:solidFill>
            </a:endParaRPr>
          </a:p>
        </p:txBody>
      </p:sp>
      <p:sp>
        <p:nvSpPr>
          <p:cNvPr id="20" name="文本框 19"/>
          <p:cNvSpPr txBox="1"/>
          <p:nvPr/>
        </p:nvSpPr>
        <p:spPr>
          <a:xfrm>
            <a:off x="1178439" y="4838170"/>
            <a:ext cx="1294045" cy="461665"/>
          </a:xfrm>
          <a:prstGeom prst="rect">
            <a:avLst/>
          </a:prstGeom>
          <a:noFill/>
        </p:spPr>
        <p:txBody>
          <a:bodyPr wrap="square">
            <a:spAutoFit/>
          </a:bodyPr>
          <a:lstStyle>
            <a:defPPr>
              <a:defRPr lang="zh-CN"/>
            </a:defPPr>
            <a:lvl1pPr algn="ctr">
              <a:defRPr sz="2400" b="1">
                <a:solidFill>
                  <a:schemeClr val="tx1">
                    <a:lumMod val="85000"/>
                    <a:lumOff val="15000"/>
                  </a:schemeClr>
                </a:solidFill>
                <a:latin typeface="华文中宋" panose="02010600040101010101" pitchFamily="2" charset="-122"/>
                <a:ea typeface="华文中宋" panose="02010600040101010101" pitchFamily="2" charset="-122"/>
              </a:defRPr>
            </a:lvl1pPr>
          </a:lstStyle>
          <a:p>
            <a:r>
              <a:rPr lang="zh-CN" altLang="en-US" dirty="0">
                <a:solidFill>
                  <a:srgbClr val="C00000"/>
                </a:solidFill>
              </a:rPr>
              <a:t>讲正气</a:t>
            </a:r>
            <a:endParaRPr lang="zh-CN" altLang="en-US" dirty="0">
              <a:solidFill>
                <a:srgbClr val="C00000"/>
              </a:solidFill>
            </a:endParaRPr>
          </a:p>
        </p:txBody>
      </p:sp>
      <p:sp>
        <p:nvSpPr>
          <p:cNvPr id="4" name="文本框 3"/>
          <p:cNvSpPr txBox="1"/>
          <p:nvPr/>
        </p:nvSpPr>
        <p:spPr>
          <a:xfrm>
            <a:off x="1552550" y="1183403"/>
            <a:ext cx="4745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开展</a:t>
            </a:r>
            <a:r>
              <a:rPr kumimoji="1" lang="zh-CN" altLang="en-US" sz="2000" b="1" dirty="0">
                <a:solidFill>
                  <a:prstClr val="black">
                    <a:lumMod val="95000"/>
                    <a:lumOff val="5000"/>
                  </a:prstClr>
                </a:solidFill>
                <a:latin typeface="楷体" panose="02010609060101010101" pitchFamily="49" charset="-122"/>
                <a:ea typeface="楷体" panose="02010609060101010101" pitchFamily="49" charset="-122"/>
              </a:rPr>
              <a:t>“</a:t>
            </a:r>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三讲</a:t>
            </a:r>
            <a:r>
              <a:rPr kumimoji="1" lang="zh-CN" altLang="en-US" sz="2000" b="1" dirty="0">
                <a:solidFill>
                  <a:prstClr val="black">
                    <a:lumMod val="95000"/>
                    <a:lumOff val="5000"/>
                  </a:prstClr>
                </a:solidFill>
                <a:latin typeface="楷体" panose="02010609060101010101" pitchFamily="49" charset="-122"/>
                <a:ea typeface="楷体" panose="02010609060101010101" pitchFamily="49" charset="-122"/>
              </a:rPr>
              <a:t>”</a:t>
            </a:r>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教育</a:t>
            </a:r>
            <a:endPar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a:blip r:embed="rId1"/>
          <a:stretch>
            <a:fillRect/>
          </a:stretch>
        </p:blipFill>
        <p:spPr>
          <a:xfrm>
            <a:off x="7545059" y="1259996"/>
            <a:ext cx="3208686" cy="4577210"/>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9" name="文本框 18"/>
          <p:cNvSpPr txBox="1"/>
          <p:nvPr/>
        </p:nvSpPr>
        <p:spPr>
          <a:xfrm>
            <a:off x="7545058" y="5884831"/>
            <a:ext cx="3208688" cy="461665"/>
          </a:xfrm>
          <a:prstGeom prst="rect">
            <a:avLst/>
          </a:prstGeom>
          <a:noFill/>
        </p:spPr>
        <p:txBody>
          <a:bodyPr wrap="square" rtlCol="0">
            <a:spAutoFit/>
          </a:bodyPr>
          <a:lstStyle/>
          <a:p>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1999</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日，</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人民日报</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发表</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以整风精神深入开展</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三讲教育</a:t>
            </a:r>
            <a:r>
              <a:rPr lang="zh-CN" altLang="en-US" sz="1200" dirty="0">
                <a:solidFill>
                  <a:schemeClr val="tx1">
                    <a:lumMod val="50000"/>
                    <a:lumOff val="50000"/>
                  </a:schemeClr>
                </a:solidFill>
                <a:latin typeface="楷体" panose="02010609060101010101" pitchFamily="49" charset="-122"/>
                <a:ea typeface="楷体" panose="02010609060101010101" pitchFamily="49" charset="-122"/>
              </a:rPr>
              <a:t>”</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9" name="矩形 18"/>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1288027"/>
            <a:ext cx="9801703" cy="4499456"/>
          </a:xfrm>
          <a:prstGeom prst="frame">
            <a:avLst>
              <a:gd name="adj1" fmla="val 5374"/>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66863" y="1602658"/>
            <a:ext cx="9159874" cy="386144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49095" y="1770006"/>
            <a:ext cx="8995410" cy="3553460"/>
          </a:xfrm>
          <a:prstGeom prst="rect">
            <a:avLst/>
          </a:prstGeom>
        </p:spPr>
        <p:txBody>
          <a:bodyPr wrap="square">
            <a:spAutoFit/>
          </a:bodyPr>
          <a:lstStyle/>
          <a:p>
            <a:pPr fontAlgn="auto">
              <a:lnSpc>
                <a:spcPct val="150000"/>
              </a:lnSpc>
              <a:spcBef>
                <a:spcPts val="800"/>
              </a:spcBef>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    大家都要学习、学习、再学习。应该学会毛泽东同志所提倡的</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挤</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和</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钻</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的精神，先挤出时间来学习，然后再钻研进去。没有一股自觉的挤劲和钻劲，是学不好的。我再三讲，我们的领导干部，应该少搞一点卡拉 </a:t>
            </a: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OK</a:t>
            </a: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，少搞一点应酬活动，多搞一点学习。自己掌握的知识多了，学问多了，精神境界也就会高起来。</a:t>
            </a:r>
            <a:endParaRPr lang="en-US" altLang="zh-CN" sz="2200" b="1" dirty="0">
              <a:solidFill>
                <a:schemeClr val="tx1">
                  <a:lumMod val="85000"/>
                  <a:lumOff val="15000"/>
                </a:schemeClr>
              </a:solidFill>
              <a:latin typeface="楷体" panose="02010609060101010101" pitchFamily="49" charset="-122"/>
              <a:ea typeface="楷体" panose="02010609060101010101" pitchFamily="49" charset="-122"/>
            </a:endParaRPr>
          </a:p>
          <a:p>
            <a:pPr algn="r" fontAlgn="auto">
              <a:lnSpc>
                <a:spcPct val="150000"/>
              </a:lnSpc>
              <a:spcBef>
                <a:spcPts val="0"/>
              </a:spcBef>
            </a:pP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                     </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江泽民：</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讲学习，讲政治，讲正气</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 </a:t>
            </a:r>
            <a:endParaRPr lang="en-US" altLang="zh-CN" b="1" dirty="0">
              <a:solidFill>
                <a:schemeClr val="tx1">
                  <a:lumMod val="85000"/>
                  <a:lumOff val="15000"/>
                </a:schemeClr>
              </a:solidFill>
              <a:latin typeface="楷体" panose="02010609060101010101" pitchFamily="49" charset="-122"/>
              <a:ea typeface="楷体" panose="02010609060101010101" pitchFamily="49" charset="-122"/>
            </a:endParaRPr>
          </a:p>
          <a:p>
            <a:pPr algn="r" fontAlgn="auto">
              <a:lnSpc>
                <a:spcPct val="150000"/>
              </a:lnSpc>
              <a:spcBef>
                <a:spcPts val="0"/>
              </a:spcBef>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                                              （</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1995</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年</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11</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月</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8</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日）</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 </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spc="120" dirty="0" smtClean="0">
                <a:solidFill>
                  <a:schemeClr val="bg1"/>
                </a:solidFill>
                <a:latin typeface="微软雅黑" panose="020B0503020204020204" pitchFamily="34" charset="-122"/>
                <a:ea typeface="微软雅黑" panose="020B0503020204020204" pitchFamily="34" charset="-122"/>
              </a:rPr>
              <a:t>重要</a:t>
            </a:r>
            <a:r>
              <a:rPr lang="zh-CN" altLang="en-US" sz="1100" spc="120" dirty="0">
                <a:solidFill>
                  <a:schemeClr val="bg1"/>
                </a:solidFill>
                <a:latin typeface="微软雅黑" panose="020B0503020204020204" pitchFamily="34" charset="-122"/>
                <a:ea typeface="微软雅黑" panose="020B0503020204020204" pitchFamily="34" charset="-122"/>
              </a:rPr>
              <a:t>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76422"/>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重要</a:t>
            </a:r>
            <a:r>
              <a:rPr lang="zh-CN" altLang="en-US" sz="1100" dirty="0">
                <a:solidFill>
                  <a:schemeClr val="bg1"/>
                </a:solidFill>
                <a:latin typeface="微软雅黑" panose="020B0503020204020204" pitchFamily="34" charset="-122"/>
                <a:ea typeface="微软雅黑" panose="020B0503020204020204" pitchFamily="34" charset="-122"/>
                <a:sym typeface="+mn-ea"/>
              </a:rPr>
              <a:t>思想的核心观点和主要内容是什么？</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8020049" y="0"/>
            <a:ext cx="4171950" cy="6858000"/>
          </a:xfrm>
          <a:prstGeom prst="rect">
            <a:avLst/>
          </a:prstGeom>
          <a:gradFill flip="none" rotWithShape="1">
            <a:gsLst>
              <a:gs pos="100000">
                <a:srgbClr val="F6CBBA"/>
              </a:gs>
              <a:gs pos="57000">
                <a:srgbClr val="ED9184"/>
              </a:gs>
              <a:gs pos="0">
                <a:srgbClr val="B0261F"/>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5" name="图片 4"/>
          <p:cNvPicPr>
            <a:picLocks noChangeAspect="1"/>
          </p:cNvPicPr>
          <p:nvPr/>
        </p:nvPicPr>
        <p:blipFill>
          <a:blip r:embed="rId1"/>
          <a:stretch>
            <a:fillRect/>
          </a:stretch>
        </p:blipFill>
        <p:spPr>
          <a:xfrm>
            <a:off x="8302569" y="1820138"/>
            <a:ext cx="3648213" cy="3217724"/>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1" name="直角三角形 10"/>
          <p:cNvSpPr/>
          <p:nvPr/>
        </p:nvSpPr>
        <p:spPr>
          <a:xfrm>
            <a:off x="8242932" y="4205640"/>
            <a:ext cx="914400" cy="914400"/>
          </a:xfrm>
          <a:prstGeom prst="rtTriangle">
            <a:avLst/>
          </a:prstGeom>
          <a:solidFill>
            <a:srgbClr val="E97C3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矩形 43"/>
          <p:cNvSpPr/>
          <p:nvPr/>
        </p:nvSpPr>
        <p:spPr>
          <a:xfrm>
            <a:off x="-2541" y="2789647"/>
            <a:ext cx="45719" cy="1948859"/>
          </a:xfrm>
          <a:prstGeom prst="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文本框 2"/>
          <p:cNvSpPr txBox="1"/>
          <p:nvPr/>
        </p:nvSpPr>
        <p:spPr>
          <a:xfrm>
            <a:off x="1270869" y="1589270"/>
            <a:ext cx="6590620" cy="4654608"/>
          </a:xfrm>
          <a:prstGeom prst="rect">
            <a:avLst/>
          </a:prstGeom>
          <a:noFill/>
        </p:spPr>
        <p:txBody>
          <a:bodyPr wrap="square" rtlCol="0">
            <a:spAutoFit/>
          </a:bodyPr>
          <a:lstStyle/>
          <a:p>
            <a:pPr marL="342900" indent="-342900">
              <a:lnSpc>
                <a:spcPct val="150000"/>
              </a:lnSpc>
              <a:buClr>
                <a:srgbClr val="C00000"/>
              </a:buClr>
              <a:buFont typeface="Wingdings" panose="05000000000000000000" pitchFamily="2" charset="2"/>
              <a:buChar char="u"/>
            </a:pPr>
            <a:r>
              <a:rPr lang="en-US" altLang="zh-CN" sz="2000" dirty="0">
                <a:solidFill>
                  <a:prstClr val="black"/>
                </a:solidFill>
                <a:latin typeface="微软雅黑" panose="020B0503020204020204" pitchFamily="34" charset="-122"/>
                <a:ea typeface="微软雅黑" panose="020B0503020204020204" pitchFamily="34" charset="-122"/>
              </a:rPr>
              <a:t>1993</a:t>
            </a:r>
            <a:r>
              <a:rPr lang="zh-CN" altLang="en-US" sz="2000" dirty="0">
                <a:solidFill>
                  <a:prstClr val="black"/>
                </a:solidFill>
                <a:latin typeface="微软雅黑" panose="020B0503020204020204" pitchFamily="34" charset="-122"/>
                <a:ea typeface="微软雅黑" panose="020B0503020204020204" pitchFamily="34" charset="-122"/>
              </a:rPr>
              <a:t>年</a:t>
            </a:r>
            <a:r>
              <a:rPr lang="en-US" altLang="zh-CN" sz="2000" dirty="0">
                <a:solidFill>
                  <a:prstClr val="black"/>
                </a:solidFill>
                <a:latin typeface="微软雅黑" panose="020B0503020204020204" pitchFamily="34" charset="-122"/>
                <a:ea typeface="微软雅黑" panose="020B0503020204020204" pitchFamily="34" charset="-122"/>
              </a:rPr>
              <a:t>1</a:t>
            </a:r>
            <a:r>
              <a:rPr lang="zh-CN" altLang="en-US" sz="2000" dirty="0">
                <a:solidFill>
                  <a:prstClr val="black"/>
                </a:solidFill>
                <a:latin typeface="微软雅黑" panose="020B0503020204020204" pitchFamily="34" charset="-122"/>
                <a:ea typeface="微软雅黑" panose="020B0503020204020204" pitchFamily="34" charset="-122"/>
              </a:rPr>
              <a:t>月，中央纪委、监察部合署办公。</a:t>
            </a:r>
            <a:endParaRPr lang="en-US" altLang="zh-CN" sz="2000" dirty="0">
              <a:solidFill>
                <a:prstClr val="black"/>
              </a:solidFill>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en-US" altLang="zh-CN" sz="2000" dirty="0">
                <a:solidFill>
                  <a:prstClr val="black"/>
                </a:solidFill>
                <a:latin typeface="微软雅黑" panose="020B0503020204020204" pitchFamily="34" charset="-122"/>
                <a:ea typeface="微软雅黑" panose="020B0503020204020204" pitchFamily="34" charset="-122"/>
              </a:rPr>
              <a:t>1995</a:t>
            </a:r>
            <a:r>
              <a:rPr lang="zh-CN" altLang="en-US" sz="2000" dirty="0">
                <a:solidFill>
                  <a:prstClr val="black"/>
                </a:solidFill>
                <a:latin typeface="微软雅黑" panose="020B0503020204020204" pitchFamily="34" charset="-122"/>
                <a:ea typeface="微软雅黑" panose="020B0503020204020204" pitchFamily="34" charset="-122"/>
              </a:rPr>
              <a:t>年</a:t>
            </a:r>
            <a:r>
              <a:rPr lang="en-US" altLang="zh-CN" sz="2000" dirty="0">
                <a:solidFill>
                  <a:prstClr val="black"/>
                </a:solidFill>
                <a:latin typeface="微软雅黑" panose="020B0503020204020204" pitchFamily="34" charset="-122"/>
                <a:ea typeface="微软雅黑" panose="020B0503020204020204" pitchFamily="34" charset="-122"/>
              </a:rPr>
              <a:t>11</a:t>
            </a:r>
            <a:r>
              <a:rPr lang="zh-CN" altLang="en-US" sz="2000" dirty="0">
                <a:solidFill>
                  <a:prstClr val="black"/>
                </a:solidFill>
                <a:latin typeface="微软雅黑" panose="020B0503020204020204" pitchFamily="34" charset="-122"/>
                <a:ea typeface="微软雅黑" panose="020B0503020204020204" pitchFamily="34" charset="-122"/>
              </a:rPr>
              <a:t>月，最高人民检察院反贪污贿赂总局成立。</a:t>
            </a:r>
            <a:endParaRPr lang="en-US" altLang="zh-CN" sz="2000" dirty="0">
              <a:solidFill>
                <a:prstClr val="black"/>
              </a:solidFill>
              <a:latin typeface="微软雅黑" panose="020B0503020204020204" pitchFamily="34" charset="-122"/>
              <a:ea typeface="微软雅黑" panose="020B0503020204020204" pitchFamily="34" charset="-122"/>
            </a:endParaRPr>
          </a:p>
          <a:p>
            <a:pPr marL="342900" indent="-342900">
              <a:lnSpc>
                <a:spcPct val="150000"/>
              </a:lnSpc>
              <a:buClr>
                <a:srgbClr val="C00000"/>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这一时期，党中央制定</a:t>
            </a:r>
            <a:endParaRPr lang="en-US" altLang="zh-CN" sz="2000" dirty="0">
              <a:solidFill>
                <a:prstClr val="black"/>
              </a:solidFill>
              <a:latin typeface="微软雅黑" panose="020B0503020204020204" pitchFamily="34" charset="-122"/>
              <a:ea typeface="微软雅黑" panose="020B0503020204020204" pitchFamily="34" charset="-122"/>
            </a:endParaRPr>
          </a:p>
          <a:p>
            <a:pPr>
              <a:lnSpc>
                <a:spcPct val="150000"/>
              </a:lnSpc>
              <a:buClr>
                <a:srgbClr val="C00000"/>
              </a:buClr>
            </a:pPr>
            <a:r>
              <a:rPr lang="en-US" altLang="zh-CN" sz="2000" b="1" dirty="0">
                <a:solidFill>
                  <a:prstClr val="black"/>
                </a:solidFill>
                <a:latin typeface="楷体" panose="02010609060101010101" pitchFamily="49" charset="-122"/>
                <a:ea typeface="楷体" panose="02010609060101010101" pitchFamily="49" charset="-122"/>
              </a:rPr>
              <a:t>《</a:t>
            </a:r>
            <a:r>
              <a:rPr lang="zh-CN" altLang="en-US" sz="2000" b="1" dirty="0">
                <a:solidFill>
                  <a:prstClr val="black"/>
                </a:solidFill>
                <a:latin typeface="楷体" panose="02010609060101010101" pitchFamily="49" charset="-122"/>
                <a:ea typeface="楷体" panose="02010609060101010101" pitchFamily="49" charset="-122"/>
              </a:rPr>
              <a:t>中国共产党纪律处分条例（试行）</a:t>
            </a:r>
            <a:r>
              <a:rPr lang="en-US" altLang="zh-CN" sz="2000" b="1" dirty="0">
                <a:solidFill>
                  <a:prstClr val="black"/>
                </a:solidFill>
                <a:latin typeface="楷体" panose="02010609060101010101" pitchFamily="49" charset="-122"/>
                <a:ea typeface="楷体" panose="02010609060101010101" pitchFamily="49" charset="-122"/>
              </a:rPr>
              <a:t>》</a:t>
            </a:r>
            <a:endParaRPr lang="en-US" altLang="zh-CN" sz="2000" b="1" dirty="0">
              <a:solidFill>
                <a:prstClr val="black"/>
              </a:solidFill>
              <a:latin typeface="楷体" panose="02010609060101010101" pitchFamily="49" charset="-122"/>
              <a:ea typeface="楷体" panose="02010609060101010101" pitchFamily="49" charset="-122"/>
            </a:endParaRPr>
          </a:p>
          <a:p>
            <a:pPr>
              <a:lnSpc>
                <a:spcPct val="150000"/>
              </a:lnSpc>
              <a:buClr>
                <a:srgbClr val="C00000"/>
              </a:buClr>
            </a:pPr>
            <a:r>
              <a:rPr lang="en-US" altLang="zh-CN" sz="2000" b="1" dirty="0">
                <a:solidFill>
                  <a:prstClr val="black"/>
                </a:solidFill>
                <a:latin typeface="楷体" panose="02010609060101010101" pitchFamily="49" charset="-122"/>
                <a:ea typeface="楷体" panose="02010609060101010101" pitchFamily="49" charset="-122"/>
              </a:rPr>
              <a:t>《</a:t>
            </a:r>
            <a:r>
              <a:rPr lang="zh-CN" altLang="en-US" sz="2000" b="1" dirty="0">
                <a:solidFill>
                  <a:prstClr val="black"/>
                </a:solidFill>
                <a:latin typeface="楷体" panose="02010609060101010101" pitchFamily="49" charset="-122"/>
                <a:ea typeface="楷体" panose="02010609060101010101" pitchFamily="49" charset="-122"/>
              </a:rPr>
              <a:t>关于实行党风廉政建设责任制的规定</a:t>
            </a:r>
            <a:r>
              <a:rPr lang="en-US" altLang="zh-CN" sz="2000" b="1" dirty="0">
                <a:solidFill>
                  <a:prstClr val="black"/>
                </a:solidFill>
                <a:latin typeface="楷体" panose="02010609060101010101" pitchFamily="49" charset="-122"/>
                <a:ea typeface="楷体" panose="02010609060101010101" pitchFamily="49" charset="-122"/>
              </a:rPr>
              <a:t>》</a:t>
            </a:r>
            <a:endParaRPr lang="en-US" altLang="zh-CN" sz="2000" b="1" dirty="0">
              <a:solidFill>
                <a:prstClr val="black"/>
              </a:solidFill>
              <a:latin typeface="楷体" panose="02010609060101010101" pitchFamily="49" charset="-122"/>
              <a:ea typeface="楷体" panose="02010609060101010101" pitchFamily="49" charset="-122"/>
            </a:endParaRPr>
          </a:p>
          <a:p>
            <a:pPr>
              <a:lnSpc>
                <a:spcPct val="150000"/>
              </a:lnSpc>
              <a:buClr>
                <a:srgbClr val="C00000"/>
              </a:buClr>
            </a:pPr>
            <a:r>
              <a:rPr lang="en-US" altLang="zh-CN" sz="2000" b="1" dirty="0">
                <a:solidFill>
                  <a:prstClr val="black"/>
                </a:solidFill>
                <a:latin typeface="楷体" panose="02010609060101010101" pitchFamily="49" charset="-122"/>
                <a:ea typeface="楷体" panose="02010609060101010101" pitchFamily="49" charset="-122"/>
              </a:rPr>
              <a:t>《</a:t>
            </a:r>
            <a:r>
              <a:rPr lang="zh-CN" altLang="en-US" sz="2000" b="1" dirty="0">
                <a:solidFill>
                  <a:prstClr val="black"/>
                </a:solidFill>
                <a:latin typeface="楷体" panose="02010609060101010101" pitchFamily="49" charset="-122"/>
                <a:ea typeface="楷体" panose="02010609060101010101" pitchFamily="49" charset="-122"/>
              </a:rPr>
              <a:t>中国共产党党员领导干部廉洁从政若干准则（试行）</a:t>
            </a:r>
            <a:r>
              <a:rPr lang="en-US" altLang="zh-CN" sz="2000" b="1" dirty="0">
                <a:solidFill>
                  <a:prstClr val="black"/>
                </a:solidFill>
                <a:latin typeface="楷体" panose="02010609060101010101" pitchFamily="49" charset="-122"/>
                <a:ea typeface="楷体" panose="02010609060101010101" pitchFamily="49" charset="-122"/>
              </a:rPr>
              <a:t>》</a:t>
            </a:r>
            <a:r>
              <a:rPr lang="zh-CN" altLang="en-US" sz="2000" b="1" dirty="0">
                <a:solidFill>
                  <a:prstClr val="black"/>
                </a:solidFill>
                <a:latin typeface="楷体" panose="02010609060101010101" pitchFamily="49" charset="-122"/>
                <a:ea typeface="楷体" panose="02010609060101010101" pitchFamily="49" charset="-122"/>
              </a:rPr>
              <a:t>等党内法规。</a:t>
            </a:r>
            <a:endParaRPr lang="en-US" altLang="zh-CN" sz="2000" b="1" dirty="0">
              <a:solidFill>
                <a:prstClr val="black"/>
              </a:solidFill>
              <a:latin typeface="楷体" panose="02010609060101010101" pitchFamily="49" charset="-122"/>
              <a:ea typeface="楷体" panose="02010609060101010101" pitchFamily="49" charset="-122"/>
            </a:endParaRPr>
          </a:p>
          <a:p>
            <a:pPr marL="342900" indent="-342900">
              <a:lnSpc>
                <a:spcPct val="150000"/>
              </a:lnSpc>
              <a:buClr>
                <a:srgbClr val="C00000"/>
              </a:buClr>
              <a:buFont typeface="Wingdings" panose="05000000000000000000" pitchFamily="2" charset="2"/>
              <a:buChar char="u"/>
            </a:pPr>
            <a:r>
              <a:rPr lang="en-US" altLang="zh-CN" sz="2000" dirty="0">
                <a:solidFill>
                  <a:prstClr val="black"/>
                </a:solidFill>
                <a:latin typeface="微软雅黑" panose="020B0503020204020204" pitchFamily="34" charset="-122"/>
                <a:ea typeface="微软雅黑" panose="020B0503020204020204" pitchFamily="34" charset="-122"/>
              </a:rPr>
              <a:t>2001</a:t>
            </a:r>
            <a:r>
              <a:rPr lang="zh-CN" altLang="en-US" sz="2000" dirty="0">
                <a:solidFill>
                  <a:prstClr val="black"/>
                </a:solidFill>
                <a:latin typeface="微软雅黑" panose="020B0503020204020204" pitchFamily="34" charset="-122"/>
                <a:ea typeface="微软雅黑" panose="020B0503020204020204" pitchFamily="34" charset="-122"/>
              </a:rPr>
              <a:t>年</a:t>
            </a:r>
            <a:r>
              <a:rPr lang="en-US" altLang="zh-CN" sz="2000" dirty="0">
                <a:solidFill>
                  <a:prstClr val="black"/>
                </a:solidFill>
                <a:latin typeface="微软雅黑" panose="020B0503020204020204" pitchFamily="34" charset="-122"/>
                <a:ea typeface="微软雅黑" panose="020B0503020204020204" pitchFamily="34" charset="-122"/>
              </a:rPr>
              <a:t>9</a:t>
            </a:r>
            <a:r>
              <a:rPr lang="zh-CN" altLang="en-US" sz="2000" dirty="0">
                <a:solidFill>
                  <a:prstClr val="black"/>
                </a:solidFill>
                <a:latin typeface="微软雅黑" panose="020B0503020204020204" pitchFamily="34" charset="-122"/>
                <a:ea typeface="微软雅黑" panose="020B0503020204020204" pitchFamily="34" charset="-122"/>
              </a:rPr>
              <a:t>月，党的十五届六中全会通过</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中共中央关于加强和改进党的作风建设的决定</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，对加强作风建设作出全面部署。</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302569" y="5177339"/>
            <a:ext cx="3648214" cy="276999"/>
          </a:xfrm>
          <a:prstGeom prst="rect">
            <a:avLst/>
          </a:prstGeom>
          <a:noFill/>
        </p:spPr>
        <p:txBody>
          <a:bodyPr wrap="square" rtlCol="0">
            <a:spAutoFit/>
          </a:bodyPr>
          <a:lstStyle/>
          <a:p>
            <a:pPr algn="ct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最高人民检察院反贪污贿赂总局大门</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1198515" y="1048450"/>
            <a:ext cx="628153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dirty="0">
                <a:solidFill>
                  <a:prstClr val="black">
                    <a:lumMod val="95000"/>
                    <a:lumOff val="5000"/>
                  </a:prstClr>
                </a:solidFill>
                <a:latin typeface="微软雅黑" panose="020B0503020204020204" pitchFamily="34" charset="-122"/>
                <a:ea typeface="微软雅黑" panose="020B0503020204020204" pitchFamily="34" charset="-122"/>
              </a:rPr>
              <a:t>推进党风廉政建设与反腐败斗争</a:t>
            </a:r>
            <a:endParaRPr kumimoji="1" lang="zh-CN" altLang="en-US" sz="2000" b="1"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spc="120" dirty="0" smtClean="0">
                <a:solidFill>
                  <a:schemeClr val="bg1"/>
                </a:solidFill>
                <a:latin typeface="微软雅黑" panose="020B0503020204020204" pitchFamily="34" charset="-122"/>
                <a:ea typeface="微软雅黑" panose="020B0503020204020204" pitchFamily="34" charset="-122"/>
              </a:rPr>
              <a:t>重要</a:t>
            </a:r>
            <a:r>
              <a:rPr lang="zh-CN" altLang="en-US" sz="1100" spc="120" dirty="0">
                <a:solidFill>
                  <a:schemeClr val="bg1"/>
                </a:solidFill>
                <a:latin typeface="微软雅黑" panose="020B0503020204020204" pitchFamily="34" charset="-122"/>
                <a:ea typeface="微软雅黑" panose="020B0503020204020204" pitchFamily="34" charset="-122"/>
              </a:rPr>
              <a:t>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9" name="矩形 18"/>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195149" y="1200150"/>
            <a:ext cx="9801703" cy="4457700"/>
          </a:xfrm>
          <a:prstGeom prst="frame">
            <a:avLst>
              <a:gd name="adj1" fmla="val 5374"/>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6063" y="1550799"/>
            <a:ext cx="9159874" cy="375640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288345" y="1835391"/>
            <a:ext cx="7615311" cy="3187219"/>
          </a:xfrm>
          <a:prstGeom prst="rect">
            <a:avLst/>
          </a:prstGeom>
        </p:spPr>
        <p:txBody>
          <a:bodyPr wrap="square">
            <a:spAutoFit/>
          </a:bodyPr>
          <a:lstStyle/>
          <a:p>
            <a:pPr>
              <a:lnSpc>
                <a:spcPct val="150000"/>
              </a:lnSpc>
              <a:spcBef>
                <a:spcPts val="800"/>
              </a:spcBef>
            </a:pPr>
            <a:r>
              <a:rPr lang="zh-CN" altLang="en-US" sz="2200" b="1" dirty="0">
                <a:solidFill>
                  <a:schemeClr val="tx1">
                    <a:lumMod val="85000"/>
                    <a:lumOff val="15000"/>
                  </a:schemeClr>
                </a:solidFill>
                <a:latin typeface="楷体" panose="02010609060101010101" pitchFamily="49" charset="-122"/>
                <a:ea typeface="楷体" panose="02010609060101010101" pitchFamily="49" charset="-122"/>
              </a:rPr>
              <a:t>    我们不能否定党的主流是好的，也不能低估腐败现象的严重性和危害性。腐败现象是侵入党和国家机关健康肌体的病毒。如果我们掉以轻心，任其泛滥，就会葬送我们的党，葬送我们的人民政权，葬送我们的社会主义现代化大业。</a:t>
            </a:r>
            <a:endParaRPr lang="en-US" altLang="zh-CN" sz="2200" b="1" dirty="0">
              <a:solidFill>
                <a:schemeClr val="tx1">
                  <a:lumMod val="85000"/>
                  <a:lumOff val="15000"/>
                </a:schemeClr>
              </a:solidFill>
              <a:latin typeface="楷体" panose="02010609060101010101" pitchFamily="49" charset="-122"/>
              <a:ea typeface="楷体" panose="02010609060101010101" pitchFamily="49" charset="-122"/>
            </a:endParaRPr>
          </a:p>
          <a:p>
            <a:pPr>
              <a:lnSpc>
                <a:spcPct val="150000"/>
              </a:lnSpc>
              <a:spcBef>
                <a:spcPts val="800"/>
              </a:spcBef>
            </a:pPr>
            <a:r>
              <a:rPr lang="en-US" altLang="zh-CN" sz="2200" b="1" dirty="0">
                <a:solidFill>
                  <a:schemeClr val="tx1">
                    <a:lumMod val="85000"/>
                    <a:lumOff val="15000"/>
                  </a:schemeClr>
                </a:solidFill>
                <a:latin typeface="楷体" panose="02010609060101010101" pitchFamily="49" charset="-122"/>
                <a:ea typeface="楷体" panose="02010609060101010101" pitchFamily="49" charset="-122"/>
              </a:rPr>
              <a:t>             </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江泽民：</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加强反腐败斗争，推进党风廉政建设</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 </a:t>
            </a:r>
            <a:endParaRPr lang="en-US" altLang="zh-CN" b="1" dirty="0">
              <a:solidFill>
                <a:schemeClr val="tx1">
                  <a:lumMod val="85000"/>
                  <a:lumOff val="15000"/>
                </a:schemeClr>
              </a:solidFill>
              <a:latin typeface="楷体" panose="02010609060101010101" pitchFamily="49" charset="-122"/>
              <a:ea typeface="楷体" panose="02010609060101010101" pitchFamily="49" charset="-122"/>
            </a:endParaRPr>
          </a:p>
          <a:p>
            <a:pPr>
              <a:lnSpc>
                <a:spcPct val="150000"/>
              </a:lnSpc>
              <a:spcBef>
                <a:spcPts val="800"/>
              </a:spcBef>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                                              （</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1993</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年</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8</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月</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21</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日）</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 </a:t>
            </a:r>
            <a:endParaRPr lang="en-US" altLang="zh-CN" b="1"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专题七 </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spc="120" dirty="0" smtClean="0">
                <a:solidFill>
                  <a:schemeClr val="bg1"/>
                </a:solidFill>
                <a:latin typeface="微软雅黑" panose="020B0503020204020204" pitchFamily="34" charset="-122"/>
                <a:ea typeface="微软雅黑" panose="020B0503020204020204" pitchFamily="34" charset="-122"/>
              </a:rPr>
              <a:t>重要</a:t>
            </a:r>
            <a:r>
              <a:rPr lang="zh-CN" altLang="en-US" sz="1100" spc="120" dirty="0">
                <a:solidFill>
                  <a:schemeClr val="bg1"/>
                </a:solidFill>
                <a:latin typeface="微软雅黑" panose="020B0503020204020204" pitchFamily="34" charset="-122"/>
                <a:ea typeface="微软雅黑" panose="020B0503020204020204" pitchFamily="34" charset="-122"/>
              </a:rPr>
              <a:t>思想</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76422"/>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三个代表</a:t>
            </a:r>
            <a:r>
              <a:rPr lang="zh-CN" altLang="en-US" sz="1100" dirty="0" smtClean="0">
                <a:solidFill>
                  <a:schemeClr val="bg1"/>
                </a:solidFill>
                <a:latin typeface="楷体" panose="02010609060101010101" pitchFamily="49" charset="-122"/>
                <a:ea typeface="楷体" panose="02010609060101010101" pitchFamily="49" charset="-122"/>
                <a:sym typeface="+mn-ea"/>
              </a:rPr>
              <a:t>”</a:t>
            </a:r>
            <a:r>
              <a:rPr lang="zh-CN" altLang="en-US" sz="1100" dirty="0" smtClean="0">
                <a:solidFill>
                  <a:schemeClr val="bg1"/>
                </a:solidFill>
                <a:latin typeface="微软雅黑" panose="020B0503020204020204" pitchFamily="34" charset="-122"/>
                <a:ea typeface="微软雅黑" panose="020B0503020204020204" pitchFamily="34" charset="-122"/>
                <a:sym typeface="+mn-ea"/>
              </a:rPr>
              <a:t>重要</a:t>
            </a:r>
            <a:r>
              <a:rPr lang="zh-CN" altLang="en-US" sz="1100" dirty="0">
                <a:solidFill>
                  <a:schemeClr val="bg1"/>
                </a:solidFill>
                <a:latin typeface="微软雅黑" panose="020B0503020204020204" pitchFamily="34" charset="-122"/>
                <a:ea typeface="微软雅黑" panose="020B0503020204020204" pitchFamily="34" charset="-122"/>
                <a:sym typeface="+mn-ea"/>
              </a:rPr>
              <a:t>思想的核心观点和主要内容是什么？</a:t>
            </a:r>
            <a:endParaRPr lang="zh-CN" altLang="en-US" sz="1100" dirty="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MEDIACOVER_FLAG" val="1"/>
  <p:tag name="KSO_WM_UNIT_MEDIACOVER_BTN_STATE" val="1"/>
  <p:tag name="KSO_WM_UNIT_MEDIACOVER_BTNRECT" val="0*0*0*0"/>
</p:tagLst>
</file>

<file path=ppt/tags/tag10.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7"/>
  <p:tag name="KSO_WM_UNIT_ID" val="diagram4_4*m_i*1_7"/>
  <p:tag name="KSO_WM_UNIT_CLEAR" val="1"/>
  <p:tag name="KSO_WM_UNIT_LAYERLEVEL" val="1_1"/>
  <p:tag name="KSO_WM_DIAGRAM_GROUP_CODE" val="m1-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8"/>
  <p:tag name="KSO_WM_UNIT_ID" val="diagram4_4*m_i*1_8"/>
  <p:tag name="KSO_WM_UNIT_CLEAR" val="1"/>
  <p:tag name="KSO_WM_UNIT_LAYERLEVEL" val="1_1"/>
  <p:tag name="KSO_WM_DIAGRAM_GROUP_CODE" val="m1-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9"/>
  <p:tag name="KSO_WM_UNIT_ID" val="diagram4_4*m_i*1_9"/>
  <p:tag name="KSO_WM_UNIT_CLEAR" val="1"/>
  <p:tag name="KSO_WM_UNIT_LAYERLEVEL" val="1_1"/>
  <p:tag name="KSO_WM_DIAGRAM_GROUP_CODE" val="m1-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10"/>
  <p:tag name="KSO_WM_UNIT_ID" val="diagram4_4*m_i*1_10"/>
  <p:tag name="KSO_WM_UNIT_CLEAR" val="1"/>
  <p:tag name="KSO_WM_UNIT_LAYERLEVEL" val="1_1"/>
  <p:tag name="KSO_WM_DIAGRAM_GROUP_CODE" val="m1-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11"/>
  <p:tag name="KSO_WM_UNIT_ID" val="diagram4_4*m_i*1_11"/>
  <p:tag name="KSO_WM_UNIT_CLEAR" val="1"/>
  <p:tag name="KSO_WM_UNIT_LAYERLEVEL" val="1_1"/>
  <p:tag name="KSO_WM_DIAGRAM_GROUP_CODE" val="m1-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540"/>
  <p:tag name="KSO_WM_UNIT_TYPE" val="m_i"/>
  <p:tag name="KSO_WM_UNIT_INDEX" val="1_3"/>
  <p:tag name="KSO_WM_UNIT_ID" val="diagram540_5*m_i*1_3"/>
  <p:tag name="KSO_WM_UNIT_CLEAR" val="1"/>
  <p:tag name="KSO_WM_UNIT_LAYERLEVEL" val="1_1"/>
  <p:tag name="KSO_WM_DIAGRAM_GROUP_CODE" val="m1-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540"/>
  <p:tag name="KSO_WM_UNIT_TYPE" val="m_i"/>
  <p:tag name="KSO_WM_UNIT_INDEX" val="1_4"/>
  <p:tag name="KSO_WM_UNIT_ID" val="diagram540_5*m_i*1_4"/>
  <p:tag name="KSO_WM_UNIT_CLEAR" val="1"/>
  <p:tag name="KSO_WM_UNIT_LAYERLEVEL" val="1_1"/>
  <p:tag name="KSO_WM_DIAGRAM_GROUP_CODE" val="m1-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540"/>
  <p:tag name="KSO_WM_UNIT_TYPE" val="m_i"/>
  <p:tag name="KSO_WM_UNIT_INDEX" val="1_5"/>
  <p:tag name="KSO_WM_UNIT_ID" val="diagram540_5*m_i*1_5"/>
  <p:tag name="KSO_WM_UNIT_CLEAR" val="1"/>
  <p:tag name="KSO_WM_UNIT_LAYERLEVEL" val="1_1"/>
  <p:tag name="KSO_WM_DIAGRAM_GROUP_CODE" val="m1-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540"/>
  <p:tag name="KSO_WM_UNIT_TYPE" val="m_i"/>
  <p:tag name="KSO_WM_UNIT_INDEX" val="1_6"/>
  <p:tag name="KSO_WM_UNIT_ID" val="diagram540_5*m_i*1_6"/>
  <p:tag name="KSO_WM_UNIT_CLEAR" val="1"/>
  <p:tag name="KSO_WM_UNIT_LAYERLEVEL" val="1_1"/>
  <p:tag name="KSO_WM_DIAGRAM_GROUP_CODE" val="m1-1"/>
</p:tagLst>
</file>

<file path=ppt/tags/tag19.xml><?xml version="1.0" encoding="utf-8"?>
<p:tagLst xmlns:p="http://schemas.openxmlformats.org/presentationml/2006/main">
  <p:tag name="MH" val="20190130095158"/>
  <p:tag name="MH_LIBRARY" val="GRAPHIC"/>
  <p:tag name="MH_TYPE" val="SubTitle"/>
  <p:tag name="MH_ORDER" val="1"/>
</p:tagLst>
</file>

<file path=ppt/tags/tag2.xml><?xml version="1.0" encoding="utf-8"?>
<p:tagLst xmlns:p="http://schemas.openxmlformats.org/presentationml/2006/main">
  <p:tag name="PA" val="v5.2.11"/>
</p:tagLst>
</file>

<file path=ppt/tags/tag20.xml><?xml version="1.0" encoding="utf-8"?>
<p:tagLst xmlns:p="http://schemas.openxmlformats.org/presentationml/2006/main">
  <p:tag name="MH" val="20190130095158"/>
  <p:tag name="MH_LIBRARY" val="GRAPHIC"/>
  <p:tag name="MH_TYPE" val="SubTitle"/>
  <p:tag name="MH_ORDER" val="2"/>
</p:tagLst>
</file>

<file path=ppt/tags/tag21.xml><?xml version="1.0" encoding="utf-8"?>
<p:tagLst xmlns:p="http://schemas.openxmlformats.org/presentationml/2006/main">
  <p:tag name="MH" val="20190130095158"/>
  <p:tag name="MH_LIBRARY" val="GRAPHIC"/>
  <p:tag name="MH_TYPE" val="Other"/>
  <p:tag name="MH_ORDER" val="1"/>
</p:tagLst>
</file>

<file path=ppt/tags/tag22.xml><?xml version="1.0" encoding="utf-8"?>
<p:tagLst xmlns:p="http://schemas.openxmlformats.org/presentationml/2006/main">
  <p:tag name="MH" val="20190525143039"/>
  <p:tag name="MH_LIBRARY" val="GRAPHIC"/>
  <p:tag name="MH_TYPE" val="Other"/>
  <p:tag name="MH_ORDER" val="1"/>
</p:tagLst>
</file>

<file path=ppt/tags/tag23.xml><?xml version="1.0" encoding="utf-8"?>
<p:tagLst xmlns:p="http://schemas.openxmlformats.org/presentationml/2006/main">
  <p:tag name="MH" val="20190525143039"/>
  <p:tag name="MH_LIBRARY" val="GRAPHIC"/>
  <p:tag name="MH_TYPE" val="Other"/>
  <p:tag name="MH_ORDER" val="4"/>
</p:tagLst>
</file>

<file path=ppt/tags/tag24.xml><?xml version="1.0" encoding="utf-8"?>
<p:tagLst xmlns:p="http://schemas.openxmlformats.org/presentationml/2006/main">
  <p:tag name="MH" val="20190525143039"/>
  <p:tag name="MH_LIBRARY" val="GRAPHIC"/>
  <p:tag name="MH_TYPE" val="Other"/>
  <p:tag name="MH_ORDER" val="6"/>
</p:tagLst>
</file>

<file path=ppt/tags/tag25.xml><?xml version="1.0" encoding="utf-8"?>
<p:tagLst xmlns:p="http://schemas.openxmlformats.org/presentationml/2006/main">
  <p:tag name="MH" val="20190525143039"/>
  <p:tag name="MH_LIBRARY" val="GRAPHIC"/>
  <p:tag name="MH_TYPE" val="Other"/>
  <p:tag name="MH_ORDER" val="9"/>
</p:tagLst>
</file>

<file path=ppt/tags/tag26.xml><?xml version="1.0" encoding="utf-8"?>
<p:tagLst xmlns:p="http://schemas.openxmlformats.org/presentationml/2006/main">
  <p:tag name="KSO_WM_UNIT_PLACING_PICTURE_USER_VIEWPORT" val="{&quot;height&quot;:5077.5007874015746,&quot;width&quot;:4935}"/>
</p:tagLst>
</file>

<file path=ppt/tags/tag27.xml><?xml version="1.0" encoding="utf-8"?>
<p:tagLst xmlns:p="http://schemas.openxmlformats.org/presentationml/2006/main">
  <p:tag name="KSO_WM_TEMPLATE_CATEGORY" val="diagram"/>
  <p:tag name="KSO_WM_TEMPLATE_INDEX" val="490"/>
  <p:tag name="KSO_WM_UNIT_TYPE" val="m_i"/>
  <p:tag name="KSO_WM_UNIT_INDEX" val="1_1"/>
  <p:tag name="KSO_WM_UNIT_ID" val="259*m_i*1_1"/>
  <p:tag name="KSO_WM_UNIT_CLEAR" val="1"/>
  <p:tag name="KSO_WM_UNIT_LAYERLEVEL" val="1_1"/>
  <p:tag name="KSO_WM_BEAUTIFY_FLAG" val="#wm#"/>
  <p:tag name="KSO_WM_DIAGRAM_GROUP_CODE" val="m1-1"/>
  <p:tag name="KSO_WM_TAG_VERSION" val="1.0"/>
</p:tagLst>
</file>

<file path=ppt/tags/tag28.xml><?xml version="1.0" encoding="utf-8"?>
<p:tagLst xmlns:p="http://schemas.openxmlformats.org/presentationml/2006/main">
  <p:tag name="KSO_WM_TEMPLATE_CATEGORY" val="diagram"/>
  <p:tag name="KSO_WM_TEMPLATE_INDEX" val="490"/>
  <p:tag name="KSO_WM_UNIT_TYPE" val="m_i"/>
  <p:tag name="KSO_WM_UNIT_INDEX" val="1_2"/>
  <p:tag name="KSO_WM_UNIT_ID" val="259*m_i*1_2"/>
  <p:tag name="KSO_WM_UNIT_CLEAR" val="1"/>
  <p:tag name="KSO_WM_UNIT_LAYERLEVEL" val="1_1"/>
  <p:tag name="KSO_WM_BEAUTIFY_FLAG" val="#wm#"/>
  <p:tag name="KSO_WM_DIAGRAM_GROUP_CODE" val="m1-1"/>
  <p:tag name="KSO_WM_TAG_VERSION" val="1.0"/>
</p:tagLst>
</file>

<file path=ppt/tags/tag29.xml><?xml version="1.0" encoding="utf-8"?>
<p:tagLst xmlns:p="http://schemas.openxmlformats.org/presentationml/2006/main">
  <p:tag name="KSO_WM_TEMPLATE_CATEGORY" val="diagram"/>
  <p:tag name="KSO_WM_TEMPLATE_INDEX" val="490"/>
  <p:tag name="KSO_WM_UNIT_TYPE" val="m_i"/>
  <p:tag name="KSO_WM_UNIT_INDEX" val="1_3"/>
  <p:tag name="KSO_WM_UNIT_ID" val="259*m_i*1_3"/>
  <p:tag name="KSO_WM_UNIT_CLEAR" val="1"/>
  <p:tag name="KSO_WM_UNIT_LAYERLEVEL" val="1_1"/>
  <p:tag name="KSO_WM_BEAUTIFY_FLAG" val="#wm#"/>
  <p:tag name="KSO_WM_DIAGRAM_GROUP_CODE" val="m1-1"/>
  <p:tag name="KSO_WM_TAG_VERSION" val="1.0"/>
</p:tagLst>
</file>

<file path=ppt/tags/tag3.xml><?xml version="1.0" encoding="utf-8"?>
<p:tagLst xmlns:p="http://schemas.openxmlformats.org/presentationml/2006/main">
  <p:tag name="PA" val="v5.2.9"/>
  <p:tag name="RESOURCELIBID_ANIM" val="462"/>
</p:tagLst>
</file>

<file path=ppt/tags/tag30.xml><?xml version="1.0" encoding="utf-8"?>
<p:tagLst xmlns:p="http://schemas.openxmlformats.org/presentationml/2006/main">
  <p:tag name="KSO_WM_BEAUTIFY_FLAG" val="#wm#"/>
  <p:tag name="KSO_WM_UNIT_TYPE" val="i"/>
  <p:tag name="KSO_WM_UNIT_ID" val="diagram490_4*i*19"/>
  <p:tag name="KSO_WM_TEMPLATE_CATEGORY" val="diagram"/>
  <p:tag name="KSO_WM_TEMPLATE_INDEX" val="490"/>
  <p:tag name="KSO_WM_TAG_VERSION" val="1.0"/>
  <p:tag name="KSO_WM_UNIT_INDEX" val="19"/>
</p:tagLst>
</file>

<file path=ppt/tags/tag31.xml><?xml version="1.0" encoding="utf-8"?>
<p:tagLst xmlns:p="http://schemas.openxmlformats.org/presentationml/2006/main">
  <p:tag name="KSO_WM_TEMPLATE_CATEGORY" val="diagram"/>
  <p:tag name="KSO_WM_TEMPLATE_INDEX" val="490"/>
  <p:tag name="KSO_WM_UNIT_TYPE" val="m_i"/>
  <p:tag name="KSO_WM_UNIT_INDEX" val="1_7"/>
  <p:tag name="KSO_WM_UNIT_ID" val="259*m_i*1_7"/>
  <p:tag name="KSO_WM_UNIT_CLEAR" val="1"/>
  <p:tag name="KSO_WM_UNIT_LAYERLEVEL" val="1_1"/>
  <p:tag name="KSO_WM_BEAUTIFY_FLAG" val="#wm#"/>
  <p:tag name="KSO_WM_DIAGRAM_GROUP_CODE" val="m1-1"/>
  <p:tag name="KSO_WM_TAG_VERSION" val="1.0"/>
</p:tagLst>
</file>

<file path=ppt/tags/tag32.xml><?xml version="1.0" encoding="utf-8"?>
<p:tagLst xmlns:p="http://schemas.openxmlformats.org/presentationml/2006/main">
  <p:tag name="KSO_WM_TEMPLATE_CATEGORY" val="diagram"/>
  <p:tag name="KSO_WM_TEMPLATE_INDEX" val="490"/>
  <p:tag name="KSO_WM_UNIT_TYPE" val="m_i"/>
  <p:tag name="KSO_WM_UNIT_INDEX" val="1_8"/>
  <p:tag name="KSO_WM_UNIT_ID" val="259*m_i*1_8"/>
  <p:tag name="KSO_WM_UNIT_CLEAR" val="1"/>
  <p:tag name="KSO_WM_UNIT_LAYERLEVEL" val="1_1"/>
  <p:tag name="KSO_WM_BEAUTIFY_FLAG" val="#wm#"/>
  <p:tag name="KSO_WM_DIAGRAM_GROUP_CODE" val="m1-1"/>
  <p:tag name="KSO_WM_TAG_VERSION" val="1.0"/>
</p:tagLst>
</file>

<file path=ppt/tags/tag33.xml><?xml version="1.0" encoding="utf-8"?>
<p:tagLst xmlns:p="http://schemas.openxmlformats.org/presentationml/2006/main">
  <p:tag name="KSO_WM_BEAUTIFY_FLAG" val="#wm#"/>
  <p:tag name="KSO_WM_UNIT_TYPE" val="i"/>
  <p:tag name="KSO_WM_UNIT_ID" val="diagram490_4*i*24"/>
  <p:tag name="KSO_WM_TEMPLATE_CATEGORY" val="diagram"/>
  <p:tag name="KSO_WM_TEMPLATE_INDEX" val="490"/>
  <p:tag name="KSO_WM_TAG_VERSION" val="1.0"/>
  <p:tag name="KSO_WM_UNIT_INDEX" val="24"/>
</p:tagLst>
</file>

<file path=ppt/tags/tag34.xml><?xml version="1.0" encoding="utf-8"?>
<p:tagLst xmlns:p="http://schemas.openxmlformats.org/presentationml/2006/main">
  <p:tag name="KSO_WM_TEMPLATE_CATEGORY" val="diagram"/>
  <p:tag name="KSO_WM_TEMPLATE_INDEX" val="490"/>
  <p:tag name="KSO_WM_UNIT_TYPE" val="m_i"/>
  <p:tag name="KSO_WM_UNIT_INDEX" val="1_9"/>
  <p:tag name="KSO_WM_UNIT_ID" val="259*m_i*1_9"/>
  <p:tag name="KSO_WM_UNIT_CLEAR" val="1"/>
  <p:tag name="KSO_WM_UNIT_LAYERLEVEL" val="1_1"/>
  <p:tag name="KSO_WM_BEAUTIFY_FLAG" val="#wm#"/>
  <p:tag name="KSO_WM_DIAGRAM_GROUP_CODE" val="m1-1"/>
  <p:tag name="KSO_WM_TAG_VERSION" val="1.0"/>
</p:tagLst>
</file>

<file path=ppt/tags/tag35.xml><?xml version="1.0" encoding="utf-8"?>
<p:tagLst xmlns:p="http://schemas.openxmlformats.org/presentationml/2006/main">
  <p:tag name="KSO_WM_TEMPLATE_CATEGORY" val="diagram"/>
  <p:tag name="KSO_WM_TEMPLATE_INDEX" val="490"/>
  <p:tag name="KSO_WM_UNIT_TYPE" val="m_i"/>
  <p:tag name="KSO_WM_UNIT_INDEX" val="1_10"/>
  <p:tag name="KSO_WM_UNIT_ID" val="259*m_i*1_10"/>
  <p:tag name="KSO_WM_UNIT_CLEAR" val="1"/>
  <p:tag name="KSO_WM_UNIT_LAYERLEVEL" val="1_1"/>
  <p:tag name="KSO_WM_BEAUTIFY_FLAG" val="#wm#"/>
  <p:tag name="KSO_WM_DIAGRAM_GROUP_CODE" val="m1-1"/>
  <p:tag name="KSO_WM_TAG_VERSION" val="1.0"/>
</p:tagLst>
</file>

<file path=ppt/tags/tag36.xml><?xml version="1.0" encoding="utf-8"?>
<p:tagLst xmlns:p="http://schemas.openxmlformats.org/presentationml/2006/main">
  <p:tag name="KSO_WM_TEMPLATE_CATEGORY" val="diagram"/>
  <p:tag name="KSO_WM_TEMPLATE_INDEX" val="490"/>
  <p:tag name="KSO_WM_UNIT_TYPE" val="m_i"/>
  <p:tag name="KSO_WM_UNIT_INDEX" val="1_11"/>
  <p:tag name="KSO_WM_UNIT_ID" val="259*m_i*1_11"/>
  <p:tag name="KSO_WM_UNIT_CLEAR" val="1"/>
  <p:tag name="KSO_WM_UNIT_LAYERLEVEL" val="1_1"/>
  <p:tag name="KSO_WM_BEAUTIFY_FLAG" val="#wm#"/>
  <p:tag name="KSO_WM_DIAGRAM_GROUP_CODE" val="m1-1"/>
  <p:tag name="KSO_WM_TAG_VERSION" val="1.0"/>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1"/>
  <p:tag name="KSO_WM_UNIT_ID" val="diagram4_4*m_i*1_1"/>
  <p:tag name="KSO_WM_UNIT_CLEAR" val="1"/>
  <p:tag name="KSO_WM_UNIT_LAYERLEVEL" val="1_1"/>
  <p:tag name="KSO_WM_DIAGRAM_GROUP_CODE" val="m1-1"/>
</p:tagLst>
</file>

<file path=ppt/tags/tag40.xml><?xml version="1.0" encoding="utf-8"?>
<p:tagLst xmlns:p="http://schemas.openxmlformats.org/presentationml/2006/main">
  <p:tag name="PA" val="v5.2.11"/>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KSO_WM_TAG_VERSION" val="1.0"/>
  <p:tag name="KSO_WM_BEAUTIFY_FLAG" val="#wm#"/>
  <p:tag name="KSO_WM_TEMPLATE_CATEGORY" val="diagram"/>
  <p:tag name="KSO_WM_TEMPLATE_INDEX" val="131"/>
  <p:tag name="KSO_WM_UNIT_TYPE" val="m_i"/>
  <p:tag name="KSO_WM_UNIT_INDEX" val="1_1"/>
  <p:tag name="KSO_WM_UNIT_ID" val="diagram131_4*m_i*1_1"/>
  <p:tag name="KSO_WM_UNIT_CLEAR" val="1"/>
  <p:tag name="KSO_WM_UNIT_LAYERLEVEL" val="1_1"/>
  <p:tag name="KSO_WM_DIAGRAM_GROUP_CODE" val="m1-1"/>
</p:tagLst>
</file>

<file path=ppt/tags/tag43.xml><?xml version="1.0" encoding="utf-8"?>
<p:tagLst xmlns:p="http://schemas.openxmlformats.org/presentationml/2006/main">
  <p:tag name="KSO_WM_TAG_VERSION" val="1.0"/>
  <p:tag name="KSO_WM_BEAUTIFY_FLAG" val="#wm#"/>
  <p:tag name="KSO_WM_UNIT_TYPE" val="i"/>
  <p:tag name="KSO_WM_UNIT_ID" val="diagram131_4*i*1"/>
  <p:tag name="KSO_WM_TEMPLATE_CATEGORY" val="diagram"/>
  <p:tag name="KSO_WM_TEMPLATE_INDEX" val="131"/>
  <p:tag name="KSO_WM_UNIT_INDEX" val="1"/>
</p:tagLst>
</file>

<file path=ppt/tags/tag44.xml><?xml version="1.0" encoding="utf-8"?>
<p:tagLst xmlns:p="http://schemas.openxmlformats.org/presentationml/2006/main">
  <p:tag name="KSO_WM_TAG_VERSION" val="1.0"/>
  <p:tag name="KSO_WM_BEAUTIFY_FLAG" val="#wm#"/>
  <p:tag name="KSO_WM_TEMPLATE_CATEGORY" val="diagram"/>
  <p:tag name="KSO_WM_TEMPLATE_INDEX" val="131"/>
  <p:tag name="KSO_WM_UNIT_TYPE" val="m_i"/>
  <p:tag name="KSO_WM_UNIT_INDEX" val="1_2"/>
  <p:tag name="KSO_WM_UNIT_ID" val="diagram131_4*m_i*1_2"/>
  <p:tag name="KSO_WM_UNIT_CLEAR" val="1"/>
  <p:tag name="KSO_WM_UNIT_LAYERLEVEL" val="1_1"/>
  <p:tag name="KSO_WM_DIAGRAM_GROUP_CODE" val="m1-1"/>
</p:tagLst>
</file>

<file path=ppt/tags/tag45.xml><?xml version="1.0" encoding="utf-8"?>
<p:tagLst xmlns:p="http://schemas.openxmlformats.org/presentationml/2006/main">
  <p:tag name="KSO_WM_TAG_VERSION" val="1.0"/>
  <p:tag name="KSO_WM_BEAUTIFY_FLAG" val="#wm#"/>
  <p:tag name="KSO_WM_TEMPLATE_CATEGORY" val="diagram"/>
  <p:tag name="KSO_WM_TEMPLATE_INDEX" val="131"/>
  <p:tag name="KSO_WM_UNIT_TYPE" val="m_i"/>
  <p:tag name="KSO_WM_UNIT_INDEX" val="1_3"/>
  <p:tag name="KSO_WM_UNIT_ID" val="diagram131_4*m_i*1_3"/>
  <p:tag name="KSO_WM_UNIT_CLEAR" val="1"/>
  <p:tag name="KSO_WM_UNIT_LAYERLEVEL" val="1_1"/>
  <p:tag name="KSO_WM_DIAGRAM_GROUP_CODE" val="m1-1"/>
</p:tagLst>
</file>

<file path=ppt/tags/tag46.xml><?xml version="1.0" encoding="utf-8"?>
<p:tagLst xmlns:p="http://schemas.openxmlformats.org/presentationml/2006/main">
  <p:tag name="KSO_WM_TAG_VERSION" val="1.0"/>
  <p:tag name="KSO_WM_BEAUTIFY_FLAG" val="#wm#"/>
  <p:tag name="KSO_WM_UNIT_TYPE" val="i"/>
  <p:tag name="KSO_WM_UNIT_ID" val="diagram131_4*i*6"/>
  <p:tag name="KSO_WM_TEMPLATE_CATEGORY" val="diagram"/>
  <p:tag name="KSO_WM_TEMPLATE_INDEX" val="131"/>
  <p:tag name="KSO_WM_UNIT_INDEX" val="6"/>
</p:tagLst>
</file>

<file path=ppt/tags/tag47.xml><?xml version="1.0" encoding="utf-8"?>
<p:tagLst xmlns:p="http://schemas.openxmlformats.org/presentationml/2006/main">
  <p:tag name="KSO_WM_TAG_VERSION" val="1.0"/>
  <p:tag name="KSO_WM_BEAUTIFY_FLAG" val="#wm#"/>
  <p:tag name="KSO_WM_TEMPLATE_CATEGORY" val="diagram"/>
  <p:tag name="KSO_WM_TEMPLATE_INDEX" val="131"/>
  <p:tag name="KSO_WM_UNIT_TYPE" val="m_i"/>
  <p:tag name="KSO_WM_UNIT_INDEX" val="1_4"/>
  <p:tag name="KSO_WM_UNIT_ID" val="diagram131_4*m_i*1_4"/>
  <p:tag name="KSO_WM_UNIT_CLEAR" val="1"/>
  <p:tag name="KSO_WM_UNIT_LAYERLEVEL" val="1_1"/>
  <p:tag name="KSO_WM_DIAGRAM_GROUP_CODE" val="m1-1"/>
</p:tagLst>
</file>

<file path=ppt/tags/tag48.xml><?xml version="1.0" encoding="utf-8"?>
<p:tagLst xmlns:p="http://schemas.openxmlformats.org/presentationml/2006/main">
  <p:tag name="KSO_WM_TAG_VERSION" val="1.0"/>
  <p:tag name="KSO_WM_BEAUTIFY_FLAG" val="#wm#"/>
  <p:tag name="KSO_WM_TEMPLATE_CATEGORY" val="diagram"/>
  <p:tag name="KSO_WM_TEMPLATE_INDEX" val="131"/>
  <p:tag name="KSO_WM_UNIT_TYPE" val="m_i"/>
  <p:tag name="KSO_WM_UNIT_INDEX" val="1_5"/>
  <p:tag name="KSO_WM_UNIT_ID" val="diagram131_4*m_i*1_5"/>
  <p:tag name="KSO_WM_UNIT_CLEAR" val="1"/>
  <p:tag name="KSO_WM_UNIT_LAYERLEVEL" val="1_1"/>
  <p:tag name="KSO_WM_DIAGRAM_GROUP_CODE" val="m1-1"/>
</p:tagLst>
</file>

<file path=ppt/tags/tag49.xml><?xml version="1.0" encoding="utf-8"?>
<p:tagLst xmlns:p="http://schemas.openxmlformats.org/presentationml/2006/main">
  <p:tag name="KSO_WM_TAG_VERSION" val="1.0"/>
  <p:tag name="KSO_WM_BEAUTIFY_FLAG" val="#wm#"/>
  <p:tag name="KSO_WM_UNIT_TYPE" val="i"/>
  <p:tag name="KSO_WM_UNIT_ID" val="diagram131_4*i*11"/>
  <p:tag name="KSO_WM_TEMPLATE_CATEGORY" val="diagram"/>
  <p:tag name="KSO_WM_TEMPLATE_INDEX" val="131"/>
  <p:tag name="KSO_WM_UNIT_INDEX" val="11"/>
</p:tagLst>
</file>

<file path=ppt/tags/tag5.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2"/>
  <p:tag name="KSO_WM_UNIT_ID" val="diagram4_4*m_i*1_2"/>
  <p:tag name="KSO_WM_UNIT_CLEAR" val="1"/>
  <p:tag name="KSO_WM_UNIT_LAYERLEVEL" val="1_1"/>
  <p:tag name="KSO_WM_DIAGRAM_GROUP_CODE" val="m1-1"/>
</p:tagLst>
</file>

<file path=ppt/tags/tag50.xml><?xml version="1.0" encoding="utf-8"?>
<p:tagLst xmlns:p="http://schemas.openxmlformats.org/presentationml/2006/main">
  <p:tag name="KSO_WM_TAG_VERSION" val="1.0"/>
  <p:tag name="KSO_WM_BEAUTIFY_FLAG" val="#wm#"/>
  <p:tag name="KSO_WM_TEMPLATE_CATEGORY" val="diagram"/>
  <p:tag name="KSO_WM_TEMPLATE_INDEX" val="131"/>
  <p:tag name="KSO_WM_UNIT_TYPE" val="m_i"/>
  <p:tag name="KSO_WM_UNIT_INDEX" val="1_6"/>
  <p:tag name="KSO_WM_UNIT_ID" val="diagram131_4*m_i*1_6"/>
  <p:tag name="KSO_WM_UNIT_CLEAR" val="1"/>
  <p:tag name="KSO_WM_UNIT_LAYERLEVEL" val="1_1"/>
  <p:tag name="KSO_WM_DIAGRAM_GROUP_CODE" val="m1-1"/>
</p:tagLst>
</file>

<file path=ppt/tags/tag51.xml><?xml version="1.0" encoding="utf-8"?>
<p:tagLst xmlns:p="http://schemas.openxmlformats.org/presentationml/2006/main">
  <p:tag name="KSO_WM_TAG_VERSION" val="1.0"/>
  <p:tag name="KSO_WM_BEAUTIFY_FLAG" val="#wm#"/>
  <p:tag name="KSO_WM_TEMPLATE_CATEGORY" val="diagram"/>
  <p:tag name="KSO_WM_TEMPLATE_INDEX" val="131"/>
  <p:tag name="KSO_WM_UNIT_TYPE" val="m_i"/>
  <p:tag name="KSO_WM_UNIT_INDEX" val="1_7"/>
  <p:tag name="KSO_WM_UNIT_ID" val="diagram131_4*m_i*1_7"/>
  <p:tag name="KSO_WM_UNIT_CLEAR" val="1"/>
  <p:tag name="KSO_WM_UNIT_LAYERLEVEL" val="1_1"/>
  <p:tag name="KSO_WM_DIAGRAM_GROUP_CODE" val="m1-1"/>
</p:tagLst>
</file>

<file path=ppt/tags/tag52.xml><?xml version="1.0" encoding="utf-8"?>
<p:tagLst xmlns:p="http://schemas.openxmlformats.org/presentationml/2006/main">
  <p:tag name="COMMONDATA" val="eyJoZGlkIjoiMWFjN2RlYjAxMTExMmE1MjkxMmE4NGY5N2M2ZWE0N2UifQ=="/>
  <p:tag name="KSO_WPP_MARK_KEY" val="475ef00f-4c59-4bc9-b02c-94e7d0d2d76f"/>
</p:tagLst>
</file>

<file path=ppt/tags/tag6.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3"/>
  <p:tag name="KSO_WM_UNIT_ID" val="diagram4_4*m_i*1_3"/>
  <p:tag name="KSO_WM_UNIT_CLEAR" val="1"/>
  <p:tag name="KSO_WM_UNIT_LAYERLEVEL" val="1_1"/>
  <p:tag name="KSO_WM_DIAGRAM_GROUP_CODE" val="m1-1"/>
</p:tagLst>
</file>

<file path=ppt/tags/tag7.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4"/>
  <p:tag name="KSO_WM_UNIT_ID" val="diagram4_4*m_i*1_4"/>
  <p:tag name="KSO_WM_UNIT_CLEAR" val="1"/>
  <p:tag name="KSO_WM_UNIT_LAYERLEVEL" val="1_1"/>
  <p:tag name="KSO_WM_DIAGRAM_GROUP_CODE" val="m1-1"/>
</p:tagLst>
</file>

<file path=ppt/tags/tag8.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5"/>
  <p:tag name="KSO_WM_UNIT_ID" val="diagram4_4*m_i*1_5"/>
  <p:tag name="KSO_WM_UNIT_CLEAR" val="1"/>
  <p:tag name="KSO_WM_UNIT_LAYERLEVEL" val="1_1"/>
  <p:tag name="KSO_WM_DIAGRAM_GROUP_CODE" val="m1-1"/>
</p:tagLst>
</file>

<file path=ppt/tags/tag9.xml><?xml version="1.0" encoding="utf-8"?>
<p:tagLst xmlns:p="http://schemas.openxmlformats.org/presentationml/2006/main">
  <p:tag name="KSO_WM_TAG_VERSION" val="1.0"/>
  <p:tag name="KSO_WM_BEAUTIFY_FLAG" val="#wm#"/>
  <p:tag name="KSO_WM_TEMPLATE_CATEGORY" val="diagram"/>
  <p:tag name="KSO_WM_TEMPLATE_INDEX" val="4"/>
  <p:tag name="KSO_WM_UNIT_TYPE" val="m_i"/>
  <p:tag name="KSO_WM_UNIT_INDEX" val="1_6"/>
  <p:tag name="KSO_WM_UNIT_ID" val="diagram4_4*m_i*1_6"/>
  <p:tag name="KSO_WM_UNIT_CLEAR" val="1"/>
  <p:tag name="KSO_WM_UNIT_LAYERLEVEL" val="1_1"/>
  <p:tag name="KSO_WM_DIAGRAM_GROUP_CODE" val="m1-1"/>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17807</Words>
  <Application>WPS 演示</Application>
  <PresentationFormat>宽屏</PresentationFormat>
  <Paragraphs>1295</Paragraphs>
  <Slides>116</Slides>
  <Notes>93</Notes>
  <HiddenSlides>0</HiddenSlides>
  <MMClips>3</MMClips>
  <ScaleCrop>false</ScaleCrop>
  <HeadingPairs>
    <vt:vector size="6" baseType="variant">
      <vt:variant>
        <vt:lpstr>已用的字体</vt:lpstr>
      </vt:variant>
      <vt:variant>
        <vt:i4>48</vt:i4>
      </vt:variant>
      <vt:variant>
        <vt:lpstr>主题</vt:lpstr>
      </vt:variant>
      <vt:variant>
        <vt:i4>1</vt:i4>
      </vt:variant>
      <vt:variant>
        <vt:lpstr>幻灯片标题</vt:lpstr>
      </vt:variant>
      <vt:variant>
        <vt:i4>116</vt:i4>
      </vt:variant>
    </vt:vector>
  </HeadingPairs>
  <TitlesOfParts>
    <vt:vector size="165" baseType="lpstr">
      <vt:lpstr>Arial</vt:lpstr>
      <vt:lpstr>宋体</vt:lpstr>
      <vt:lpstr>Wingdings</vt:lpstr>
      <vt:lpstr>微软雅黑</vt:lpstr>
      <vt:lpstr>楷体</vt:lpstr>
      <vt:lpstr>等线</vt:lpstr>
      <vt:lpstr>汉仪旗黑-45S</vt:lpstr>
      <vt:lpstr>汉仪秦川飞影W</vt:lpstr>
      <vt:lpstr>华文新魏</vt:lpstr>
      <vt:lpstr>华文中宋</vt:lpstr>
      <vt:lpstr>Alibaba PuHuiTi B</vt:lpstr>
      <vt:lpstr>思源黑体 CN Normal</vt:lpstr>
      <vt:lpstr>黑体</vt:lpstr>
      <vt:lpstr>inpin heiti</vt:lpstr>
      <vt:lpstr>Century Gothic</vt:lpstr>
      <vt:lpstr>字魂105号-简雅黑</vt:lpstr>
      <vt:lpstr>Gotham Rounded Book</vt:lpstr>
      <vt:lpstr>思源黑体 CN Regular</vt:lpstr>
      <vt:lpstr>方正粗宋简体</vt:lpstr>
      <vt:lpstr>Roboto Regular</vt:lpstr>
      <vt:lpstr>思源黑体 CN Medium</vt:lpstr>
      <vt:lpstr>Calibri</vt:lpstr>
      <vt:lpstr>字魂36号-正文宋楷</vt:lpstr>
      <vt:lpstr>Times New Roman (正文 CS 字体)</vt:lpstr>
      <vt:lpstr>Times New Roman</vt:lpstr>
      <vt:lpstr>方正粗雅宋_GBK</vt:lpstr>
      <vt:lpstr>方正华隶简体</vt:lpstr>
      <vt:lpstr>Arial</vt:lpstr>
      <vt:lpstr>仿宋</vt:lpstr>
      <vt:lpstr>字魂59号-创粗黑</vt:lpstr>
      <vt:lpstr>Bernard MT Condensed</vt:lpstr>
      <vt:lpstr>幼圆</vt:lpstr>
      <vt:lpstr>Calibri</vt:lpstr>
      <vt:lpstr>字魂59号-创粗黑</vt:lpstr>
      <vt:lpstr>字魂36号-正文宋楷</vt:lpstr>
      <vt:lpstr>思源宋体 CN Heavy</vt:lpstr>
      <vt:lpstr>仿宋_GB2312</vt:lpstr>
      <vt:lpstr>方正榜书行简体</vt:lpstr>
      <vt:lpstr>Source Han Sans CN</vt:lpstr>
      <vt:lpstr>华文仿宋</vt:lpstr>
      <vt:lpstr>方正粗楷简体</vt:lpstr>
      <vt:lpstr>Helvetica</vt:lpstr>
      <vt:lpstr>华文行楷</vt:lpstr>
      <vt:lpstr>Bebas</vt:lpstr>
      <vt:lpstr>思源黑体 CN Medium</vt:lpstr>
      <vt:lpstr>Arial Unicode MS</vt:lpstr>
      <vt:lpstr>Segoe Print</vt:lpstr>
      <vt:lpstr>隶书</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迟鱼</cp:lastModifiedBy>
  <cp:revision>5</cp:revision>
  <dcterms:created xsi:type="dcterms:W3CDTF">2022-06-02T14:14:00Z</dcterms:created>
  <dcterms:modified xsi:type="dcterms:W3CDTF">2024-04-19T02:01:08Z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9C39F8647EF5488CA617560D6DAA962F</vt:lpwstr>
  </property>
  <property fmtid="{D5CDD505-2E9C-101B-9397-08002B2CF9AE}" pid="3" name="KSOProductBuildVer">
    <vt:lpwstr>2052-12.1.0.16729</vt:lpwstr>
  </property>
</Properties>
</file>